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1"/>
  </p:sldMasterIdLst>
  <p:notesMasterIdLst>
    <p:notesMasterId r:id="rId3"/>
  </p:notesMasterIdLst>
  <p:sldIdLst>
    <p:sldId id="324" r:id="rId2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eia Van Hee" initials="FVH" lastIdx="2" clrIdx="0"/>
  <p:cmAuthor id="1" name="KLECHA Emilie" initials="KE" lastIdx="2" clrIdx="1"/>
  <p:cmAuthor id="2" name="Florence Quist" initials="FQ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62A9"/>
    <a:srgbClr val="939393"/>
    <a:srgbClr val="FECD1A"/>
    <a:srgbClr val="FFDE10"/>
    <a:srgbClr val="F4C000"/>
    <a:srgbClr val="F69000"/>
    <a:srgbClr val="585B63"/>
    <a:srgbClr val="BDB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86935" autoAdjust="0"/>
  </p:normalViewPr>
  <p:slideViewPr>
    <p:cSldViewPr>
      <p:cViewPr>
        <p:scale>
          <a:sx n="70" d="100"/>
          <a:sy n="70" d="100"/>
        </p:scale>
        <p:origin x="-1572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5D60C-DADA-49B3-9E0F-C2A2F612CEAB}" type="datetimeFigureOut">
              <a:rPr lang="en-US" smtClean="0"/>
              <a:pPr/>
              <a:t>2/1/2017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1A65D-3BFC-4DA5-B9B0-3D02D44C2C0C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5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1A65D-3BFC-4DA5-B9B0-3D02D44C2C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5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5400" kern="1200" cap="all" spc="-100" baseline="0" dirty="0">
                <a:ln w="0" cmpd="sng">
                  <a:noFill/>
                </a:ln>
                <a:solidFill>
                  <a:srgbClr val="939393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3600" kern="1200" dirty="0">
                <a:solidFill>
                  <a:srgbClr val="0062A9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A7DA-5EF6-4B57-BF75-4274FD535745}" type="datetime1">
              <a:rPr lang="en-GB" smtClean="0"/>
              <a:pPr/>
              <a:t>01/02/2017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 2</a:t>
            </a:r>
            <a:r>
              <a:rPr lang="en-US" baseline="30000" dirty="0" smtClean="0"/>
              <a:t>nd</a:t>
            </a:r>
            <a:r>
              <a:rPr lang="en-US" dirty="0" smtClean="0"/>
              <a:t> workshop</a:t>
            </a:r>
            <a:endParaRPr lang="en-US" dirty="0"/>
          </a:p>
        </p:txBody>
      </p:sp>
      <p:pic>
        <p:nvPicPr>
          <p:cNvPr id="9" name="Picture 2" descr="C:\Users\vanhee\Freia Van Hee\Documents\FLAG-ERA\WP7\logo's\horiz-pos-jpg-high-all\logo-ce-horizontal-en-quadri-h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6725" y="6208821"/>
            <a:ext cx="2029724" cy="53254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 userDrawn="1"/>
        </p:nvSpPr>
        <p:spPr>
          <a:xfrm>
            <a:off x="2599481" y="6479758"/>
            <a:ext cx="12955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kern="1200" dirty="0" smtClean="0">
                <a:solidFill>
                  <a:srgbClr val="939393"/>
                </a:solidFill>
                <a:latin typeface="+mn-lt"/>
                <a:ea typeface="+mn-ea"/>
                <a:cs typeface="+mn-cs"/>
              </a:rPr>
              <a:t>Supported by the </a:t>
            </a:r>
            <a:endParaRPr lang="fr-FR" sz="1100" kern="1200" dirty="0">
              <a:solidFill>
                <a:srgbClr val="93939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215926"/>
            <a:ext cx="1043608" cy="2607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0062A9"/>
                </a:solidFill>
              </a:defRPr>
            </a:lvl1pPr>
          </a:lstStyle>
          <a:p>
            <a:fld id="{5FBD1A31-DE13-48C3-8284-52927822B7F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226A7-F2B3-432B-B182-4CE39E018574}" type="datetime1">
              <a:rPr lang="en-GB" smtClean="0"/>
              <a:pPr/>
              <a:t>01/02/2017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EC8A-F38B-4181-B4C3-EBBF9E328EE1}" type="datetime1">
              <a:rPr lang="en-GB" smtClean="0"/>
              <a:pPr/>
              <a:t>01/02/2017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4000" kern="1200" dirty="0">
                <a:solidFill>
                  <a:srgbClr val="0062A9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6A38-6286-4623-A653-B9C3BF8DACE0}" type="datetime1">
              <a:rPr lang="en-GB" smtClean="0"/>
              <a:pPr/>
              <a:t>01/02/2017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 2</a:t>
            </a:r>
            <a:r>
              <a:rPr lang="en-US" baseline="30000" dirty="0" smtClean="0"/>
              <a:t>nd</a:t>
            </a:r>
            <a:r>
              <a:rPr lang="en-US" dirty="0" smtClean="0"/>
              <a:t>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5400" kern="1200" cap="all" spc="-100" baseline="0" dirty="0">
                <a:ln w="0" cmpd="sng">
                  <a:noFill/>
                </a:ln>
                <a:solidFill>
                  <a:srgbClr val="939393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fr-FR" sz="3600" kern="1200" dirty="0" smtClean="0">
                <a:solidFill>
                  <a:srgbClr val="0062A9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AE802-3228-4C21-9B56-CCB081997562}" type="datetime1">
              <a:rPr lang="en-GB" smtClean="0"/>
              <a:pPr/>
              <a:t>01/02/2017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 2</a:t>
            </a:r>
            <a:r>
              <a:rPr lang="en-US" baseline="30000" dirty="0" smtClean="0"/>
              <a:t>nd</a:t>
            </a:r>
            <a:r>
              <a:rPr lang="en-US" dirty="0" smtClean="0"/>
              <a:t>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7E8D-6C16-4BED-A4F9-C72B77535C45}" type="datetime1">
              <a:rPr lang="en-GB" smtClean="0"/>
              <a:pPr/>
              <a:t>01/02/2017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3F07A-C931-47ED-99AA-927E9BDE8BF4}" type="datetime1">
              <a:rPr lang="en-GB" smtClean="0"/>
              <a:pPr/>
              <a:t>01/02/2017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0555-E52D-42EE-BC77-142A3F7751C0}" type="datetime1">
              <a:rPr lang="en-GB" smtClean="0"/>
              <a:pPr/>
              <a:t>01/02/2017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3DEF-B914-47AC-99FF-F2855BF07EEC}" type="datetime1">
              <a:rPr lang="en-GB" smtClean="0"/>
              <a:pPr/>
              <a:t>01/02/2017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951DC-B3A0-4347-92F5-EF6F60AF3A9A}" type="datetime1">
              <a:rPr lang="en-GB" smtClean="0"/>
              <a:pPr/>
              <a:t>01/02/2017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DCFA-126C-4F23-B8D4-76DB4F441D12}" type="datetime1">
              <a:rPr lang="en-GB" smtClean="0"/>
              <a:pPr/>
              <a:t>01/02/2017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FLAG-ERA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1A31-DE13-48C3-8284-52927822B7F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87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56184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1090464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1E78917-F56C-488C-A3E9-F569904649A4}" type="datetime1">
              <a:rPr lang="en-GB" smtClean="0"/>
              <a:pPr/>
              <a:t>01/02/2017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18288"/>
            <a:ext cx="592412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FLAG-ERA 2</a:t>
            </a:r>
            <a:r>
              <a:rPr lang="en-US" baseline="30000" dirty="0" smtClean="0"/>
              <a:t>nd</a:t>
            </a:r>
            <a:r>
              <a:rPr lang="en-US" dirty="0" smtClean="0"/>
              <a:t> workshop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100392" y="215926"/>
            <a:ext cx="1043608" cy="26074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215926"/>
            <a:ext cx="1043608" cy="2607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0062A9"/>
                </a:solidFill>
              </a:defRPr>
            </a:lvl1pPr>
          </a:lstStyle>
          <a:p>
            <a:fld id="{5FBD1A31-DE13-48C3-8284-52927822B7F3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hf hdr="0"/>
  <p:txStyles>
    <p:titleStyle>
      <a:lvl1pPr marL="0" indent="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None/>
        <a:defRPr lang="en-US" sz="4000" kern="1200" spc="-100" baseline="0" dirty="0">
          <a:solidFill>
            <a:srgbClr val="0062A9"/>
          </a:solidFill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agera.eu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57200" y="1577380"/>
            <a:ext cx="8507288" cy="458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00050">
              <a:buClr>
                <a:srgbClr val="1F497D"/>
              </a:buClr>
              <a:defRPr/>
            </a:pPr>
            <a:r>
              <a:rPr lang="en-GB" sz="2000" b="1" i="0" kern="0" noProof="0" dirty="0" smtClean="0">
                <a:solidFill>
                  <a:schemeClr val="tx1"/>
                </a:solidFill>
              </a:rPr>
              <a:t>Joint call for transnational research proposals in synergy with the two FET Flagships</a:t>
            </a:r>
          </a:p>
          <a:p>
            <a:pPr marL="800100" lvl="1">
              <a:buClr>
                <a:srgbClr val="1F497D"/>
              </a:buClr>
              <a:defRPr/>
            </a:pPr>
            <a:r>
              <a:rPr lang="en-GB" sz="1600" kern="0" dirty="0" smtClean="0">
                <a:solidFill>
                  <a:schemeClr val="tx1"/>
                </a:solidFill>
              </a:rPr>
              <a:t>Graphene Flagship</a:t>
            </a:r>
          </a:p>
          <a:p>
            <a:pPr marL="800100" lvl="1">
              <a:buClr>
                <a:srgbClr val="1F497D"/>
              </a:buClr>
              <a:defRPr/>
            </a:pPr>
            <a:r>
              <a:rPr lang="en-GB" sz="1600" i="0" kern="0" noProof="0" dirty="0" smtClean="0">
                <a:solidFill>
                  <a:schemeClr val="tx1"/>
                </a:solidFill>
              </a:rPr>
              <a:t>Human Brain </a:t>
            </a:r>
            <a:r>
              <a:rPr lang="en-GB" sz="1600" i="0" kern="0" noProof="0" dirty="0" smtClean="0">
                <a:solidFill>
                  <a:schemeClr val="tx1"/>
                </a:solidFill>
              </a:rPr>
              <a:t>Project</a:t>
            </a:r>
          </a:p>
          <a:p>
            <a:pPr marL="400050">
              <a:lnSpc>
                <a:spcPct val="150000"/>
              </a:lnSpc>
              <a:spcBef>
                <a:spcPts val="1800"/>
              </a:spcBef>
              <a:buClr>
                <a:srgbClr val="1F497D"/>
              </a:buClr>
              <a:defRPr/>
            </a:pPr>
            <a:r>
              <a:rPr lang="en-GB" sz="2000" i="0" kern="0" noProof="0" dirty="0" smtClean="0">
                <a:solidFill>
                  <a:schemeClr val="tx1"/>
                </a:solidFill>
              </a:rPr>
              <a:t>Indicative </a:t>
            </a:r>
            <a:r>
              <a:rPr lang="en-GB" sz="2000" i="0" kern="0" noProof="0" dirty="0" smtClean="0">
                <a:solidFill>
                  <a:schemeClr val="tx1"/>
                </a:solidFill>
              </a:rPr>
              <a:t>budget: 16 </a:t>
            </a:r>
            <a:r>
              <a:rPr lang="en-GB" sz="2000" i="0" kern="0" dirty="0" smtClean="0">
                <a:solidFill>
                  <a:schemeClr val="tx1"/>
                </a:solidFill>
              </a:rPr>
              <a:t>M€</a:t>
            </a:r>
          </a:p>
          <a:p>
            <a:pPr marL="400050">
              <a:lnSpc>
                <a:spcPct val="150000"/>
              </a:lnSpc>
              <a:spcBef>
                <a:spcPts val="2400"/>
              </a:spcBef>
              <a:buClr>
                <a:srgbClr val="1F497D"/>
              </a:buClr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Participating countries:</a:t>
            </a:r>
          </a:p>
          <a:p>
            <a:pPr lvl="1" algn="just">
              <a:buClr>
                <a:srgbClr val="1F497D"/>
              </a:buClr>
            </a:pPr>
            <a:r>
              <a:rPr lang="en-GB" sz="1600" b="0" dirty="0" smtClean="0">
                <a:solidFill>
                  <a:schemeClr val="tx1"/>
                </a:solidFill>
              </a:rPr>
              <a:t>Graphene Flagship: </a:t>
            </a:r>
          </a:p>
          <a:p>
            <a:pPr lvl="1" algn="just">
              <a:buClr>
                <a:srgbClr val="1F497D"/>
              </a:buClr>
            </a:pPr>
            <a:r>
              <a:rPr lang="en-GB" sz="1600" b="0" dirty="0" smtClean="0">
                <a:solidFill>
                  <a:schemeClr val="tx1"/>
                </a:solidFill>
              </a:rPr>
              <a:t>Human Brain Project: </a:t>
            </a:r>
            <a:endParaRPr lang="en-GB" sz="2400" b="1" i="0" kern="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1F497D"/>
              </a:buClr>
            </a:pPr>
            <a:r>
              <a:rPr lang="en-GB" sz="2400" b="1" i="0" kern="0" dirty="0" smtClean="0">
                <a:solidFill>
                  <a:schemeClr val="tx1"/>
                </a:solidFill>
              </a:rPr>
              <a:t>Deadline</a:t>
            </a:r>
            <a:r>
              <a:rPr lang="en-GB" sz="2400" b="1" i="0" kern="0" dirty="0" smtClean="0">
                <a:solidFill>
                  <a:schemeClr val="tx1"/>
                </a:solidFill>
              </a:rPr>
              <a:t>: March  14</a:t>
            </a:r>
            <a:r>
              <a:rPr lang="en-GB" sz="2400" b="1" i="0" kern="0" baseline="30000" dirty="0" smtClean="0">
                <a:solidFill>
                  <a:schemeClr val="tx1"/>
                </a:solidFill>
              </a:rPr>
              <a:t>th</a:t>
            </a:r>
            <a:r>
              <a:rPr lang="en-GB" sz="2400" b="1" i="0" kern="0" dirty="0" smtClean="0">
                <a:solidFill>
                  <a:schemeClr val="tx1"/>
                </a:solidFill>
              </a:rPr>
              <a:t>, 2017, 17:00 CET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Char char="•"/>
              <a:tabLst/>
              <a:defRPr/>
            </a:pPr>
            <a:endParaRPr kumimoji="0" lang="en-GB" sz="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Char char="•"/>
              <a:tabLst/>
              <a:defRPr/>
            </a:pPr>
            <a:r>
              <a:rPr kumimoji="0" lang="en-GB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Further info on </a:t>
            </a:r>
            <a:r>
              <a:rPr kumimoji="0" lang="en-GB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anose="02070309020205020404" pitchFamily="49" charset="0"/>
                <a:hlinkClick r:id="rId3"/>
              </a:rPr>
              <a:t>www.flagera.eu</a:t>
            </a:r>
            <a:endParaRPr kumimoji="0" lang="en-GB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45195"/>
            <a:ext cx="614933" cy="607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170" y="2243336"/>
            <a:ext cx="6397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re 1"/>
          <p:cNvSpPr txBox="1">
            <a:spLocks/>
          </p:cNvSpPr>
          <p:nvPr/>
        </p:nvSpPr>
        <p:spPr>
          <a:xfrm>
            <a:off x="457200" y="116632"/>
            <a:ext cx="8229600" cy="13421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5400" kern="1200" cap="all" spc="-100" baseline="0" dirty="0">
                <a:ln w="0" cmpd="sng">
                  <a:noFill/>
                </a:ln>
                <a:solidFill>
                  <a:srgbClr val="939393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sz="4000" b="1" dirty="0" smtClean="0"/>
              <a:t>FLAG-ERA </a:t>
            </a:r>
            <a:r>
              <a:rPr lang="en-GB" sz="4000" b="1" dirty="0" smtClean="0"/>
              <a:t>JTC 2017 </a:t>
            </a:r>
            <a:endParaRPr lang="en-GB" sz="4000" b="1" kern="0" cap="none" spc="0" dirty="0">
              <a:ln>
                <a:noFill/>
              </a:ln>
              <a:solidFill>
                <a:srgbClr val="0F5494"/>
              </a:solidFill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472" y="548680"/>
            <a:ext cx="3175000" cy="1028700"/>
          </a:xfrm>
          <a:prstGeom prst="rect">
            <a:avLst/>
          </a:prstGeom>
        </p:spPr>
      </p:pic>
      <p:pic>
        <p:nvPicPr>
          <p:cNvPr id="9" name="Picture 2" descr="L:\0020-Sces_information_communication\05-International\02 - FLAG-ERA\Communication\Maps\Map_Europe_FLAG-ERA_JTC2017_without_iceland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872" y="1988841"/>
            <a:ext cx="2287599" cy="23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314278"/>
              </p:ext>
            </p:extLst>
          </p:nvPr>
        </p:nvGraphicFramePr>
        <p:xfrm>
          <a:off x="3496072" y="4293096"/>
          <a:ext cx="5324400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  <a:gridCol w="313200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BE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BG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DE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9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ES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FR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GR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9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HU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IT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LT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LV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NL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9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PL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D9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RO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SE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SI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SK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TR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BE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BG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ES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FR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HU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IT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LT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LV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RO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SE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SI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SK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noProof="0" dirty="0" smtClean="0">
                          <a:solidFill>
                            <a:schemeClr val="bg1"/>
                          </a:solidFill>
                        </a:rPr>
                        <a:t>TR</a:t>
                      </a:r>
                      <a:endParaRPr lang="en-GB" sz="12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2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5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FLAG-ER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EEECE1"/>
      </a:accent2>
      <a:accent3>
        <a:srgbClr val="1F497D"/>
      </a:accent3>
      <a:accent4>
        <a:srgbClr val="EEECE1"/>
      </a:accent4>
      <a:accent5>
        <a:srgbClr val="B8CCE4"/>
      </a:accent5>
      <a:accent6>
        <a:srgbClr val="1F497D"/>
      </a:accent6>
      <a:hlink>
        <a:srgbClr val="1F497D"/>
      </a:hlink>
      <a:folHlink>
        <a:srgbClr val="4F81BD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3284</TotalTime>
  <Words>81</Words>
  <Application>Microsoft Office PowerPoint</Application>
  <PresentationFormat>Affichage à l'écran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Clarté</vt:lpstr>
      <vt:lpstr>Présentation PowerPoint</vt:lpstr>
    </vt:vector>
  </TitlesOfParts>
  <Company>ANR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FLAG-ERA</dc:title>
  <dc:creator>DESPINOY Sophie</dc:creator>
  <cp:lastModifiedBy>Florence Quist</cp:lastModifiedBy>
  <cp:revision>199</cp:revision>
  <cp:lastPrinted>2016-11-29T08:50:39Z</cp:lastPrinted>
  <dcterms:created xsi:type="dcterms:W3CDTF">2013-10-28T12:46:23Z</dcterms:created>
  <dcterms:modified xsi:type="dcterms:W3CDTF">2017-02-01T16:40:35Z</dcterms:modified>
</cp:coreProperties>
</file>