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2"/>
  </p:sldMasterIdLst>
  <p:notesMasterIdLst>
    <p:notesMasterId r:id="rId39"/>
  </p:notesMasterIdLst>
  <p:sldIdLst>
    <p:sldId id="256" r:id="rId3"/>
    <p:sldId id="268" r:id="rId4"/>
    <p:sldId id="269" r:id="rId5"/>
    <p:sldId id="336" r:id="rId6"/>
    <p:sldId id="308" r:id="rId7"/>
    <p:sldId id="309" r:id="rId8"/>
    <p:sldId id="310" r:id="rId9"/>
    <p:sldId id="311" r:id="rId10"/>
    <p:sldId id="312" r:id="rId11"/>
    <p:sldId id="337" r:id="rId12"/>
    <p:sldId id="313" r:id="rId13"/>
    <p:sldId id="314" r:id="rId14"/>
    <p:sldId id="315" r:id="rId15"/>
    <p:sldId id="338" r:id="rId16"/>
    <p:sldId id="316" r:id="rId17"/>
    <p:sldId id="317" r:id="rId18"/>
    <p:sldId id="339" r:id="rId19"/>
    <p:sldId id="318" r:id="rId20"/>
    <p:sldId id="319" r:id="rId21"/>
    <p:sldId id="341" r:id="rId22"/>
    <p:sldId id="342" r:id="rId23"/>
    <p:sldId id="343" r:id="rId24"/>
    <p:sldId id="344" r:id="rId25"/>
    <p:sldId id="345" r:id="rId26"/>
    <p:sldId id="346" r:id="rId27"/>
    <p:sldId id="340" r:id="rId28"/>
    <p:sldId id="320" r:id="rId29"/>
    <p:sldId id="321" r:id="rId30"/>
    <p:sldId id="323" r:id="rId31"/>
    <p:sldId id="325" r:id="rId32"/>
    <p:sldId id="326" r:id="rId33"/>
    <p:sldId id="327" r:id="rId34"/>
    <p:sldId id="328" r:id="rId35"/>
    <p:sldId id="329" r:id="rId36"/>
    <p:sldId id="330" r:id="rId37"/>
    <p:sldId id="275" r:id="rId38"/>
  </p:sldIdLst>
  <p:sldSz cx="9144000" cy="5143500" type="screen16x9"/>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9933"/>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7621" autoAdjust="0"/>
  </p:normalViewPr>
  <p:slideViewPr>
    <p:cSldViewPr>
      <p:cViewPr>
        <p:scale>
          <a:sx n="128" d="100"/>
          <a:sy n="128" d="100"/>
        </p:scale>
        <p:origin x="-186" y="-2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A8ADFD5B-A66C-449C-B6E8-FB716D07777D}" type="datetimeFigureOut">
              <a:rPr lang="en-US" smtClean="0"/>
              <a:pPr/>
              <a:t>10/3/2016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extLst/>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CA5D3BF3-D352-46FC-8343-31F56E6730EA}" type="slidenum">
              <a:rPr lang="en-US" smtClean="0"/>
              <a:pPr/>
              <a:t>‹#›</a:t>
            </a:fld>
            <a:endParaRPr lang="en-US"/>
          </a:p>
        </p:txBody>
      </p:sp>
    </p:spTree>
    <p:extLst>
      <p:ext uri="{BB962C8B-B14F-4D97-AF65-F5344CB8AC3E}">
        <p14:creationId xmlns:p14="http://schemas.microsoft.com/office/powerpoint/2010/main" val="1676860100"/>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1</a:t>
            </a:fld>
            <a:endParaRPr lang="en-US"/>
          </a:p>
        </p:txBody>
      </p:sp>
    </p:spTree>
    <p:extLst>
      <p:ext uri="{BB962C8B-B14F-4D97-AF65-F5344CB8AC3E}">
        <p14:creationId xmlns:p14="http://schemas.microsoft.com/office/powerpoint/2010/main" val="18457588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36</a:t>
            </a:fld>
            <a:endParaRPr lang="en-US"/>
          </a:p>
        </p:txBody>
      </p:sp>
    </p:spTree>
    <p:extLst>
      <p:ext uri="{BB962C8B-B14F-4D97-AF65-F5344CB8AC3E}">
        <p14:creationId xmlns:p14="http://schemas.microsoft.com/office/powerpoint/2010/main" val="597440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2</a:t>
            </a:fld>
            <a:endParaRPr lang="en-US"/>
          </a:p>
        </p:txBody>
      </p:sp>
    </p:spTree>
    <p:extLst>
      <p:ext uri="{BB962C8B-B14F-4D97-AF65-F5344CB8AC3E}">
        <p14:creationId xmlns:p14="http://schemas.microsoft.com/office/powerpoint/2010/main" val="1860347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19</a:t>
            </a:fld>
            <a:endParaRPr lang="en-US"/>
          </a:p>
        </p:txBody>
      </p:sp>
    </p:spTree>
    <p:extLst>
      <p:ext uri="{BB962C8B-B14F-4D97-AF65-F5344CB8AC3E}">
        <p14:creationId xmlns:p14="http://schemas.microsoft.com/office/powerpoint/2010/main" val="702092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20</a:t>
            </a:fld>
            <a:endParaRPr lang="en-US"/>
          </a:p>
        </p:txBody>
      </p:sp>
    </p:spTree>
    <p:extLst>
      <p:ext uri="{BB962C8B-B14F-4D97-AF65-F5344CB8AC3E}">
        <p14:creationId xmlns:p14="http://schemas.microsoft.com/office/powerpoint/2010/main" val="4138567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21</a:t>
            </a:fld>
            <a:endParaRPr lang="en-US"/>
          </a:p>
        </p:txBody>
      </p:sp>
    </p:spTree>
    <p:extLst>
      <p:ext uri="{BB962C8B-B14F-4D97-AF65-F5344CB8AC3E}">
        <p14:creationId xmlns:p14="http://schemas.microsoft.com/office/powerpoint/2010/main" val="766671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22</a:t>
            </a:fld>
            <a:endParaRPr lang="en-US"/>
          </a:p>
        </p:txBody>
      </p:sp>
    </p:spTree>
    <p:extLst>
      <p:ext uri="{BB962C8B-B14F-4D97-AF65-F5344CB8AC3E}">
        <p14:creationId xmlns:p14="http://schemas.microsoft.com/office/powerpoint/2010/main" val="617520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23</a:t>
            </a:fld>
            <a:endParaRPr lang="en-US"/>
          </a:p>
        </p:txBody>
      </p:sp>
    </p:spTree>
    <p:extLst>
      <p:ext uri="{BB962C8B-B14F-4D97-AF65-F5344CB8AC3E}">
        <p14:creationId xmlns:p14="http://schemas.microsoft.com/office/powerpoint/2010/main" val="10861082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24</a:t>
            </a:fld>
            <a:endParaRPr lang="en-US"/>
          </a:p>
        </p:txBody>
      </p:sp>
    </p:spTree>
    <p:extLst>
      <p:ext uri="{BB962C8B-B14F-4D97-AF65-F5344CB8AC3E}">
        <p14:creationId xmlns:p14="http://schemas.microsoft.com/office/powerpoint/2010/main" val="7452572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25</a:t>
            </a:fld>
            <a:endParaRPr lang="en-US"/>
          </a:p>
        </p:txBody>
      </p:sp>
    </p:spTree>
    <p:extLst>
      <p:ext uri="{BB962C8B-B14F-4D97-AF65-F5344CB8AC3E}">
        <p14:creationId xmlns:p14="http://schemas.microsoft.com/office/powerpoint/2010/main" val="1634111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9" name="Subtitle 8"/>
          <p:cNvSpPr>
            <a:spLocks noGrp="1"/>
          </p:cNvSpPr>
          <p:nvPr>
            <p:ph type="subTitle" idx="1"/>
          </p:nvPr>
        </p:nvSpPr>
        <p:spPr>
          <a:xfrm>
            <a:off x="2362200" y="4537528"/>
            <a:ext cx="6515100" cy="514350"/>
          </a:xfrm>
        </p:spPr>
        <p:txBody>
          <a:bodyPr anchor="ctr"/>
          <a:lstStyle>
            <a:lvl1pPr marL="0" indent="0" algn="l" eaLnBrk="1" latinLnBrk="0" hangingPunct="1">
              <a:buNone/>
              <a:defRPr kumimoji="0" sz="2800">
                <a:solidFill>
                  <a:srgbClr val="FFFFFF"/>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1" hangingPunct="1"/>
            <a:r>
              <a:rPr lang="en-US" smtClean="0"/>
              <a:t>Click to edit Master subtitle style</a:t>
            </a:r>
            <a:endParaRPr/>
          </a:p>
        </p:txBody>
      </p:sp>
      <p:sp>
        <p:nvSpPr>
          <p:cNvPr id="28" name="Date Placeholder 27"/>
          <p:cNvSpPr>
            <a:spLocks noGrp="1"/>
          </p:cNvSpPr>
          <p:nvPr>
            <p:ph type="dt" sz="half" idx="10"/>
          </p:nvPr>
        </p:nvSpPr>
        <p:spPr>
          <a:xfrm>
            <a:off x="76200" y="4551524"/>
            <a:ext cx="2057400" cy="514350"/>
          </a:xfrm>
        </p:spPr>
        <p:txBody>
          <a:bodyPr>
            <a:noAutofit/>
          </a:bodyPr>
          <a:lstStyle>
            <a:lvl1pPr algn="ctr" eaLnBrk="1" latinLnBrk="0" hangingPunct="1">
              <a:defRPr kumimoji="0" sz="2000">
                <a:solidFill>
                  <a:srgbClr val="FFFFFF"/>
                </a:solidFill>
              </a:defRPr>
            </a:lvl1pPr>
            <a:extLst/>
          </a:lstStyle>
          <a:p>
            <a:pPr algn="ctr"/>
            <a:r>
              <a:rPr kumimoji="0" lang="en-US" smtClean="0">
                <a:solidFill>
                  <a:srgbClr val="FFFFFF"/>
                </a:solidFill>
              </a:rPr>
              <a:t>30 Σεπ. 2016</a:t>
            </a:r>
            <a:endParaRPr kumimoji="0" lang="en-US" sz="2000" dirty="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eaLnBrk="1" latinLnBrk="0" hangingPunct="1">
              <a:defRPr kumimoji="0">
                <a:solidFill>
                  <a:schemeClr val="tx2"/>
                </a:solidFill>
              </a:defRPr>
            </a:lvl1pPr>
            <a:extLst/>
          </a:lstStyle>
          <a:p>
            <a:pPr algn="r"/>
            <a:r>
              <a:rPr kumimoji="0" lang="el-GR" smtClean="0">
                <a:solidFill>
                  <a:schemeClr val="tx2"/>
                </a:solidFill>
              </a:rPr>
              <a:t>Προτεραιότητες Ε&amp;Κ σε ΠΤΔΒ - Ενδεικτικές Τεχνολογίες / www.gsrt.gr</a:t>
            </a:r>
            <a:endParaRPr kumimoji="0" lang="en-US" dirty="0">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eaLnBrk="1" latinLnBrk="0" hangingPunct="1">
              <a:defRPr kumimoji="0">
                <a:solidFill>
                  <a:schemeClr val="tx2"/>
                </a:solidFill>
              </a:defRPr>
            </a:lvl1pPr>
            <a:extLst/>
          </a:lstStyle>
          <a:p>
            <a:fld id="{8F82E0A0-C266-4798-8C8F-B9F91E9DA37E}" type="slidenum">
              <a:rPr kumimoji="0" lang="en-US" smtClean="0">
                <a:solidFill>
                  <a:schemeClr val="tx2"/>
                </a:solidFill>
              </a:rPr>
              <a:pPr/>
              <a:t>‹#›</a:t>
            </a:fld>
            <a:endParaRPr kumimoji="0" lang="en-US" dirty="0">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eaLnBrk="1" latinLnBrk="0" hangingPunct="1">
              <a:defRPr kumimoji="0" cap="all" baseline="0"/>
            </a:lvl1pPr>
            <a:extLst/>
          </a:lstStyle>
          <a:p>
            <a:pPr eaLnBrk="1" latinLnBrk="1" hangingPunct="1"/>
            <a:r>
              <a:rPr lang="en-US" smtClean="0"/>
              <a:t>Click to edit Master title style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pPr eaLnBrk="1" latinLnBrk="1" hangingPunct="1"/>
            <a:r>
              <a:rPr lang="en-US" smtClean="0"/>
              <a:t>Click to edit Master title style</a:t>
            </a:r>
            <a:endParaRPr/>
          </a:p>
        </p:txBody>
      </p:sp>
      <p:sp>
        <p:nvSpPr>
          <p:cNvPr id="3" name="Rectangle 2"/>
          <p:cNvSpPr>
            <a:spLocks noGrp="1"/>
          </p:cNvSpPr>
          <p:nvPr>
            <p:ph type="dt" sz="half" idx="10"/>
          </p:nvPr>
        </p:nvSpPr>
        <p:spPr/>
        <p:txBody>
          <a:bodyPr/>
          <a:lstStyle>
            <a:extLst/>
          </a:lstStyle>
          <a:p>
            <a:r>
              <a:rPr kumimoji="0" lang="en-US" smtClean="0"/>
              <a:t>30 Σεπ. 2016</a:t>
            </a:r>
            <a:endParaRPr kumimoji="0" lang="en-US"/>
          </a:p>
        </p:txBody>
      </p:sp>
      <p:sp>
        <p:nvSpPr>
          <p:cNvPr id="4" name="Rectangle 3"/>
          <p:cNvSpPr>
            <a:spLocks noGrp="1"/>
          </p:cNvSpPr>
          <p:nvPr>
            <p:ph type="ftr" sz="quarter" idx="11"/>
          </p:nvPr>
        </p:nvSpPr>
        <p:spPr/>
        <p:txBody>
          <a:bodyPr/>
          <a:lstStyle>
            <a:extLst/>
          </a:lstStyle>
          <a:p>
            <a:r>
              <a:rPr kumimoji="0" lang="el-GR" smtClean="0"/>
              <a:t>Προτεραιότητες Ε&amp;Κ σε ΠΤΔΒ - Ενδεικτικές Τεχνολογίες / www.gsrt.gr</a:t>
            </a:r>
            <a:endParaRPr kumimoji="0" lang="en-US"/>
          </a:p>
        </p:txBody>
      </p:sp>
      <p:sp>
        <p:nvSpPr>
          <p:cNvPr id="5" name="Rectangle 4"/>
          <p:cNvSpPr>
            <a:spLocks noGrp="1"/>
          </p:cNvSpPr>
          <p:nvPr>
            <p:ph type="sldNum" sz="quarter" idx="12"/>
          </p:nvPr>
        </p:nvSpPr>
        <p:spPr/>
        <p:txBody>
          <a:bodyPr/>
          <a:lstStyle>
            <a:lvl1pPr>
              <a:defRPr sz="1000"/>
            </a:lvl1pPr>
            <a:extLst/>
          </a:lstStyle>
          <a:p>
            <a:fld id="{8F82E0A0-C266-4798-8C8F-B9F91E9DA37E}" type="slidenum">
              <a:rPr lang="en-US" smtClean="0"/>
              <a:pPr/>
              <a:t>‹#›</a:t>
            </a:fld>
            <a:r>
              <a:rPr lang="el-GR" dirty="0" smtClean="0"/>
              <a:t> / 36</a:t>
            </a:r>
            <a:endParaRPr lang="en-US" dirty="0"/>
          </a:p>
        </p:txBody>
      </p:sp>
      <p:sp>
        <p:nvSpPr>
          <p:cNvPr id="7" name="Rectangle 6"/>
          <p:cNvSpPr>
            <a:spLocks noGrp="1"/>
          </p:cNvSpPr>
          <p:nvPr>
            <p:ph sz="quarter" idx="13"/>
          </p:nvPr>
        </p:nvSpPr>
        <p:spPr>
          <a:xfrm>
            <a:off x="609600" y="814388"/>
            <a:ext cx="8426400" cy="3917602"/>
          </a:xfrm>
        </p:spPr>
        <p:txBody>
          <a:bodyPr/>
          <a:lstStyle>
            <a:extLst/>
          </a:lstStyle>
          <a:p>
            <a:pPr lvl="0" eaLnBrk="1" latinLnBrk="1" hangingPunct="1"/>
            <a:r>
              <a:rPr lang="en-US" dirty="0" smtClean="0"/>
              <a:t>Click to edit Master text styles</a:t>
            </a:r>
          </a:p>
          <a:p>
            <a:pPr lvl="1" eaLnBrk="1" latinLnBrk="1" hangingPunct="1"/>
            <a:r>
              <a:rPr lang="en-US" dirty="0" smtClean="0"/>
              <a:t>Second level</a:t>
            </a:r>
          </a:p>
          <a:p>
            <a:pPr lvl="2" eaLnBrk="1" latinLnBrk="1" hangingPunct="1"/>
            <a:r>
              <a:rPr lang="en-US" dirty="0" smtClean="0"/>
              <a:t>Third level</a:t>
            </a:r>
          </a:p>
          <a:p>
            <a:pPr lvl="3" eaLnBrk="1" latinLnBrk="1" hangingPunct="1"/>
            <a:r>
              <a:rPr lang="en-US" dirty="0" smtClean="0"/>
              <a:t>Fourth level</a:t>
            </a:r>
          </a:p>
          <a:p>
            <a:pPr lvl="4" eaLnBrk="1" latinLnBrk="1" hangingPunct="1"/>
            <a:r>
              <a:rPr lang="en-US" dirty="0" smtClean="0"/>
              <a:t>Fifth level</a:t>
            </a:r>
            <a:endParaRP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eaLnBrk="1" latinLnBrk="0" hangingPunct="1">
              <a:buNone/>
              <a:defRPr kumimoji="0" sz="2800">
                <a:solidFill>
                  <a:schemeClr val="tx2"/>
                </a:solidFill>
              </a:defRPr>
            </a:lvl1pPr>
            <a:lvl2pPr eaLnBrk="1" latinLnBrk="0" hangingPunct="1">
              <a:buNone/>
              <a:defRPr kumimoji="0" sz="1800">
                <a:solidFill>
                  <a:schemeClr val="tx1">
                    <a:tint val="75000"/>
                  </a:schemeClr>
                </a:solidFill>
              </a:defRPr>
            </a:lvl2pPr>
            <a:lvl3pPr eaLnBrk="1" latinLnBrk="0" hangingPunct="1">
              <a:buNone/>
              <a:defRPr kumimoji="0" sz="1600">
                <a:solidFill>
                  <a:schemeClr val="tx1">
                    <a:tint val="75000"/>
                  </a:schemeClr>
                </a:solidFill>
              </a:defRPr>
            </a:lvl3pPr>
            <a:lvl4pPr eaLnBrk="1" latinLnBrk="0" hangingPunct="1">
              <a:buNone/>
              <a:defRPr kumimoji="0" sz="1400">
                <a:solidFill>
                  <a:schemeClr val="tx1">
                    <a:tint val="75000"/>
                  </a:schemeClr>
                </a:solidFill>
              </a:defRPr>
            </a:lvl4pPr>
            <a:lvl5pPr eaLnBrk="1" latinLnBrk="0" hangingPunct="1">
              <a:buNone/>
              <a:defRPr kumimoji="0" sz="1400">
                <a:solidFill>
                  <a:schemeClr val="tx1">
                    <a:tint val="75000"/>
                  </a:schemeClr>
                </a:solidFill>
              </a:defRPr>
            </a:lvl5pPr>
            <a:extLst/>
          </a:lstStyle>
          <a:p>
            <a:pPr lvl="0" eaLnBrk="1" latinLnBrk="1" hangingPunct="1"/>
            <a:r>
              <a:rPr lang="en-US" smtClean="0"/>
              <a:t>Click to edit Master text styles</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2" name="Title 1"/>
          <p:cNvSpPr>
            <a:spLocks noGrp="1"/>
          </p:cNvSpPr>
          <p:nvPr>
            <p:ph type="title" hasCustomPrompt="1"/>
          </p:nvPr>
        </p:nvSpPr>
        <p:spPr>
          <a:xfrm>
            <a:off x="1371600" y="1200150"/>
            <a:ext cx="7620000" cy="742950"/>
          </a:xfrm>
        </p:spPr>
        <p:txBody>
          <a:bodyPr/>
          <a:lstStyle>
            <a:lvl1pPr algn="l" eaLnBrk="1" latinLnBrk="0" hangingPunct="1">
              <a:buNone/>
              <a:defRPr kumimoji="0" sz="4400" b="0" cap="none">
                <a:solidFill>
                  <a:srgbClr val="FFFFFF"/>
                </a:solidFill>
              </a:defRPr>
            </a:lvl1pPr>
            <a:extLst/>
          </a:lstStyle>
          <a:p>
            <a:r>
              <a:rPr kumimoji="0" lang="en-US" dirty="0" smtClean="0"/>
              <a:t>Click to edit master title style</a:t>
            </a:r>
            <a:endParaRPr kumimoji="0" lang="en-US" dirty="0"/>
          </a:p>
        </p:txBody>
      </p:sp>
      <p:sp>
        <p:nvSpPr>
          <p:cNvPr id="12" name="Date Placeholder 11"/>
          <p:cNvSpPr>
            <a:spLocks noGrp="1"/>
          </p:cNvSpPr>
          <p:nvPr>
            <p:ph type="dt" sz="half" idx="10"/>
          </p:nvPr>
        </p:nvSpPr>
        <p:spPr/>
        <p:txBody>
          <a:bodyPr/>
          <a:lstStyle>
            <a:extLst/>
          </a:lstStyle>
          <a:p>
            <a:r>
              <a:rPr kumimoji="0" lang="en-US" smtClean="0"/>
              <a:t>30 Σεπ. 2016</a:t>
            </a:r>
            <a:endParaRPr kumimoji="0" lang="en-US"/>
          </a:p>
        </p:txBody>
      </p:sp>
      <p:sp>
        <p:nvSpPr>
          <p:cNvPr id="13" name="Slide Number Placeholder 12"/>
          <p:cNvSpPr>
            <a:spLocks noGrp="1"/>
          </p:cNvSpPr>
          <p:nvPr>
            <p:ph type="sldNum" sz="quarter" idx="11"/>
          </p:nvPr>
        </p:nvSpPr>
        <p:spPr>
          <a:xfrm>
            <a:off x="0" y="1314450"/>
            <a:ext cx="1295400" cy="526257"/>
          </a:xfrm>
        </p:spPr>
        <p:txBody>
          <a:bodyPr>
            <a:noAutofit/>
          </a:bodyPr>
          <a:lstStyle>
            <a:lvl1pPr eaLnBrk="1" latinLnBrk="0" hangingPunct="1">
              <a:defRPr kumimoji="0" sz="2400">
                <a:solidFill>
                  <a:srgbClr val="FFFFFF"/>
                </a:solidFill>
              </a:defRPr>
            </a:lvl1pPr>
            <a:extLst/>
          </a:lstStyle>
          <a:p>
            <a:pPr algn="ctr"/>
            <a:fld id="{8F82E0A0-C266-4798-8C8F-B9F91E9DA37E}" type="slidenum">
              <a:rPr kumimoji="0" lang="en-US" sz="2400" b="1" smtClean="0">
                <a:solidFill>
                  <a:srgbClr val="FFFFFF"/>
                </a:solidFill>
              </a:rPr>
              <a:pPr algn="ctr"/>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extLst/>
          </a:lstStyle>
          <a:p>
            <a:r>
              <a:rPr kumimoji="0" lang="el-GR" smtClean="0"/>
              <a:t>Προτεραιότητες Ε&amp;Κ σε ΠΤΔΒ - Ενδεικτικές Τεχνολογίες / www.gsrt.gr</a:t>
            </a:r>
            <a:endParaRPr kumimoji="0"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1" hangingPunct="1"/>
            <a:r>
              <a:rPr lang="en-US" smtClean="0"/>
              <a:t>Click to edit Master title style</a:t>
            </a:r>
            <a:endParaRPr/>
          </a:p>
        </p:txBody>
      </p:sp>
      <p:sp>
        <p:nvSpPr>
          <p:cNvPr id="9" name="Content Placeholder 8"/>
          <p:cNvSpPr>
            <a:spLocks noGrp="1"/>
          </p:cNvSpPr>
          <p:nvPr>
            <p:ph sz="quarter" idx="13"/>
          </p:nvPr>
        </p:nvSpPr>
        <p:spPr>
          <a:xfrm>
            <a:off x="609600" y="781050"/>
            <a:ext cx="4068000" cy="3950940"/>
          </a:xfrm>
        </p:spPr>
        <p:txBody>
          <a:bodyPr/>
          <a:lstStyle>
            <a:extLst/>
          </a:lstStyle>
          <a:p>
            <a:pPr lvl="0" eaLnBrk="1" latinLnBrk="1" hangingPunct="1"/>
            <a:r>
              <a:rPr lang="en-US" dirty="0" smtClean="0"/>
              <a:t>Click to edit Master text styles</a:t>
            </a:r>
          </a:p>
          <a:p>
            <a:pPr lvl="1" eaLnBrk="1" latinLnBrk="1" hangingPunct="1"/>
            <a:r>
              <a:rPr lang="en-US" dirty="0" smtClean="0"/>
              <a:t>Second level</a:t>
            </a:r>
          </a:p>
          <a:p>
            <a:pPr lvl="2" eaLnBrk="1" latinLnBrk="1" hangingPunct="1"/>
            <a:r>
              <a:rPr lang="en-US" dirty="0" smtClean="0"/>
              <a:t>Third level</a:t>
            </a:r>
          </a:p>
          <a:p>
            <a:pPr lvl="3" eaLnBrk="1" latinLnBrk="1" hangingPunct="1"/>
            <a:r>
              <a:rPr lang="en-US" dirty="0" smtClean="0"/>
              <a:t>Fourth level</a:t>
            </a:r>
          </a:p>
          <a:p>
            <a:pPr lvl="4" eaLnBrk="1" latinLnBrk="1" hangingPunct="1"/>
            <a:r>
              <a:rPr lang="en-US" dirty="0" smtClean="0"/>
              <a:t>Fifth level</a:t>
            </a:r>
            <a:endParaRPr dirty="0"/>
          </a:p>
        </p:txBody>
      </p:sp>
      <p:sp>
        <p:nvSpPr>
          <p:cNvPr id="11" name="Content Placeholder 10"/>
          <p:cNvSpPr>
            <a:spLocks noGrp="1"/>
          </p:cNvSpPr>
          <p:nvPr>
            <p:ph sz="quarter" idx="14"/>
          </p:nvPr>
        </p:nvSpPr>
        <p:spPr>
          <a:xfrm>
            <a:off x="4968000" y="781050"/>
            <a:ext cx="4068000" cy="3950939"/>
          </a:xfrm>
        </p:spPr>
        <p:txBody>
          <a:bodyPr/>
          <a:lstStyle>
            <a:extLst/>
          </a:lstStyle>
          <a:p>
            <a:pPr lvl="0" eaLnBrk="1" latinLnBrk="1" hangingPunct="1"/>
            <a:r>
              <a:rPr lang="en-US" dirty="0" smtClean="0"/>
              <a:t>Click to edit Master text styles</a:t>
            </a:r>
          </a:p>
          <a:p>
            <a:pPr lvl="1" eaLnBrk="1" latinLnBrk="1" hangingPunct="1"/>
            <a:r>
              <a:rPr lang="en-US" dirty="0" smtClean="0"/>
              <a:t>Second level</a:t>
            </a:r>
          </a:p>
          <a:p>
            <a:pPr lvl="2" eaLnBrk="1" latinLnBrk="1" hangingPunct="1"/>
            <a:r>
              <a:rPr lang="en-US" dirty="0" smtClean="0"/>
              <a:t>Third level</a:t>
            </a:r>
          </a:p>
          <a:p>
            <a:pPr lvl="3" eaLnBrk="1" latinLnBrk="1" hangingPunct="1"/>
            <a:r>
              <a:rPr lang="en-US" dirty="0" smtClean="0"/>
              <a:t>Fourth level</a:t>
            </a:r>
          </a:p>
          <a:p>
            <a:pPr lvl="4" eaLnBrk="1" latinLnBrk="1" hangingPunct="1"/>
            <a:r>
              <a:rPr lang="en-US" dirty="0" smtClean="0"/>
              <a:t>Fifth level</a:t>
            </a:r>
            <a:endParaRPr dirty="0"/>
          </a:p>
        </p:txBody>
      </p:sp>
      <p:sp>
        <p:nvSpPr>
          <p:cNvPr id="8" name="Date Placeholder 7"/>
          <p:cNvSpPr>
            <a:spLocks noGrp="1"/>
          </p:cNvSpPr>
          <p:nvPr>
            <p:ph type="dt" sz="half" idx="15"/>
          </p:nvPr>
        </p:nvSpPr>
        <p:spPr/>
        <p:txBody>
          <a:bodyPr rtlCol="0"/>
          <a:lstStyle>
            <a:extLst/>
          </a:lstStyle>
          <a:p>
            <a:r>
              <a:rPr kumimoji="0" lang="en-US" smtClean="0"/>
              <a:t>30 Σεπ. 2016</a:t>
            </a:r>
            <a:endParaRPr kumimoji="0" lang="en-US"/>
          </a:p>
        </p:txBody>
      </p:sp>
      <p:sp>
        <p:nvSpPr>
          <p:cNvPr id="10" name="Slide Number Placeholder 9"/>
          <p:cNvSpPr>
            <a:spLocks noGrp="1"/>
          </p:cNvSpPr>
          <p:nvPr>
            <p:ph type="sldNum" sz="quarter" idx="16"/>
          </p:nvPr>
        </p:nvSpPr>
        <p:spPr/>
        <p:txBody>
          <a:bodyPr rtlCol="0"/>
          <a:lstStyle>
            <a:lvl1pPr>
              <a:defRPr sz="1000"/>
            </a:lvl1pPr>
            <a:extLst/>
          </a:lstStyle>
          <a:p>
            <a:fld id="{8F82E0A0-C266-4798-8C8F-B9F91E9DA37E}" type="slidenum">
              <a:rPr lang="en-US" smtClean="0"/>
              <a:pPr/>
              <a:t>‹#›</a:t>
            </a:fld>
            <a:r>
              <a:rPr lang="el-GR" dirty="0" smtClean="0"/>
              <a:t> / 36</a:t>
            </a:r>
            <a:endParaRPr lang="en-US" dirty="0"/>
          </a:p>
        </p:txBody>
      </p:sp>
      <p:sp>
        <p:nvSpPr>
          <p:cNvPr id="12" name="Footer Placeholder 11"/>
          <p:cNvSpPr>
            <a:spLocks noGrp="1"/>
          </p:cNvSpPr>
          <p:nvPr>
            <p:ph type="ftr" sz="quarter" idx="17"/>
          </p:nvPr>
        </p:nvSpPr>
        <p:spPr/>
        <p:txBody>
          <a:bodyPr rtlCol="0"/>
          <a:lstStyle>
            <a:extLst/>
          </a:lstStyle>
          <a:p>
            <a:r>
              <a:rPr kumimoji="0" lang="el-GR" smtClean="0"/>
              <a:t>Προτεραιότητες Ε&amp;Κ σε ΠΤΔΒ - Ενδεικτικές Τεχνολογίες / www.gsrt.gr</a:t>
            </a:r>
            <a:endParaRPr kumimoji="0"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648" y="108000"/>
            <a:ext cx="8424000" cy="432000"/>
          </a:xfrm>
        </p:spPr>
        <p:txBody>
          <a:bodyPr anchor="b"/>
          <a:lstStyle>
            <a:lvl1pPr eaLnBrk="1" latinLnBrk="0" hangingPunct="1">
              <a:defRPr kumimoji="0"/>
            </a:lvl1pPr>
            <a:extLst/>
          </a:lstStyle>
          <a:p>
            <a:pPr eaLnBrk="1" latinLnBrk="1" hangingPunct="1"/>
            <a:r>
              <a:rPr lang="en-US" smtClean="0"/>
              <a:t>Click to edit Master title style</a:t>
            </a:r>
            <a:endParaRPr/>
          </a:p>
        </p:txBody>
      </p:sp>
      <p:sp>
        <p:nvSpPr>
          <p:cNvPr id="11" name="Content Placeholder 10"/>
          <p:cNvSpPr>
            <a:spLocks noGrp="1"/>
          </p:cNvSpPr>
          <p:nvPr>
            <p:ph sz="quarter" idx="13"/>
          </p:nvPr>
        </p:nvSpPr>
        <p:spPr>
          <a:xfrm>
            <a:off x="609600" y="1347614"/>
            <a:ext cx="4034408" cy="3384376"/>
          </a:xfrm>
        </p:spPr>
        <p:txBody>
          <a:bodyPr/>
          <a:lstStyle>
            <a:extLst/>
          </a:lstStyle>
          <a:p>
            <a:pPr lvl="0" eaLnBrk="1" latinLnBrk="1" hangingPunct="1"/>
            <a:r>
              <a:rPr lang="en-US" dirty="0" smtClean="0"/>
              <a:t>Click to edit Master text styles</a:t>
            </a:r>
          </a:p>
          <a:p>
            <a:pPr lvl="1" eaLnBrk="1" latinLnBrk="1" hangingPunct="1"/>
            <a:r>
              <a:rPr lang="en-US" dirty="0" smtClean="0"/>
              <a:t>Second level</a:t>
            </a:r>
          </a:p>
          <a:p>
            <a:pPr lvl="2" eaLnBrk="1" latinLnBrk="1" hangingPunct="1"/>
            <a:r>
              <a:rPr lang="en-US" dirty="0" smtClean="0"/>
              <a:t>Third level</a:t>
            </a:r>
          </a:p>
          <a:p>
            <a:pPr lvl="3" eaLnBrk="1" latinLnBrk="1" hangingPunct="1"/>
            <a:r>
              <a:rPr lang="en-US" dirty="0" smtClean="0"/>
              <a:t>Fourth level</a:t>
            </a:r>
          </a:p>
          <a:p>
            <a:pPr lvl="4" eaLnBrk="1" latinLnBrk="1" hangingPunct="1"/>
            <a:r>
              <a:rPr lang="en-US" dirty="0" smtClean="0"/>
              <a:t>Fifth level</a:t>
            </a:r>
            <a:endParaRPr dirty="0"/>
          </a:p>
        </p:txBody>
      </p:sp>
      <p:sp>
        <p:nvSpPr>
          <p:cNvPr id="13" name="Content Placeholder 12"/>
          <p:cNvSpPr>
            <a:spLocks noGrp="1"/>
          </p:cNvSpPr>
          <p:nvPr>
            <p:ph sz="quarter" idx="14"/>
          </p:nvPr>
        </p:nvSpPr>
        <p:spPr>
          <a:xfrm>
            <a:off x="5004048" y="1347614"/>
            <a:ext cx="4032448" cy="3384376"/>
          </a:xfrm>
        </p:spPr>
        <p:txBody>
          <a:bodyPr/>
          <a:lstStyle>
            <a:extLst/>
          </a:lstStyle>
          <a:p>
            <a:pPr lvl="0" eaLnBrk="1" latinLnBrk="1" hangingPunct="1"/>
            <a:r>
              <a:rPr lang="en-US" smtClean="0"/>
              <a:t>Click to edit Master text styles</a:t>
            </a:r>
          </a:p>
          <a:p>
            <a:pPr lvl="1" eaLnBrk="1" latinLnBrk="1" hangingPunct="1"/>
            <a:r>
              <a:rPr lang="en-US" smtClean="0"/>
              <a:t>Second level</a:t>
            </a:r>
          </a:p>
          <a:p>
            <a:pPr lvl="2" eaLnBrk="1" latinLnBrk="1" hangingPunct="1"/>
            <a:r>
              <a:rPr lang="en-US" smtClean="0"/>
              <a:t>Third level</a:t>
            </a:r>
          </a:p>
          <a:p>
            <a:pPr lvl="3" eaLnBrk="1" latinLnBrk="1" hangingPunct="1"/>
            <a:r>
              <a:rPr lang="en-US" smtClean="0"/>
              <a:t>Fourth level</a:t>
            </a:r>
          </a:p>
          <a:p>
            <a:pPr lvl="4" eaLnBrk="1" latinLnBrk="1" hangingPunct="1"/>
            <a:r>
              <a:rPr lang="en-US" smtClean="0"/>
              <a:t>Fifth level</a:t>
            </a:r>
            <a:endParaRPr/>
          </a:p>
        </p:txBody>
      </p:sp>
      <p:sp>
        <p:nvSpPr>
          <p:cNvPr id="10" name="Date Placeholder 9"/>
          <p:cNvSpPr>
            <a:spLocks noGrp="1"/>
          </p:cNvSpPr>
          <p:nvPr>
            <p:ph type="dt" sz="half" idx="15"/>
          </p:nvPr>
        </p:nvSpPr>
        <p:spPr/>
        <p:txBody>
          <a:bodyPr rtlCol="0"/>
          <a:lstStyle>
            <a:extLst/>
          </a:lstStyle>
          <a:p>
            <a:r>
              <a:rPr kumimoji="0" lang="en-US" smtClean="0"/>
              <a:t>30 Σεπ. 2016</a:t>
            </a:r>
            <a:endParaRPr kumimoji="0" lang="en-US"/>
          </a:p>
        </p:txBody>
      </p:sp>
      <p:sp>
        <p:nvSpPr>
          <p:cNvPr id="12" name="Slide Number Placeholder 11"/>
          <p:cNvSpPr>
            <a:spLocks noGrp="1"/>
          </p:cNvSpPr>
          <p:nvPr>
            <p:ph type="sldNum" sz="quarter" idx="16"/>
          </p:nvPr>
        </p:nvSpPr>
        <p:spPr/>
        <p:txBody>
          <a:bodyPr rtlCol="0"/>
          <a:lstStyle>
            <a:extLst/>
          </a:lstStyle>
          <a:p>
            <a:pPr algn="ctr"/>
            <a:fld id="{8F82E0A0-C266-4798-8C8F-B9F91E9DA37E}" type="slidenum">
              <a:rPr kumimoji="0" lang="en-US" sz="1400" b="1" smtClean="0">
                <a:solidFill>
                  <a:srgbClr val="FFFFFF"/>
                </a:solidFill>
              </a:rPr>
              <a:pPr algn="ctr"/>
              <a:t>‹#›</a:t>
            </a:fld>
            <a:endParaRPr kumimoji="0" lang="en-US"/>
          </a:p>
        </p:txBody>
      </p:sp>
      <p:sp>
        <p:nvSpPr>
          <p:cNvPr id="14" name="Footer Placeholder 13"/>
          <p:cNvSpPr>
            <a:spLocks noGrp="1"/>
          </p:cNvSpPr>
          <p:nvPr>
            <p:ph type="ftr" sz="quarter" idx="17"/>
          </p:nvPr>
        </p:nvSpPr>
        <p:spPr/>
        <p:txBody>
          <a:bodyPr rtlCol="0"/>
          <a:lstStyle>
            <a:extLst/>
          </a:lstStyle>
          <a:p>
            <a:r>
              <a:rPr kumimoji="0" lang="el-GR" smtClean="0"/>
              <a:t>Προτεραιότητες Ε&amp;Κ σε ΠΤΔΒ - Ενδεικτικές Τεχνολογίες / www.gsrt.gr</a:t>
            </a:r>
            <a:endParaRPr kumimoji="0" lang="en-US"/>
          </a:p>
        </p:txBody>
      </p:sp>
      <p:sp>
        <p:nvSpPr>
          <p:cNvPr id="16" name="Text Placeholder 15"/>
          <p:cNvSpPr>
            <a:spLocks noGrp="1"/>
          </p:cNvSpPr>
          <p:nvPr>
            <p:ph type="body" sz="quarter" idx="18"/>
          </p:nvPr>
        </p:nvSpPr>
        <p:spPr>
          <a:xfrm>
            <a:off x="609600" y="793751"/>
            <a:ext cx="4034408" cy="530352"/>
          </a:xfrm>
          <a:solidFill>
            <a:schemeClr val="accent2"/>
          </a:solidFill>
        </p:spPr>
        <p:txBody>
          <a:bodyPr rtlCol="0" anchor="ctr"/>
          <a:lstStyle>
            <a:lvl1pPr eaLnBrk="1" latinLnBrk="0" hangingPunct="1">
              <a:buFontTx/>
              <a:buNone/>
              <a:defRPr kumimoji="0" sz="2000" b="1">
                <a:solidFill>
                  <a:srgbClr val="FFFFFF"/>
                </a:solidFill>
              </a:defRPr>
            </a:lvl1pPr>
            <a:extLst/>
          </a:lstStyle>
          <a:p>
            <a:pPr lvl="0" eaLnBrk="1" latinLnBrk="1" hangingPunct="1"/>
            <a:r>
              <a:rPr lang="en-US" smtClean="0"/>
              <a:t>Click to edit Master text styles</a:t>
            </a:r>
          </a:p>
        </p:txBody>
      </p:sp>
      <p:sp>
        <p:nvSpPr>
          <p:cNvPr id="15" name="Text Placeholder 14"/>
          <p:cNvSpPr>
            <a:spLocks noGrp="1"/>
          </p:cNvSpPr>
          <p:nvPr>
            <p:ph type="body" sz="quarter" idx="19"/>
          </p:nvPr>
        </p:nvSpPr>
        <p:spPr>
          <a:xfrm>
            <a:off x="5004048" y="793751"/>
            <a:ext cx="4032448" cy="530352"/>
          </a:xfrm>
          <a:solidFill>
            <a:schemeClr val="accent4"/>
          </a:solidFill>
        </p:spPr>
        <p:txBody>
          <a:bodyPr rtlCol="0" anchor="ctr"/>
          <a:lstStyle>
            <a:lvl1pPr eaLnBrk="1" latinLnBrk="0" hangingPunct="1">
              <a:buFontTx/>
              <a:buNone/>
              <a:defRPr kumimoji="0" sz="2000" b="1">
                <a:solidFill>
                  <a:srgbClr val="FFFFFF"/>
                </a:solidFill>
              </a:defRPr>
            </a:lvl1pPr>
            <a:extLst/>
          </a:lstStyle>
          <a:p>
            <a:pPr lvl="0" eaLnBrk="1" latinLnBrk="1" hangingPunct="1"/>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1" hangingPunct="1"/>
            <a:r>
              <a:rPr lang="en-US" smtClean="0"/>
              <a:t>Click to edit Master title style</a:t>
            </a:r>
            <a:endParaRPr/>
          </a:p>
        </p:txBody>
      </p:sp>
      <p:sp>
        <p:nvSpPr>
          <p:cNvPr id="3" name="Date Placeholder 2"/>
          <p:cNvSpPr>
            <a:spLocks noGrp="1"/>
          </p:cNvSpPr>
          <p:nvPr>
            <p:ph type="dt" sz="half" idx="10"/>
          </p:nvPr>
        </p:nvSpPr>
        <p:spPr/>
        <p:txBody>
          <a:bodyPr/>
          <a:lstStyle>
            <a:extLst/>
          </a:lstStyle>
          <a:p>
            <a:r>
              <a:rPr kumimoji="0" lang="en-US" smtClean="0"/>
              <a:t>30 Σεπ. 2016</a:t>
            </a:r>
            <a:endParaRPr kumimoji="0" lang="en-US"/>
          </a:p>
        </p:txBody>
      </p:sp>
      <p:sp>
        <p:nvSpPr>
          <p:cNvPr id="4" name="Footer Placeholder 3"/>
          <p:cNvSpPr>
            <a:spLocks noGrp="1"/>
          </p:cNvSpPr>
          <p:nvPr>
            <p:ph type="ftr" sz="quarter" idx="11"/>
          </p:nvPr>
        </p:nvSpPr>
        <p:spPr/>
        <p:txBody>
          <a:bodyPr/>
          <a:lstStyle>
            <a:extLst/>
          </a:lstStyle>
          <a:p>
            <a:r>
              <a:rPr kumimoji="0" lang="el-GR" smtClean="0"/>
              <a:t>Προτεραιότητες Ε&amp;Κ σε ΠΤΔΒ - Ενδεικτικές Τεχνολογίες / www.gsrt.gr</a:t>
            </a:r>
            <a:endParaRPr kumimoji="0" lang="en-US"/>
          </a:p>
        </p:txBody>
      </p:sp>
      <p:sp>
        <p:nvSpPr>
          <p:cNvPr id="5" name="Slide Number Placeholder 4"/>
          <p:cNvSpPr>
            <a:spLocks noGrp="1"/>
          </p:cNvSpPr>
          <p:nvPr>
            <p:ph type="sldNum" sz="quarter" idx="12"/>
          </p:nvPr>
        </p:nvSpPr>
        <p:spPr/>
        <p:txBody>
          <a:bodyPr/>
          <a:lstStyle>
            <a:lvl1pPr eaLnBrk="1" latinLnBrk="0" hangingPunct="1">
              <a:defRPr kumimoji="0">
                <a:solidFill>
                  <a:srgbClr val="FFFFFF"/>
                </a:solidFill>
              </a:defRPr>
            </a:lvl1pPr>
            <a:extLst/>
          </a:lstStyle>
          <a:p>
            <a:fld id="{A3F7CB7D-F184-43C7-B6FD-03D728E1BBFF}" type="slidenum">
              <a:rPr kumimoji="0" lang="en-US" smtClean="0">
                <a:solidFill>
                  <a:srgbClr val="FFFFFF"/>
                </a:solidFill>
              </a:rPr>
              <a:pPr/>
              <a:t>‹#›</a:t>
            </a:fld>
            <a:endParaRPr kumimoji="0" lang="en-US" dirty="0">
              <a:solidFill>
                <a:srgbClr val="FFFFFF"/>
              </a:solidFill>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r>
              <a:rPr kumimoji="0" lang="en-US" smtClean="0"/>
              <a:t>30 Σεπ. 2016</a:t>
            </a:r>
            <a:endParaRPr kumimoji="0" lang="en-US"/>
          </a:p>
        </p:txBody>
      </p:sp>
      <p:sp>
        <p:nvSpPr>
          <p:cNvPr id="3" name="Footer Placeholder 2"/>
          <p:cNvSpPr>
            <a:spLocks noGrp="1"/>
          </p:cNvSpPr>
          <p:nvPr>
            <p:ph type="ftr" sz="quarter" idx="11"/>
          </p:nvPr>
        </p:nvSpPr>
        <p:spPr/>
        <p:txBody>
          <a:bodyPr/>
          <a:lstStyle>
            <a:extLst/>
          </a:lstStyle>
          <a:p>
            <a:r>
              <a:rPr kumimoji="0" lang="el-GR" smtClean="0"/>
              <a:t>Προτεραιότητες Ε&amp;Κ σε ΠΤΔΒ - Ενδεικτικές Τεχνολογίες / www.gsrt.gr</a:t>
            </a:r>
            <a:endParaRPr kumimoji="0" lang="en-US" dirty="0"/>
          </a:p>
        </p:txBody>
      </p:sp>
      <p:sp>
        <p:nvSpPr>
          <p:cNvPr id="4" name="Slide Number Placeholder 3"/>
          <p:cNvSpPr>
            <a:spLocks noGrp="1"/>
          </p:cNvSpPr>
          <p:nvPr>
            <p:ph type="sldNum" sz="quarter" idx="12"/>
          </p:nvPr>
        </p:nvSpPr>
        <p:spPr>
          <a:xfrm>
            <a:off x="0" y="4774499"/>
            <a:ext cx="533400" cy="285750"/>
          </a:xfrm>
        </p:spPr>
        <p:txBody>
          <a:bodyPr/>
          <a:lstStyle>
            <a:lvl1pPr eaLnBrk="1" latinLnBrk="0" hangingPunct="1">
              <a:defRPr kumimoji="0">
                <a:solidFill>
                  <a:schemeClr val="tx2"/>
                </a:solidFill>
              </a:defRPr>
            </a:lvl1pPr>
            <a:extLst/>
          </a:lstStyle>
          <a:p>
            <a:fld id="{A3F7CB7D-F184-43C7-B6FD-03D728E1BBFF}" type="slidenum">
              <a:rPr kumimoji="0" lang="en-US" smtClean="0">
                <a:solidFill>
                  <a:schemeClr val="tx2"/>
                </a:solidFill>
              </a:rPr>
              <a:pPr/>
              <a:t>‹#›</a:t>
            </a:fld>
            <a:endParaRPr kumimoji="0" lang="en-US" dirty="0">
              <a:solidFill>
                <a:schemeClr val="tx2"/>
              </a:solidFill>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2000" y="108000"/>
            <a:ext cx="8424000" cy="432000"/>
          </a:xfrm>
        </p:spPr>
        <p:txBody>
          <a:bodyPr anchor="b">
            <a:noAutofit/>
          </a:bodyPr>
          <a:lstStyle>
            <a:lvl1pPr algn="l" eaLnBrk="1" latinLnBrk="0" hangingPunct="1">
              <a:buNone/>
              <a:defRPr kumimoji="0" sz="2400" b="0"/>
            </a:lvl1pPr>
            <a:extLst/>
          </a:lstStyle>
          <a:p>
            <a:pPr eaLnBrk="1" latinLnBrk="1" hangingPunct="1"/>
            <a:r>
              <a:rPr lang="en-US" dirty="0" smtClean="0"/>
              <a:t>Click to edit Master title style</a:t>
            </a:r>
            <a:endParaRPr dirty="0"/>
          </a:p>
        </p:txBody>
      </p:sp>
      <p:sp>
        <p:nvSpPr>
          <p:cNvPr id="5" name="Date Placeholder 4"/>
          <p:cNvSpPr>
            <a:spLocks noGrp="1"/>
          </p:cNvSpPr>
          <p:nvPr>
            <p:ph type="dt" sz="half" idx="10"/>
          </p:nvPr>
        </p:nvSpPr>
        <p:spPr/>
        <p:txBody>
          <a:bodyPr/>
          <a:lstStyle>
            <a:extLst/>
          </a:lstStyle>
          <a:p>
            <a:r>
              <a:rPr kumimoji="0" lang="en-US" smtClean="0"/>
              <a:t>30 Σεπ. 2016</a:t>
            </a:r>
            <a:endParaRPr kumimoji="0" lang="en-US"/>
          </a:p>
        </p:txBody>
      </p:sp>
      <p:sp>
        <p:nvSpPr>
          <p:cNvPr id="6" name="Footer Placeholder 5"/>
          <p:cNvSpPr>
            <a:spLocks noGrp="1"/>
          </p:cNvSpPr>
          <p:nvPr>
            <p:ph type="ftr" sz="quarter" idx="11"/>
          </p:nvPr>
        </p:nvSpPr>
        <p:spPr/>
        <p:txBody>
          <a:bodyPr/>
          <a:lstStyle>
            <a:extLst/>
          </a:lstStyle>
          <a:p>
            <a:r>
              <a:rPr kumimoji="0" lang="el-GR" smtClean="0"/>
              <a:t>Προτεραιότητες Ε&amp;Κ σε ΠΤΔΒ - Ενδεικτικές Τεχνολογίες / www.gsrt.gr</a:t>
            </a:r>
            <a:endParaRPr kumimoji="0" lang="en-US"/>
          </a:p>
        </p:txBody>
      </p:sp>
      <p:sp>
        <p:nvSpPr>
          <p:cNvPr id="7" name="Slide Number Placeholder 6"/>
          <p:cNvSpPr>
            <a:spLocks noGrp="1"/>
          </p:cNvSpPr>
          <p:nvPr>
            <p:ph type="sldNum" sz="quarter" idx="12"/>
          </p:nvPr>
        </p:nvSpPr>
        <p:spPr/>
        <p:txBody>
          <a:bodyPr/>
          <a:lstStyle>
            <a:lvl1pPr eaLnBrk="1" latinLnBrk="0" hangingPunct="1">
              <a:defRPr kumimoji="0">
                <a:solidFill>
                  <a:srgbClr val="FFFFFF"/>
                </a:solidFill>
              </a:defRPr>
            </a:lvl1pPr>
            <a:extLst/>
          </a:lstStyle>
          <a:p>
            <a:fld id="{A3F7CB7D-F184-43C7-B6FD-03D728E1BBFF}" type="slidenum">
              <a:rPr lang="en-US" smtClean="0"/>
              <a:pPr/>
              <a:t>‹#›</a:t>
            </a:fld>
            <a:r>
              <a:rPr lang="el-GR" dirty="0" smtClean="0"/>
              <a:t> / 36</a:t>
            </a:r>
            <a:endParaRPr lang="en-US" dirty="0"/>
          </a:p>
        </p:txBody>
      </p:sp>
      <p:sp>
        <p:nvSpPr>
          <p:cNvPr id="3" name="Text Placeholder 2"/>
          <p:cNvSpPr>
            <a:spLocks noGrp="1"/>
          </p:cNvSpPr>
          <p:nvPr>
            <p:ph type="body" idx="1"/>
          </p:nvPr>
        </p:nvSpPr>
        <p:spPr>
          <a:xfrm>
            <a:off x="609600" y="819150"/>
            <a:ext cx="1600200" cy="391284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eaLnBrk="1" latinLnBrk="0" hangingPunct="1">
              <a:spcAft>
                <a:spcPts val="1000"/>
              </a:spcAft>
              <a:buNone/>
              <a:defRPr kumimoji="0" sz="1800"/>
            </a:lvl1pPr>
            <a:lvl2pPr eaLnBrk="1" latinLnBrk="0" hangingPunct="1">
              <a:buNone/>
              <a:defRPr kumimoji="0" sz="1200"/>
            </a:lvl2pPr>
            <a:lvl3pPr eaLnBrk="1" latinLnBrk="0" hangingPunct="1">
              <a:buNone/>
              <a:defRPr kumimoji="0" sz="1000"/>
            </a:lvl3pPr>
            <a:lvl4pPr eaLnBrk="1" latinLnBrk="0" hangingPunct="1">
              <a:buNone/>
              <a:defRPr kumimoji="0" sz="900"/>
            </a:lvl4pPr>
            <a:lvl5pPr eaLnBrk="1" latinLnBrk="0" hangingPunct="1">
              <a:buNone/>
              <a:defRPr kumimoji="0" sz="900"/>
            </a:lvl5pPr>
            <a:extLst/>
          </a:lstStyle>
          <a:p>
            <a:pPr lvl="0" eaLnBrk="1" latinLnBrk="1" hangingPunct="1"/>
            <a:r>
              <a:rPr lang="en-US" smtClean="0"/>
              <a:t>Click to edit Master text styles</a:t>
            </a:r>
          </a:p>
        </p:txBody>
      </p:sp>
      <p:sp>
        <p:nvSpPr>
          <p:cNvPr id="9" name="Content Placeholder 8"/>
          <p:cNvSpPr>
            <a:spLocks noGrp="1"/>
          </p:cNvSpPr>
          <p:nvPr>
            <p:ph sz="quarter" idx="13"/>
          </p:nvPr>
        </p:nvSpPr>
        <p:spPr>
          <a:xfrm>
            <a:off x="2362200" y="800100"/>
            <a:ext cx="6673800" cy="3931890"/>
          </a:xfrm>
        </p:spPr>
        <p:txBody>
          <a:bodyPr/>
          <a:lstStyle>
            <a:extLst/>
          </a:lstStyle>
          <a:p>
            <a:pPr lvl="0" eaLnBrk="1" latinLnBrk="1" hangingPunct="1"/>
            <a:r>
              <a:rPr lang="en-US" smtClean="0"/>
              <a:t>Click to edit Master text styles</a:t>
            </a:r>
          </a:p>
          <a:p>
            <a:pPr lvl="1" eaLnBrk="1" latinLnBrk="1" hangingPunct="1"/>
            <a:r>
              <a:rPr lang="en-US" smtClean="0"/>
              <a:t>Second level</a:t>
            </a:r>
          </a:p>
          <a:p>
            <a:pPr lvl="2" eaLnBrk="1" latinLnBrk="1" hangingPunct="1"/>
            <a:r>
              <a:rPr lang="en-US" smtClean="0"/>
              <a:t>Third level</a:t>
            </a:r>
          </a:p>
          <a:p>
            <a:pPr lvl="3" eaLnBrk="1" latinLnBrk="1" hangingPunct="1"/>
            <a:r>
              <a:rPr lang="en-US" smtClean="0"/>
              <a:t>Fourth level</a:t>
            </a:r>
          </a:p>
          <a:p>
            <a:pPr lvl="4" eaLnBrk="1" latinLnBrk="1" hangingPunct="1"/>
            <a:r>
              <a:rPr lang="en-US" smtClean="0"/>
              <a:t>Fifth level</a:t>
            </a:r>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eaLnBrk="1" latinLnBrk="0" hangingPunct="1">
              <a:buNone/>
              <a:defRPr kumimoji="0" sz="3200"/>
            </a:lvl1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00200" y="4114800"/>
            <a:ext cx="7315200" cy="514350"/>
          </a:xfrm>
        </p:spPr>
        <p:txBody>
          <a:bodyPr/>
          <a:lstStyle>
            <a:lvl1pPr marL="0" indent="0" eaLnBrk="1" latinLnBrk="0" hangingPunct="1">
              <a:buFontTx/>
              <a:buNone/>
              <a:defRPr kumimoji="0" sz="1700"/>
            </a:lvl1pPr>
            <a:lvl2pPr eaLnBrk="1" latinLnBrk="0" hangingPunct="1">
              <a:buFontTx/>
              <a:buNone/>
              <a:defRPr kumimoji="0" sz="1200"/>
            </a:lvl2pPr>
            <a:lvl3pPr eaLnBrk="1" latinLnBrk="0" hangingPunct="1">
              <a:buFontTx/>
              <a:buNone/>
              <a:defRPr kumimoji="0" sz="1000"/>
            </a:lvl3pPr>
            <a:lvl4pPr eaLnBrk="1" latinLnBrk="0" hangingPunct="1">
              <a:buFontTx/>
              <a:buNone/>
              <a:defRPr kumimoji="0" sz="900"/>
            </a:lvl4pPr>
            <a:lvl5pPr eaLnBrk="1" latinLnBrk="0" hangingPunct="1">
              <a:buFontTx/>
              <a:buNone/>
              <a:defRPr kumimoji="0" sz="900"/>
            </a:lvl5pPr>
            <a:extLst/>
          </a:lstStyle>
          <a:p>
            <a:pPr lvl="0" eaLnBrk="1" latinLnBrk="1" hangingPunct="1"/>
            <a:r>
              <a:rPr lang="en-US" smtClean="0"/>
              <a:t>Click to edit Master text styles</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2" name="Title 1"/>
          <p:cNvSpPr>
            <a:spLocks noGrp="1"/>
          </p:cNvSpPr>
          <p:nvPr>
            <p:ph type="title"/>
          </p:nvPr>
        </p:nvSpPr>
        <p:spPr>
          <a:xfrm>
            <a:off x="1600200" y="3543300"/>
            <a:ext cx="7315200" cy="457200"/>
          </a:xfrm>
        </p:spPr>
        <p:txBody>
          <a:bodyPr anchor="ctr"/>
          <a:lstStyle>
            <a:lvl1pPr algn="l" eaLnBrk="1" latinLnBrk="0" hangingPunct="1">
              <a:buNone/>
              <a:defRPr kumimoji="0" sz="2800" b="0">
                <a:solidFill>
                  <a:srgbClr val="FFFFFF"/>
                </a:solidFill>
              </a:defRPr>
            </a:lvl1pPr>
            <a:extLst/>
          </a:lstStyle>
          <a:p>
            <a:pPr eaLnBrk="1" latinLnBrk="1" hangingPunct="1"/>
            <a:r>
              <a:rPr lang="en-US" smtClean="0"/>
              <a:t>Click to edit Master title style</a:t>
            </a:r>
            <a:endParaRPr/>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12" name="Date Placeholder 11"/>
          <p:cNvSpPr>
            <a:spLocks noGrp="1"/>
          </p:cNvSpPr>
          <p:nvPr>
            <p:ph type="dt" sz="half" idx="10"/>
          </p:nvPr>
        </p:nvSpPr>
        <p:spPr>
          <a:xfrm>
            <a:off x="6248400" y="4686300"/>
            <a:ext cx="2667000" cy="273844"/>
          </a:xfrm>
        </p:spPr>
        <p:txBody>
          <a:bodyPr rtlCol="0"/>
          <a:lstStyle>
            <a:extLst/>
          </a:lstStyle>
          <a:p>
            <a:r>
              <a:rPr kumimoji="0" lang="en-US" smtClean="0"/>
              <a:t>30 Σεπ. 2016</a:t>
            </a:r>
            <a:endParaRPr kumimoji="0" lang="en-US"/>
          </a:p>
        </p:txBody>
      </p:sp>
      <p:sp>
        <p:nvSpPr>
          <p:cNvPr id="13" name="Slide Number Placeholder 12"/>
          <p:cNvSpPr>
            <a:spLocks noGrp="1"/>
          </p:cNvSpPr>
          <p:nvPr>
            <p:ph type="sldNum" sz="quarter" idx="11"/>
          </p:nvPr>
        </p:nvSpPr>
        <p:spPr>
          <a:xfrm>
            <a:off x="0" y="3500437"/>
            <a:ext cx="1447800" cy="497684"/>
          </a:xfrm>
        </p:spPr>
        <p:txBody>
          <a:bodyPr rtlCol="0"/>
          <a:lstStyle>
            <a:lvl1pPr eaLnBrk="1" latinLnBrk="0" hangingPunct="1">
              <a:defRPr kumimoji="0" sz="2800"/>
            </a:lvl1pPr>
            <a:extLst/>
          </a:lstStyle>
          <a:p>
            <a:pPr algn="ctr"/>
            <a:fld id="{8F82E0A0-C266-4798-8C8F-B9F91E9DA37E}" type="slidenum">
              <a:rPr kumimoji="0" lang="en-US" sz="2800" b="1" smtClean="0">
                <a:solidFill>
                  <a:srgbClr val="FFFFFF"/>
                </a:solidFill>
              </a:rPr>
              <a:pPr algn="ctr"/>
              <a:t>‹#›</a:t>
            </a:fld>
            <a:endParaRPr kumimoji="0" lang="en-US" sz="2800" dirty="0"/>
          </a:p>
        </p:txBody>
      </p:sp>
      <p:sp>
        <p:nvSpPr>
          <p:cNvPr id="14" name="Footer Placeholder 13"/>
          <p:cNvSpPr>
            <a:spLocks noGrp="1"/>
          </p:cNvSpPr>
          <p:nvPr>
            <p:ph type="ftr" sz="quarter" idx="12"/>
          </p:nvPr>
        </p:nvSpPr>
        <p:spPr>
          <a:xfrm>
            <a:off x="1600200" y="4686155"/>
            <a:ext cx="4572000" cy="273844"/>
          </a:xfrm>
        </p:spPr>
        <p:txBody>
          <a:bodyPr rtlCol="0"/>
          <a:lstStyle>
            <a:extLst/>
          </a:lstStyle>
          <a:p>
            <a:r>
              <a:rPr kumimoji="0" lang="el-GR" smtClean="0"/>
              <a:t>Προτεραιότητες Ε&amp;Κ σε ΠΤΔΒ - Ενδεικτικές Τεχνολογίες / www.gsrt.gr</a:t>
            </a:r>
            <a:endParaRPr kumimoji="0"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803246"/>
            <a:ext cx="8423352" cy="3928744"/>
          </a:xfrm>
          <a:prstGeom prst="rect">
            <a:avLst/>
          </a:prstGeom>
        </p:spPr>
        <p:txBody>
          <a:bodyPr vert="horz">
            <a:normAutofit/>
          </a:bodyPr>
          <a:lstStyle>
            <a:extLst/>
          </a:lstStyle>
          <a:p>
            <a:pPr lvl="0" eaLnBrk="1" latinLnBrk="1" hangingPunct="1"/>
            <a:r>
              <a:rPr kumimoji="0" lang="en-US" dirty="0" smtClean="0"/>
              <a:t>Click to edit Master text styles</a:t>
            </a:r>
          </a:p>
          <a:p>
            <a:pPr lvl="1" eaLnBrk="1" latinLnBrk="1" hangingPunct="1"/>
            <a:r>
              <a:rPr kumimoji="0" lang="en-US" dirty="0" smtClean="0"/>
              <a:t>Second level</a:t>
            </a:r>
          </a:p>
          <a:p>
            <a:pPr lvl="2" eaLnBrk="1" latinLnBrk="1" hangingPunct="1"/>
            <a:r>
              <a:rPr kumimoji="0" lang="en-US" dirty="0" smtClean="0"/>
              <a:t>Third level</a:t>
            </a:r>
          </a:p>
          <a:p>
            <a:pPr lvl="3" eaLnBrk="1" latinLnBrk="1" hangingPunct="1"/>
            <a:r>
              <a:rPr kumimoji="0" lang="en-US" dirty="0" smtClean="0"/>
              <a:t>Fourth level</a:t>
            </a:r>
          </a:p>
          <a:p>
            <a:pPr lvl="4" eaLnBrk="1" latinLnBrk="1" hangingPunct="1"/>
            <a:r>
              <a:rPr kumimoji="0" lang="en-US" dirty="0" smtClean="0"/>
              <a:t>Fifth level</a:t>
            </a:r>
            <a:endParaRPr kumimoji="0" lang="en-US" dirty="0"/>
          </a:p>
        </p:txBody>
      </p:sp>
      <p:sp>
        <p:nvSpPr>
          <p:cNvPr id="14" name="Date Placeholder 13"/>
          <p:cNvSpPr>
            <a:spLocks noGrp="1"/>
          </p:cNvSpPr>
          <p:nvPr>
            <p:ph type="dt" sz="half" idx="2"/>
          </p:nvPr>
        </p:nvSpPr>
        <p:spPr>
          <a:xfrm>
            <a:off x="7314108" y="4774499"/>
            <a:ext cx="1727696" cy="273844"/>
          </a:xfrm>
          <a:prstGeom prst="rect">
            <a:avLst/>
          </a:prstGeom>
        </p:spPr>
        <p:txBody>
          <a:bodyPr vert="horz" anchor="ctr" anchorCtr="0"/>
          <a:lstStyle>
            <a:lvl1pPr algn="r" eaLnBrk="1" latinLnBrk="0" hangingPunct="1">
              <a:defRPr kumimoji="0" sz="1400">
                <a:solidFill>
                  <a:srgbClr val="FF6600"/>
                </a:solidFill>
              </a:defRPr>
            </a:lvl1pPr>
            <a:extLst/>
          </a:lstStyle>
          <a:p>
            <a:r>
              <a:rPr lang="en-US" smtClean="0"/>
              <a:t>30 Σεπ. 2016</a:t>
            </a:r>
            <a:endParaRPr lang="en-US" dirty="0"/>
          </a:p>
        </p:txBody>
      </p:sp>
      <p:sp>
        <p:nvSpPr>
          <p:cNvPr id="3" name="Footer Placeholder 2"/>
          <p:cNvSpPr>
            <a:spLocks noGrp="1"/>
          </p:cNvSpPr>
          <p:nvPr>
            <p:ph type="ftr" sz="quarter" idx="3"/>
          </p:nvPr>
        </p:nvSpPr>
        <p:spPr>
          <a:xfrm>
            <a:off x="612000" y="4777451"/>
            <a:ext cx="6539588" cy="273844"/>
          </a:xfrm>
          <a:prstGeom prst="rect">
            <a:avLst/>
          </a:prstGeom>
        </p:spPr>
        <p:txBody>
          <a:bodyPr vert="horz" anchor="ctr"/>
          <a:lstStyle>
            <a:lvl1pPr algn="l" eaLnBrk="1" latinLnBrk="0" hangingPunct="1">
              <a:defRPr kumimoji="0" sz="1400">
                <a:solidFill>
                  <a:srgbClr val="FF6600"/>
                </a:solidFill>
              </a:defRPr>
            </a:lvl1pPr>
            <a:extLst/>
          </a:lstStyle>
          <a:p>
            <a:r>
              <a:rPr lang="el-GR" smtClean="0"/>
              <a:t>Προτεραιότητες Ε&amp;Κ σε ΠΤΔΒ - Ενδεικτικές Τεχνολογίες / www.gsrt.gr</a:t>
            </a:r>
            <a:endParaRPr lang="en-US" dirty="0"/>
          </a:p>
        </p:txBody>
      </p:sp>
      <p:sp>
        <p:nvSpPr>
          <p:cNvPr id="8" name="Rectangle 7"/>
          <p:cNvSpPr/>
          <p:nvPr/>
        </p:nvSpPr>
        <p:spPr>
          <a:xfrm>
            <a:off x="0" y="593661"/>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9" name="Rectangle 8"/>
          <p:cNvSpPr/>
          <p:nvPr/>
        </p:nvSpPr>
        <p:spPr>
          <a:xfrm>
            <a:off x="590550" y="593661"/>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23" name="Slide Number Placeholder 22"/>
          <p:cNvSpPr>
            <a:spLocks noGrp="1"/>
          </p:cNvSpPr>
          <p:nvPr>
            <p:ph type="sldNum" sz="quarter" idx="4"/>
          </p:nvPr>
        </p:nvSpPr>
        <p:spPr>
          <a:xfrm>
            <a:off x="-4514" y="575868"/>
            <a:ext cx="533400" cy="183357"/>
          </a:xfrm>
          <a:prstGeom prst="rect">
            <a:avLst/>
          </a:prstGeom>
        </p:spPr>
        <p:txBody>
          <a:bodyPr vert="horz" anchor="ctr" anchorCtr="0">
            <a:noAutofit/>
          </a:bodyPr>
          <a:lstStyle>
            <a:lvl1pPr algn="ctr" eaLnBrk="1" latinLnBrk="0" hangingPunct="1">
              <a:defRPr kumimoji="0" sz="1000" b="1">
                <a:solidFill>
                  <a:srgbClr val="FFFFFF"/>
                </a:solidFill>
                <a:latin typeface="Arial Narrow" panose="020B0606020202030204" pitchFamily="34" charset="0"/>
              </a:defRPr>
            </a:lvl1pPr>
            <a:extLst/>
          </a:lstStyle>
          <a:p>
            <a:fld id="{8F82E0A0-C266-4798-8C8F-B9F91E9DA37E}" type="slidenum">
              <a:rPr lang="en-US" smtClean="0"/>
              <a:pPr/>
              <a:t>‹#›</a:t>
            </a:fld>
            <a:r>
              <a:rPr lang="el-GR" dirty="0" smtClean="0"/>
              <a:t> / 27</a:t>
            </a:r>
            <a:endParaRPr lang="en-US" dirty="0"/>
          </a:p>
        </p:txBody>
      </p:sp>
      <p:sp>
        <p:nvSpPr>
          <p:cNvPr id="22" name="Title Placeholder 21"/>
          <p:cNvSpPr>
            <a:spLocks noGrp="1"/>
          </p:cNvSpPr>
          <p:nvPr>
            <p:ph type="title"/>
          </p:nvPr>
        </p:nvSpPr>
        <p:spPr>
          <a:xfrm>
            <a:off x="612000" y="108000"/>
            <a:ext cx="8424000" cy="432000"/>
          </a:xfrm>
          <a:prstGeom prst="rect">
            <a:avLst/>
          </a:prstGeom>
        </p:spPr>
        <p:txBody>
          <a:bodyPr vert="horz" anchor="b">
            <a:normAutofit/>
          </a:bodyPr>
          <a:lstStyle>
            <a:extLst/>
          </a:lstStyle>
          <a:p>
            <a:pPr eaLnBrk="1" latinLnBrk="1" hangingPunct="1"/>
            <a:r>
              <a:rPr kumimoji="0" lang="en-US" dirty="0" smtClean="0"/>
              <a:t>Click to edit Master title style</a:t>
            </a:r>
          </a:p>
        </p:txBody>
      </p:sp>
      <p:cxnSp>
        <p:nvCxnSpPr>
          <p:cNvPr id="4" name="Straight Connector 3"/>
          <p:cNvCxnSpPr/>
          <p:nvPr userDrawn="1"/>
        </p:nvCxnSpPr>
        <p:spPr>
          <a:xfrm>
            <a:off x="-4514" y="4774499"/>
            <a:ext cx="9144000" cy="0"/>
          </a:xfrm>
          <a:prstGeom prst="line">
            <a:avLst/>
          </a:prstGeom>
          <a:ln w="25400">
            <a:solidFill>
              <a:srgbClr val="0033CC"/>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Lst>
  <p:hf hdr="0"/>
  <p:txStyles>
    <p:titleStyle>
      <a:lvl1pPr algn="l" rtl="0" eaLnBrk="1" latinLnBrk="0" hangingPunct="1">
        <a:spcBef>
          <a:spcPct val="0"/>
        </a:spcBef>
        <a:buNone/>
        <a:defRPr kumimoji="0" sz="2400" b="0" i="1" kern="1200">
          <a:solidFill>
            <a:srgbClr val="002060"/>
          </a:solidFill>
          <a:effectLst>
            <a:outerShdw blurRad="38100" dist="38100" dir="2700000" algn="tl">
              <a:srgbClr val="000000">
                <a:alpha val="43137"/>
              </a:srgbClr>
            </a:outerShdw>
          </a:effectLst>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3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3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3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3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slide" Target="slide3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3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8.xml"/><Relationship Id="rId1" Type="http://schemas.openxmlformats.org/officeDocument/2006/relationships/slideLayout" Target="../slideLayouts/slideLayout2.xml"/><Relationship Id="rId4" Type="http://schemas.openxmlformats.org/officeDocument/2006/relationships/slide" Target="slide7.xml"/></Relationships>
</file>

<file path=ppt/slides/_rels/slide29.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11.xml"/><Relationship Id="rId1" Type="http://schemas.openxmlformats.org/officeDocument/2006/relationships/slideLayout" Target="../slideLayouts/slideLayout2.xml"/><Relationship Id="rId4" Type="http://schemas.openxmlformats.org/officeDocument/2006/relationships/slide" Target="slide13.xml"/></Relationships>
</file>

<file path=ppt/slides/_rels/slide3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11.xml"/><Relationship Id="rId1" Type="http://schemas.openxmlformats.org/officeDocument/2006/relationships/slideLayout" Target="../slideLayouts/slideLayout2.xml"/><Relationship Id="rId4" Type="http://schemas.openxmlformats.org/officeDocument/2006/relationships/slide" Target="slide13.xml"/></Relationships>
</file>

<file path=ppt/slides/_rels/slide32.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11.xml"/><Relationship Id="rId1" Type="http://schemas.openxmlformats.org/officeDocument/2006/relationships/slideLayout" Target="../slideLayouts/slideLayout2.xml"/><Relationship Id="rId4" Type="http://schemas.openxmlformats.org/officeDocument/2006/relationships/slide" Target="slide13.xml"/></Relationships>
</file>

<file path=ppt/slides/_rels/slide33.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slide" Target="slide2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slide" Target="slide2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http://s.kathimerini.gr/resources/2015-06/1--17-thumb-large.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0192" y="140164"/>
            <a:ext cx="2531664" cy="1927530"/>
          </a:xfrm>
          <a:prstGeom prst="rect">
            <a:avLst/>
          </a:prstGeom>
          <a:noFill/>
          <a:ln>
            <a:noFill/>
          </a:ln>
        </p:spPr>
      </p:pic>
      <p:pic>
        <p:nvPicPr>
          <p:cNvPr id="10" name="Picture 9" descr="C:\Users\admin\Desktop\SWIMMING FOTOS 16 WINDER\IMG_0567.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0800000">
            <a:off x="3167843" y="128469"/>
            <a:ext cx="2952328" cy="1944218"/>
          </a:xfrm>
          <a:prstGeom prst="rect">
            <a:avLst/>
          </a:prstGeom>
          <a:noFill/>
          <a:ln>
            <a:noFill/>
          </a:ln>
        </p:spPr>
      </p:pic>
      <p:pic>
        <p:nvPicPr>
          <p:cNvPr id="11" name="Picture Placeholder 11" descr="http://s.kathimerini.gr/resources/2015-10/akad-thumb-large.jpg"/>
          <p:cNvPicPr>
            <a:picLocks/>
          </p:cNvPicPr>
          <p:nvPr/>
        </p:nvPicPr>
        <p:blipFill>
          <a:blip r:embed="rId5" cstate="print">
            <a:extLst>
              <a:ext uri="{28A0092B-C50C-407E-A947-70E740481C1C}">
                <a14:useLocalDpi xmlns:a14="http://schemas.microsoft.com/office/drawing/2010/main" val="0"/>
              </a:ext>
            </a:extLst>
          </a:blip>
          <a:srcRect t="13897" b="13897"/>
          <a:stretch>
            <a:fillRect/>
          </a:stretch>
        </p:blipFill>
        <p:spPr bwMode="auto">
          <a:xfrm>
            <a:off x="179512" y="123476"/>
            <a:ext cx="2808311" cy="1944218"/>
          </a:xfrm>
          <a:prstGeom prst="rect">
            <a:avLst/>
          </a:prstGeom>
          <a:noFill/>
          <a:ln>
            <a:noFill/>
          </a:ln>
        </p:spPr>
      </p:pic>
      <p:sp>
        <p:nvSpPr>
          <p:cNvPr id="13" name="Rectangle 4"/>
          <p:cNvSpPr>
            <a:spLocks noGrp="1"/>
          </p:cNvSpPr>
          <p:nvPr>
            <p:ph type="subTitle" idx="1"/>
          </p:nvPr>
        </p:nvSpPr>
        <p:spPr/>
        <p:txBody>
          <a:bodyPr>
            <a:noAutofit/>
          </a:bodyPr>
          <a:lstStyle>
            <a:extLst/>
          </a:lstStyle>
          <a:p>
            <a:pPr>
              <a:spcBef>
                <a:spcPts val="0"/>
              </a:spcBef>
            </a:pPr>
            <a:r>
              <a:rPr lang="el-GR" sz="1600" b="1" dirty="0">
                <a:effectLst>
                  <a:outerShdw blurRad="38100" dist="38100" dir="2700000" algn="tl">
                    <a:srgbClr val="000000">
                      <a:alpha val="43137"/>
                    </a:srgbClr>
                  </a:outerShdw>
                </a:effectLst>
              </a:rPr>
              <a:t>Προτεραιότητες Έρευνας και Τεχνολογίας στους </a:t>
            </a:r>
            <a:r>
              <a:rPr lang="el-GR" sz="1600" b="1" dirty="0" smtClean="0">
                <a:effectLst>
                  <a:outerShdw blurRad="38100" dist="38100" dir="2700000" algn="tl">
                    <a:srgbClr val="000000">
                      <a:alpha val="43137"/>
                    </a:srgbClr>
                  </a:outerShdw>
                </a:effectLst>
              </a:rPr>
              <a:t>τομείς:</a:t>
            </a:r>
          </a:p>
          <a:p>
            <a:pPr>
              <a:spcBef>
                <a:spcPts val="0"/>
              </a:spcBef>
            </a:pPr>
            <a:r>
              <a:rPr lang="el-GR" sz="1600" b="1" dirty="0" smtClean="0">
                <a:effectLst>
                  <a:outerShdw blurRad="38100" dist="38100" dir="2700000" algn="tl">
                    <a:srgbClr val="000000">
                      <a:alpha val="43137"/>
                    </a:srgbClr>
                  </a:outerShdw>
                </a:effectLst>
              </a:rPr>
              <a:t>«</a:t>
            </a:r>
            <a:r>
              <a:rPr lang="el-GR" sz="1600" b="1" dirty="0">
                <a:effectLst>
                  <a:outerShdw blurRad="38100" dist="38100" dir="2700000" algn="tl">
                    <a:srgbClr val="000000">
                      <a:alpha val="43137"/>
                    </a:srgbClr>
                  </a:outerShdw>
                </a:effectLst>
              </a:rPr>
              <a:t>Πολιτισμός – Τουρισμός - Πολιτιστικές/Δημιουργικές Βιομηχανίες»</a:t>
            </a:r>
            <a:endParaRPr lang="en-US" sz="1600" b="1" dirty="0">
              <a:effectLst>
                <a:outerShdw blurRad="38100" dist="38100" dir="2700000" algn="tl">
                  <a:srgbClr val="000000">
                    <a:alpha val="43137"/>
                  </a:srgbClr>
                </a:outerShdw>
              </a:effectLst>
            </a:endParaRPr>
          </a:p>
        </p:txBody>
      </p:sp>
      <p:pic>
        <p:nvPicPr>
          <p:cNvPr id="14" name="Picture 2" descr="λογότυπο ΓΓΕΤ"/>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1560" y="4537528"/>
            <a:ext cx="1152128" cy="497184"/>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3"/>
          <p:cNvSpPr>
            <a:spLocks noGrp="1"/>
          </p:cNvSpPr>
          <p:nvPr>
            <p:ph type="title"/>
          </p:nvPr>
        </p:nvSpPr>
        <p:spPr>
          <a:xfrm>
            <a:off x="2362200" y="2571750"/>
            <a:ext cx="6477000" cy="1809750"/>
          </a:xfrm>
        </p:spPr>
        <p:txBody>
          <a:bodyPr>
            <a:normAutofit/>
          </a:bodyPr>
          <a:lstStyle>
            <a:extLst/>
          </a:lstStyle>
          <a:p>
            <a:r>
              <a:rPr lang="el-GR" sz="2000" b="1" i="0" dirty="0">
                <a:solidFill>
                  <a:schemeClr val="tx1"/>
                </a:solidFill>
                <a:effectLst>
                  <a:outerShdw blurRad="38100" dist="38100" dir="2700000" algn="tl">
                    <a:srgbClr val="000000">
                      <a:alpha val="43137"/>
                    </a:srgbClr>
                  </a:outerShdw>
                </a:effectLst>
              </a:rPr>
              <a:t>ΓΕΝΙΚΗ ΓΡΑΜΜΑΤΕΙΑ ΕΡΕΥΝΑΣ ΚΑΙ ΤΕΧΝΟΛΟΓΙΑΣ</a:t>
            </a:r>
            <a:br>
              <a:rPr lang="el-GR" sz="2000" b="1" i="0" dirty="0">
                <a:solidFill>
                  <a:schemeClr val="tx1"/>
                </a:solidFill>
                <a:effectLst>
                  <a:outerShdw blurRad="38100" dist="38100" dir="2700000" algn="tl">
                    <a:srgbClr val="000000">
                      <a:alpha val="43137"/>
                    </a:srgbClr>
                  </a:outerShdw>
                </a:effectLst>
              </a:rPr>
            </a:br>
            <a:r>
              <a:rPr lang="el-GR" sz="2000" b="1" i="0" cap="none" dirty="0" smtClean="0">
                <a:solidFill>
                  <a:schemeClr val="tx1"/>
                </a:solidFill>
                <a:effectLst>
                  <a:outerShdw blurRad="38100" dist="38100" dir="2700000" algn="tl">
                    <a:srgbClr val="000000">
                      <a:alpha val="43137"/>
                    </a:srgbClr>
                  </a:outerShdw>
                </a:effectLst>
              </a:rPr>
              <a:t>Προγραμματική Περίοδος 2014-2020</a:t>
            </a:r>
            <a:r>
              <a:rPr lang="el-GR" sz="2000" b="1" i="0" cap="none" dirty="0">
                <a:solidFill>
                  <a:schemeClr val="tx1"/>
                </a:solidFill>
                <a:effectLst>
                  <a:outerShdw blurRad="38100" dist="38100" dir="2700000" algn="tl">
                    <a:srgbClr val="000000">
                      <a:alpha val="43137"/>
                    </a:srgbClr>
                  </a:outerShdw>
                </a:effectLst>
              </a:rPr>
              <a:t/>
            </a:r>
            <a:br>
              <a:rPr lang="el-GR" sz="2000" b="1" i="0" cap="none" dirty="0">
                <a:solidFill>
                  <a:schemeClr val="tx1"/>
                </a:solidFill>
                <a:effectLst>
                  <a:outerShdw blurRad="38100" dist="38100" dir="2700000" algn="tl">
                    <a:srgbClr val="000000">
                      <a:alpha val="43137"/>
                    </a:srgbClr>
                  </a:outerShdw>
                </a:effectLst>
              </a:rPr>
            </a:br>
            <a:r>
              <a:rPr lang="el-GR" sz="2000" b="1" i="0" cap="none" dirty="0">
                <a:solidFill>
                  <a:schemeClr val="tx1"/>
                </a:solidFill>
                <a:effectLst>
                  <a:outerShdw blurRad="38100" dist="38100" dir="2700000" algn="tl">
                    <a:srgbClr val="000000">
                      <a:alpha val="43137"/>
                    </a:srgbClr>
                  </a:outerShdw>
                </a:effectLst>
              </a:rPr>
              <a:t>Διαμόρφωση Εθνικής Στρατηγικής </a:t>
            </a:r>
            <a:r>
              <a:rPr lang="el-GR" sz="2000" b="1" i="0" cap="none" dirty="0" smtClean="0">
                <a:solidFill>
                  <a:schemeClr val="tx1"/>
                </a:solidFill>
                <a:effectLst>
                  <a:outerShdw blurRad="38100" dist="38100" dir="2700000" algn="tl">
                    <a:srgbClr val="000000">
                      <a:alpha val="43137"/>
                    </a:srgbClr>
                  </a:outerShdw>
                </a:effectLst>
              </a:rPr>
              <a:t>Έρευνας &amp; Τεχνολογίας</a:t>
            </a:r>
            <a:br>
              <a:rPr lang="el-GR" sz="2000" b="1" i="0" cap="none" dirty="0" smtClean="0">
                <a:solidFill>
                  <a:schemeClr val="tx1"/>
                </a:solidFill>
                <a:effectLst>
                  <a:outerShdw blurRad="38100" dist="38100" dir="2700000" algn="tl">
                    <a:srgbClr val="000000">
                      <a:alpha val="43137"/>
                    </a:srgbClr>
                  </a:outerShdw>
                </a:effectLst>
              </a:rPr>
            </a:br>
            <a:r>
              <a:rPr lang="el-GR" sz="2000" b="1" i="0" cap="none" dirty="0" smtClean="0">
                <a:solidFill>
                  <a:schemeClr val="tx1"/>
                </a:solidFill>
                <a:effectLst>
                  <a:outerShdw blurRad="38100" dist="38100" dir="2700000" algn="tl">
                    <a:srgbClr val="000000">
                      <a:alpha val="43137"/>
                    </a:srgbClr>
                  </a:outerShdw>
                </a:effectLst>
              </a:rPr>
              <a:t>Στρατηγική Ευφυούς Εξειδίκευσης</a:t>
            </a:r>
            <a:br>
              <a:rPr lang="el-GR" sz="2000" b="1" i="0" cap="none" dirty="0" smtClean="0">
                <a:solidFill>
                  <a:schemeClr val="tx1"/>
                </a:solidFill>
                <a:effectLst>
                  <a:outerShdw blurRad="38100" dist="38100" dir="2700000" algn="tl">
                    <a:srgbClr val="000000">
                      <a:alpha val="43137"/>
                    </a:srgbClr>
                  </a:outerShdw>
                </a:effectLst>
              </a:rPr>
            </a:br>
            <a:r>
              <a:rPr lang="el-GR" sz="2000" b="1" i="0" cap="none" dirty="0" smtClean="0">
                <a:solidFill>
                  <a:schemeClr val="tx1"/>
                </a:solidFill>
                <a:effectLst>
                  <a:outerShdw blurRad="38100" dist="38100" dir="2700000" algn="tl">
                    <a:srgbClr val="000000">
                      <a:alpha val="43137"/>
                    </a:srgbClr>
                  </a:outerShdw>
                </a:effectLst>
              </a:rPr>
              <a:t>Επιχειρηματική Ανακάλυψη</a:t>
            </a:r>
            <a:endParaRPr lang="en-US" sz="2000" b="1" i="0" dirty="0">
              <a:solidFill>
                <a:schemeClr val="tx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90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4 Κατηγορίες Παρεμβάσεων</a:t>
            </a:r>
            <a:endParaRPr lang="en-US" dirty="0"/>
          </a:p>
        </p:txBody>
      </p:sp>
      <p:sp>
        <p:nvSpPr>
          <p:cNvPr id="6" name="Content Placeholder 5"/>
          <p:cNvSpPr>
            <a:spLocks noGrp="1"/>
          </p:cNvSpPr>
          <p:nvPr>
            <p:ph sz="quarter" idx="13"/>
          </p:nvPr>
        </p:nvSpPr>
        <p:spPr/>
        <p:txBody>
          <a:bodyPr>
            <a:normAutofit fontScale="92500" lnSpcReduction="20000"/>
          </a:bodyPr>
          <a:lstStyle/>
          <a:p>
            <a:pPr marL="268288" lvl="1" indent="-268288">
              <a:buClr>
                <a:srgbClr val="002060"/>
              </a:buClr>
              <a:buSzPct val="120000"/>
              <a:buFont typeface="+mj-lt"/>
              <a:buAutoNum type="arabicPeriod"/>
            </a:pPr>
            <a:r>
              <a:rPr lang="el-GR" altLang="x-none" sz="2000" dirty="0" smtClean="0">
                <a:solidFill>
                  <a:schemeClr val="bg1">
                    <a:lumMod val="65000"/>
                  </a:schemeClr>
                </a:solidFill>
              </a:rPr>
              <a:t>Ανάπτυξη </a:t>
            </a:r>
            <a:r>
              <a:rPr lang="el-GR" altLang="x-none" sz="2000" dirty="0">
                <a:solidFill>
                  <a:schemeClr val="bg1">
                    <a:lumMod val="65000"/>
                  </a:schemeClr>
                </a:solidFill>
              </a:rPr>
              <a:t>καινοτόμων προϊόντων και </a:t>
            </a:r>
            <a:r>
              <a:rPr lang="el-GR" altLang="x-none" sz="2000" dirty="0" smtClean="0">
                <a:solidFill>
                  <a:schemeClr val="bg1">
                    <a:lumMod val="65000"/>
                  </a:schemeClr>
                </a:solidFill>
              </a:rPr>
              <a:t>υπηρεσιών</a:t>
            </a:r>
            <a:r>
              <a:rPr lang="en-US" altLang="x-none" sz="2000" dirty="0" smtClean="0">
                <a:solidFill>
                  <a:schemeClr val="bg1">
                    <a:lumMod val="65000"/>
                  </a:schemeClr>
                </a:solidFill>
              </a:rPr>
              <a:t>, </a:t>
            </a:r>
            <a:r>
              <a:rPr lang="el-GR" altLang="x-none" sz="2000" dirty="0" smtClean="0">
                <a:solidFill>
                  <a:schemeClr val="bg1">
                    <a:lumMod val="65000"/>
                  </a:schemeClr>
                </a:solidFill>
              </a:rPr>
              <a:t>συμπεριλαμβανομένων των οπτικοακουστικών, με </a:t>
            </a:r>
            <a:r>
              <a:rPr lang="el-GR" altLang="x-none" sz="2000" dirty="0">
                <a:solidFill>
                  <a:schemeClr val="bg1">
                    <a:lumMod val="65000"/>
                  </a:schemeClr>
                </a:solidFill>
              </a:rPr>
              <a:t>έμφαση στην ενίσχυση και υποστήριξη επιχειρήσεων, επαγγελματιών και φορέων που δραστηριοποιούνται στους χώρους του Πολιτισμού, Τουρισμού και Δημιουργικών Βιομηχανιών</a:t>
            </a:r>
            <a:r>
              <a:rPr lang="el-GR" altLang="x-none" sz="2000" dirty="0" smtClean="0">
                <a:solidFill>
                  <a:schemeClr val="bg1">
                    <a:lumMod val="65000"/>
                  </a:schemeClr>
                </a:solidFill>
              </a:rPr>
              <a:t>.</a:t>
            </a:r>
          </a:p>
          <a:p>
            <a:pPr marL="268288" lvl="1" indent="-268288">
              <a:buClr>
                <a:srgbClr val="002060"/>
              </a:buClr>
              <a:buSzPct val="120000"/>
              <a:buFont typeface="+mj-lt"/>
              <a:buAutoNum type="arabicPeriod"/>
            </a:pPr>
            <a:r>
              <a:rPr lang="el-GR" altLang="x-none" sz="2000" b="1" dirty="0"/>
              <a:t>Ανάπτυξη καινοτόμων προϊόντων και  υπηρεσιών, συμπεριλαμβανομένων των οπτικοακουστικών</a:t>
            </a:r>
            <a:r>
              <a:rPr lang="el-GR" altLang="x-none" sz="2000" b="1" dirty="0" smtClean="0"/>
              <a:t>, με </a:t>
            </a:r>
            <a:r>
              <a:rPr lang="el-GR" altLang="x-none" sz="2000" b="1" dirty="0"/>
              <a:t>έμφαση στην ενίσχυση της   εμπειρίας του τελικού χρήστη και  σκοπό την ανάδειξη και προώθηση της πολιτιστικής κληρονομιάς, του σύγχρονου πολιτισμού και του τουριστικού προϊόντος</a:t>
            </a:r>
            <a:r>
              <a:rPr lang="el-GR" altLang="x-none" sz="2000" b="1" dirty="0" smtClean="0"/>
              <a:t>.</a:t>
            </a:r>
          </a:p>
          <a:p>
            <a:pPr marL="268288" lvl="1" indent="-268288">
              <a:buClr>
                <a:srgbClr val="002060"/>
              </a:buClr>
              <a:buSzPct val="120000"/>
              <a:buFont typeface="+mj-lt"/>
              <a:buAutoNum type="arabicPeriod"/>
            </a:pPr>
            <a:r>
              <a:rPr lang="el-GR" altLang="x-none" sz="2000" dirty="0">
                <a:solidFill>
                  <a:schemeClr val="bg1">
                    <a:lumMod val="65000"/>
                  </a:schemeClr>
                </a:solidFill>
              </a:rPr>
              <a:t>Ανάπτυξη εργαλείων και εφαρμογών ΤΠΕ που προωθούν τη συνέργεια των τομέων Πολιτισμού, Τουρισμού, και Δημιουργικών Βιομηχανιών με άλλους θεματικούς τομείς με στόχο την δημιουργία νέων αλυσίδων αξίας</a:t>
            </a:r>
            <a:r>
              <a:rPr lang="el-GR" altLang="x-none" sz="2000" dirty="0" smtClean="0">
                <a:solidFill>
                  <a:schemeClr val="bg1">
                    <a:lumMod val="65000"/>
                  </a:schemeClr>
                </a:solidFill>
              </a:rPr>
              <a:t>.</a:t>
            </a:r>
          </a:p>
          <a:p>
            <a:pPr marL="268288" lvl="1" indent="-268288">
              <a:buClr>
                <a:srgbClr val="002060"/>
              </a:buClr>
              <a:buSzPct val="120000"/>
              <a:buFont typeface="+mj-lt"/>
              <a:buAutoNum type="arabicPeriod"/>
            </a:pPr>
            <a:r>
              <a:rPr lang="el-GR" altLang="x-none" sz="2000" dirty="0">
                <a:solidFill>
                  <a:schemeClr val="bg1">
                    <a:lumMod val="65000"/>
                  </a:schemeClr>
                </a:solidFill>
              </a:rPr>
              <a:t>Σχεδιασμός και ανάπτυξη καινοτόμων προϊόντων, εφαρμογών, μεθοδολογιών  και υπηρεσιών   από τη Δημιουργική Βιομηχανία με σκοπό την δημιουργία αλυσίδων αξίας στους τομείς Πολιτισμού, Τουρισμού, Δημιουργικής Βιομηχανίας</a:t>
            </a:r>
            <a:r>
              <a:rPr lang="el-GR" altLang="x-none" sz="2000" dirty="0" smtClean="0">
                <a:solidFill>
                  <a:schemeClr val="bg1">
                    <a:lumMod val="65000"/>
                  </a:schemeClr>
                </a:solidFill>
              </a:rPr>
              <a:t>.</a:t>
            </a:r>
            <a:endParaRPr lang="el-GR" altLang="x-none" sz="2000" dirty="0">
              <a:solidFill>
                <a:schemeClr val="bg1">
                  <a:lumMod val="65000"/>
                </a:schemeClr>
              </a:solidFill>
            </a:endParaRPr>
          </a:p>
        </p:txBody>
      </p:sp>
      <p:sp>
        <p:nvSpPr>
          <p:cNvPr id="9"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10"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10</a:t>
            </a:fld>
            <a:r>
              <a:rPr lang="el-GR" smtClean="0"/>
              <a:t> / 36</a:t>
            </a:r>
            <a:endParaRPr lang="en-US" dirty="0"/>
          </a:p>
        </p:txBody>
      </p:sp>
    </p:spTree>
    <p:extLst>
      <p:ext uri="{BB962C8B-B14F-4D97-AF65-F5344CB8AC3E}">
        <p14:creationId xmlns:p14="http://schemas.microsoft.com/office/powerpoint/2010/main" val="12832153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Προτεραιότητες 2</a:t>
            </a:r>
            <a:r>
              <a:rPr lang="el-GR" baseline="30000" dirty="0" smtClean="0"/>
              <a:t>ης</a:t>
            </a:r>
            <a:r>
              <a:rPr lang="el-GR" dirty="0" smtClean="0"/>
              <a:t> Κατηγορίας Παρεμβάσεων      (1/3)</a:t>
            </a:r>
            <a:endParaRPr lang="en-US" dirty="0"/>
          </a:p>
        </p:txBody>
      </p:sp>
      <p:sp>
        <p:nvSpPr>
          <p:cNvPr id="6" name="Content Placeholder 5"/>
          <p:cNvSpPr>
            <a:spLocks noGrp="1"/>
          </p:cNvSpPr>
          <p:nvPr>
            <p:ph sz="quarter" idx="13"/>
          </p:nvPr>
        </p:nvSpPr>
        <p:spPr/>
        <p:txBody>
          <a:bodyPr>
            <a:normAutofit fontScale="85000" lnSpcReduction="20000"/>
          </a:bodyPr>
          <a:lstStyle/>
          <a:p>
            <a:pPr marL="536575" lvl="1" indent="-536575">
              <a:buClr>
                <a:srgbClr val="002060"/>
              </a:buClr>
              <a:buSzPct val="100000"/>
              <a:buNone/>
            </a:pPr>
            <a:r>
              <a:rPr lang="el-GR" altLang="x-none" sz="2000" dirty="0" smtClean="0">
                <a:hlinkClick r:id="rId2" action="ppaction://hlinksldjump"/>
              </a:rPr>
              <a:t>2.1.</a:t>
            </a:r>
            <a:r>
              <a:rPr lang="el-GR" altLang="x-none" sz="2000" dirty="0"/>
              <a:t>	Ανάπτυξη καινοτόμων </a:t>
            </a:r>
            <a:r>
              <a:rPr lang="el-GR" altLang="x-none" sz="2000" dirty="0" smtClean="0"/>
              <a:t>εφαρμογών:</a:t>
            </a:r>
            <a:endParaRPr lang="en-US" altLang="x-none" sz="2000" dirty="0" smtClean="0"/>
          </a:p>
          <a:p>
            <a:pPr marL="1074738" lvl="2" indent="-358775">
              <a:buClr>
                <a:srgbClr val="002060"/>
              </a:buClr>
              <a:buSzPct val="100000"/>
              <a:buNone/>
            </a:pPr>
            <a:r>
              <a:rPr lang="el-GR" altLang="x-none" sz="1900" dirty="0" smtClean="0"/>
              <a:t>(</a:t>
            </a:r>
            <a:r>
              <a:rPr lang="el-GR" altLang="x-none" sz="1900" dirty="0"/>
              <a:t>α</a:t>
            </a:r>
            <a:r>
              <a:rPr lang="el-GR" altLang="x-none" sz="1900" dirty="0" smtClean="0"/>
              <a:t>)	για </a:t>
            </a:r>
            <a:r>
              <a:rPr lang="el-GR" altLang="x-none" sz="1900" dirty="0"/>
              <a:t>την ξενάγηση σε φυσικό ή/και εικονικό πολιτιστικό περιβάλλον (π.χ. μουσεία, εικονικά μουσεία, αρχαιολογικούς χώρους, φεστιβάλ, εκθέσεις, συλλογές,  πολιτιστικά γεγονότα και διαδρομές, καθώς και σε άλλους πόλους και εκδηλώσεις πολιτιστικής δραστηριότητας, χώρους υψηλής </a:t>
            </a:r>
            <a:r>
              <a:rPr lang="el-GR" altLang="x-none" sz="1900" dirty="0" smtClean="0"/>
              <a:t>επισκεψιμότητας </a:t>
            </a:r>
            <a:r>
              <a:rPr lang="el-GR" altLang="x-none" sz="1900" dirty="0"/>
              <a:t>και συγκέντρωσης </a:t>
            </a:r>
            <a:r>
              <a:rPr lang="el-GR" altLang="x-none" sz="1900" dirty="0" smtClean="0"/>
              <a:t>/ μετακίνησης </a:t>
            </a:r>
            <a:r>
              <a:rPr lang="el-GR" altLang="x-none" sz="1900" dirty="0"/>
              <a:t>πληθυσμού, κλπ.), ή</a:t>
            </a:r>
            <a:r>
              <a:rPr lang="el-GR" altLang="x-none" sz="1900" dirty="0" smtClean="0"/>
              <a:t>/και </a:t>
            </a:r>
            <a:endParaRPr lang="en-US" altLang="x-none" sz="1900" dirty="0" smtClean="0"/>
          </a:p>
          <a:p>
            <a:pPr marL="1074738" lvl="2" indent="-358775">
              <a:buClr>
                <a:srgbClr val="002060"/>
              </a:buClr>
              <a:buSzPct val="100000"/>
              <a:buNone/>
            </a:pPr>
            <a:r>
              <a:rPr lang="el-GR" altLang="x-none" sz="1900" dirty="0" smtClean="0"/>
              <a:t>(β)	για </a:t>
            </a:r>
            <a:r>
              <a:rPr lang="el-GR" altLang="x-none" sz="1900" dirty="0"/>
              <a:t>την ανάδειξη  περιοχών  τουριστικού &amp; περιβαλλοντικού ενδιαφέροντος και την περιήγηση σε αυτές (π.χ. περιοχές φυσικού κάλλους, παραδοσιακοί οικισμοί, γεωμνημεία, γεωπάρκα, ναυάγια, υποθαλάσσια αξιοθέατα, ενυδρεία, κλπ.) ή/και </a:t>
            </a:r>
            <a:endParaRPr lang="en-US" altLang="x-none" sz="1900" dirty="0" smtClean="0"/>
          </a:p>
          <a:p>
            <a:pPr marL="1074738" lvl="2" indent="-358775">
              <a:buClr>
                <a:srgbClr val="002060"/>
              </a:buClr>
              <a:buSzPct val="100000"/>
              <a:buNone/>
            </a:pPr>
            <a:r>
              <a:rPr lang="el-GR" altLang="x-none" sz="1900" dirty="0"/>
              <a:t>(γ) </a:t>
            </a:r>
            <a:r>
              <a:rPr lang="el-GR" altLang="x-none" sz="1900" dirty="0" smtClean="0"/>
              <a:t>	για </a:t>
            </a:r>
            <a:r>
              <a:rPr lang="el-GR" altLang="x-none" sz="1900" dirty="0"/>
              <a:t>την προώθηση ειδικών μορφών τουρισμού (βιωματικός, εκπαιδευτικός,  εναλλακτικός, κλπ).</a:t>
            </a:r>
          </a:p>
          <a:p>
            <a:pPr marL="536575" lvl="1" indent="-536575">
              <a:buClr>
                <a:srgbClr val="002060"/>
              </a:buClr>
              <a:buSzPct val="100000"/>
              <a:buNone/>
            </a:pPr>
            <a:r>
              <a:rPr lang="el-GR" altLang="x-none" sz="2000" dirty="0" smtClean="0">
                <a:hlinkClick r:id="rId2" action="ppaction://hlinksldjump"/>
              </a:rPr>
              <a:t>2.2.</a:t>
            </a:r>
            <a:r>
              <a:rPr lang="el-GR" altLang="x-none" sz="2000" dirty="0" smtClean="0"/>
              <a:t>	Ανάπτυξη </a:t>
            </a:r>
            <a:r>
              <a:rPr lang="el-GR" altLang="x-none" sz="2000" dirty="0"/>
              <a:t>καινοτόμων εφαρμογών για την αναβίωση, </a:t>
            </a:r>
            <a:r>
              <a:rPr lang="el-GR" altLang="x-none" sz="2000" dirty="0" smtClean="0"/>
              <a:t>αναπαράσταση και </a:t>
            </a:r>
            <a:r>
              <a:rPr lang="el-GR" altLang="x-none" sz="2000" dirty="0"/>
              <a:t>διάδοση της άυλης πολιτιστικής κληρονομιάς και σχετικών τεκμηρίων  (π.χ. λαϊκή παράδοση, ελληνική μυθολογία, πολιτιστικά γεγονότα, έθιμα, καλλιτεχνικές εκδηλώσεις, δρώμενα, δραστηριότητες κλπ), καθώς και του σύγχρονου πολιτισμού (παραστατικές / εικαστικές τέχνες κλπ) μέσω τεχνολογιών / τεχνικών λόγου, ήχου, εικόνας, επαυξημένης πραγματικότητας </a:t>
            </a:r>
            <a:r>
              <a:rPr lang="el-GR" altLang="x-none" sz="2000" dirty="0" smtClean="0"/>
              <a:t>κλπ.</a:t>
            </a:r>
            <a:endParaRPr lang="el-GR" altLang="x-none" sz="2000" dirty="0"/>
          </a:p>
        </p:txBody>
      </p:sp>
      <p:sp>
        <p:nvSpPr>
          <p:cNvPr id="7"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8"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11</a:t>
            </a:fld>
            <a:r>
              <a:rPr lang="el-GR" smtClean="0"/>
              <a:t> / 36</a:t>
            </a:r>
            <a:endParaRPr lang="en-US" dirty="0"/>
          </a:p>
        </p:txBody>
      </p:sp>
    </p:spTree>
    <p:extLst>
      <p:ext uri="{BB962C8B-B14F-4D97-AF65-F5344CB8AC3E}">
        <p14:creationId xmlns:p14="http://schemas.microsoft.com/office/powerpoint/2010/main" val="12973364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Προτεραιότητες 2</a:t>
            </a:r>
            <a:r>
              <a:rPr lang="el-GR" baseline="30000" dirty="0" smtClean="0"/>
              <a:t>ης</a:t>
            </a:r>
            <a:r>
              <a:rPr lang="el-GR" dirty="0" smtClean="0"/>
              <a:t> Κατηγορίας Παρεμβάσεων      (2/3)</a:t>
            </a:r>
            <a:endParaRPr lang="en-US" dirty="0"/>
          </a:p>
        </p:txBody>
      </p:sp>
      <p:sp>
        <p:nvSpPr>
          <p:cNvPr id="6" name="Content Placeholder 5"/>
          <p:cNvSpPr>
            <a:spLocks noGrp="1"/>
          </p:cNvSpPr>
          <p:nvPr>
            <p:ph sz="quarter" idx="13"/>
          </p:nvPr>
        </p:nvSpPr>
        <p:spPr/>
        <p:txBody>
          <a:bodyPr>
            <a:normAutofit/>
          </a:bodyPr>
          <a:lstStyle/>
          <a:p>
            <a:pPr marL="536575" lvl="1" indent="-536575">
              <a:buClr>
                <a:srgbClr val="002060"/>
              </a:buClr>
              <a:buSzPct val="100000"/>
              <a:buNone/>
            </a:pPr>
            <a:r>
              <a:rPr lang="el-GR" altLang="x-none" sz="1800" dirty="0" smtClean="0">
                <a:hlinkClick r:id="rId2" action="ppaction://hlinksldjump"/>
              </a:rPr>
              <a:t>2.3.</a:t>
            </a:r>
            <a:r>
              <a:rPr lang="el-GR" altLang="x-none" sz="1800" dirty="0"/>
              <a:t>	Σχεδίαση τεχνικών και συστημάτων «αφήγησης» (story telling) για την καινοτόμο/διαδραστική  παρουσίαση εκθεμάτων / γεγονότων σε χώρους πολιτιστικού και τουριστικού ενδιαφέροντος.</a:t>
            </a:r>
          </a:p>
          <a:p>
            <a:pPr marL="536575" lvl="1" indent="-536575">
              <a:buClr>
                <a:srgbClr val="002060"/>
              </a:buClr>
              <a:buSzPct val="100000"/>
              <a:buNone/>
            </a:pPr>
            <a:r>
              <a:rPr lang="el-GR" altLang="x-none" sz="1800" dirty="0" smtClean="0">
                <a:hlinkClick r:id="rId2" action="ppaction://hlinksldjump"/>
              </a:rPr>
              <a:t>2.4.</a:t>
            </a:r>
            <a:r>
              <a:rPr lang="el-GR" altLang="x-none" sz="1800" dirty="0" smtClean="0"/>
              <a:t>	Ανάπτυξη </a:t>
            </a:r>
            <a:r>
              <a:rPr lang="el-GR" altLang="x-none" sz="1800" dirty="0"/>
              <a:t>προηγμένων εφαρμογών για την διαφήμιση και το marketing του πολιτιστικού και του τουριστικού προϊόντος της χώρας (π.χ. διαδραστικές εφαρμογές, περιβάλλοντα εμβύθισης, κλπ)</a:t>
            </a:r>
          </a:p>
          <a:p>
            <a:pPr marL="536575" lvl="1" indent="-536575">
              <a:buClr>
                <a:srgbClr val="002060"/>
              </a:buClr>
              <a:buSzPct val="100000"/>
              <a:buNone/>
            </a:pPr>
            <a:r>
              <a:rPr lang="el-GR" altLang="x-none" sz="1800" dirty="0" smtClean="0">
                <a:hlinkClick r:id="rId2" action="ppaction://hlinksldjump"/>
              </a:rPr>
              <a:t>2.5.</a:t>
            </a:r>
            <a:r>
              <a:rPr lang="el-GR" altLang="x-none" sz="1800" dirty="0" smtClean="0"/>
              <a:t>	Ανάπτυξη </a:t>
            </a:r>
            <a:r>
              <a:rPr lang="el-GR" altLang="x-none" sz="1800" dirty="0"/>
              <a:t>ψηφιακών παιγνίων και τεχνικών παιγνιοποίησης (gamification) για Η/Υ, κινητές συσκευές και παιχνιδομηχανές, αξιοποιώντας πολιτιστικό και τουριστικό περιεχόμενο (τέχνες, ιστορία, επιστήμες κλπ.), για σκοπούς ψυχαγωγίας, εκπαίδευσης, ανάπτυξης της σχεδιαστικής σκέψης, ανάδειξης του πολιτισμού και προώθησης του τουρισμού.</a:t>
            </a:r>
          </a:p>
          <a:p>
            <a:pPr marL="536575" lvl="1" indent="-536575">
              <a:buClr>
                <a:srgbClr val="002060"/>
              </a:buClr>
              <a:buSzPct val="100000"/>
              <a:buNone/>
            </a:pPr>
            <a:r>
              <a:rPr lang="el-GR" altLang="x-none" sz="1800" dirty="0" smtClean="0">
                <a:hlinkClick r:id="rId2" action="ppaction://hlinksldjump"/>
              </a:rPr>
              <a:t>2.6.</a:t>
            </a:r>
            <a:r>
              <a:rPr lang="el-GR" altLang="x-none" sz="1800" dirty="0" smtClean="0"/>
              <a:t>	Επαύξηση </a:t>
            </a:r>
            <a:r>
              <a:rPr lang="el-GR" altLang="x-none" sz="1800" dirty="0"/>
              <a:t>και βελτίωση των δυνατοτήτων παραδοσιακών μέσων παρουσίασης περιεχομένου (π.χ. e-books επαυξημένης πραγματικότητας</a:t>
            </a:r>
            <a:r>
              <a:rPr lang="el-GR" altLang="x-none" sz="1800" dirty="0" smtClean="0"/>
              <a:t>).</a:t>
            </a:r>
            <a:endParaRPr lang="el-GR" altLang="x-none" sz="1800" dirty="0"/>
          </a:p>
        </p:txBody>
      </p:sp>
      <p:sp>
        <p:nvSpPr>
          <p:cNvPr id="7"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8"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12</a:t>
            </a:fld>
            <a:r>
              <a:rPr lang="el-GR" smtClean="0"/>
              <a:t> / 36</a:t>
            </a:r>
            <a:endParaRPr lang="en-US" dirty="0"/>
          </a:p>
        </p:txBody>
      </p:sp>
    </p:spTree>
    <p:extLst>
      <p:ext uri="{BB962C8B-B14F-4D97-AF65-F5344CB8AC3E}">
        <p14:creationId xmlns:p14="http://schemas.microsoft.com/office/powerpoint/2010/main" val="18155454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Προτεραιότητες 2</a:t>
            </a:r>
            <a:r>
              <a:rPr lang="el-GR" baseline="30000" dirty="0" smtClean="0"/>
              <a:t>ης</a:t>
            </a:r>
            <a:r>
              <a:rPr lang="el-GR" dirty="0" smtClean="0"/>
              <a:t> Κατηγορίας Παρεμβάσεων      (3/3)</a:t>
            </a:r>
            <a:endParaRPr lang="en-US" dirty="0"/>
          </a:p>
        </p:txBody>
      </p:sp>
      <p:sp>
        <p:nvSpPr>
          <p:cNvPr id="6" name="Content Placeholder 5"/>
          <p:cNvSpPr>
            <a:spLocks noGrp="1"/>
          </p:cNvSpPr>
          <p:nvPr>
            <p:ph sz="quarter" idx="13"/>
          </p:nvPr>
        </p:nvSpPr>
        <p:spPr/>
        <p:txBody>
          <a:bodyPr>
            <a:normAutofit/>
          </a:bodyPr>
          <a:lstStyle/>
          <a:p>
            <a:pPr marL="536575" lvl="1" indent="-536575">
              <a:buClr>
                <a:srgbClr val="002060"/>
              </a:buClr>
              <a:buSzPct val="100000"/>
              <a:buNone/>
            </a:pPr>
            <a:r>
              <a:rPr lang="el-GR" altLang="x-none" sz="1800" dirty="0" smtClean="0">
                <a:hlinkClick r:id="rId2" action="ppaction://hlinksldjump"/>
              </a:rPr>
              <a:t>2.7.</a:t>
            </a:r>
            <a:r>
              <a:rPr lang="el-GR" altLang="x-none" sz="1800" dirty="0"/>
              <a:t>	Ανάπτυξη ψηφιακών εφαρμογών διαδραστικής μάθησης και εκπαιδευτικού υλικού κατάλληλου για υποστήριξη δραστηριοτήτων εκπαιδευτικού τουρισμού (π.χ. προβολή συγκεκριμένων περιόδων και συμβάντων της ελληνικής ιστορίας, του πολιτισμού και των επιστημών, με διεθνές ενδιαφέρον).</a:t>
            </a:r>
          </a:p>
          <a:p>
            <a:pPr marL="536575" lvl="1" indent="-536575">
              <a:buClr>
                <a:srgbClr val="002060"/>
              </a:buClr>
              <a:buSzPct val="100000"/>
              <a:buNone/>
            </a:pPr>
            <a:r>
              <a:rPr lang="el-GR" altLang="x-none" sz="1800" dirty="0" smtClean="0">
                <a:hlinkClick r:id="rId2" action="ppaction://hlinksldjump"/>
              </a:rPr>
              <a:t>2.8.</a:t>
            </a:r>
            <a:r>
              <a:rPr lang="el-GR" altLang="x-none" sz="1800" dirty="0" smtClean="0"/>
              <a:t>	Ανάπτυξη προηγμένων εφαρμογών ενίσχυσης </a:t>
            </a:r>
            <a:r>
              <a:rPr lang="el-GR" altLang="x-none" sz="1800" dirty="0"/>
              <a:t>της πρόσβασης του ξενόγλωσσου κοινού σε πολιτιστικό και τουριστικό περιεχόμενο.</a:t>
            </a:r>
          </a:p>
          <a:p>
            <a:pPr marL="536575" lvl="1" indent="-536575">
              <a:buClr>
                <a:srgbClr val="002060"/>
              </a:buClr>
              <a:buSzPct val="100000"/>
              <a:buNone/>
            </a:pPr>
            <a:r>
              <a:rPr lang="el-GR" altLang="x-none" sz="1800" dirty="0" smtClean="0">
                <a:hlinkClick r:id="rId2" action="ppaction://hlinksldjump"/>
              </a:rPr>
              <a:t>2.9.</a:t>
            </a:r>
            <a:r>
              <a:rPr lang="el-GR" altLang="x-none" sz="1800" dirty="0" smtClean="0"/>
              <a:t>	Ανάπτυξη </a:t>
            </a:r>
            <a:r>
              <a:rPr lang="el-GR" altLang="x-none" sz="1800" dirty="0"/>
              <a:t>/ εφαρμογή ψηφιακών προϊόντων και υπηρεσιών προσβασιμότητας ειδικών πληθυσμιακών ομάδων (παιδιών, μονογονεϊκών οικογενειών, ηλικιωμένων, ατόμων με ειδικές ανάγκες, χρονίως πασχόντων, κλπ) σε πολιτιστικό και τουριστικό  περιεχόμενο (π.χ. video, κείμενο, </a:t>
            </a:r>
            <a:r>
              <a:rPr lang="el-GR" altLang="x-none" sz="1800" dirty="0" smtClean="0"/>
              <a:t>ήχος </a:t>
            </a:r>
            <a:r>
              <a:rPr lang="el-GR" altLang="x-none" sz="1800" dirty="0"/>
              <a:t>κλπ) με έμφαση στην εμπειρία του τελικού χρήστη</a:t>
            </a:r>
            <a:r>
              <a:rPr lang="el-GR" altLang="x-none" sz="1800" dirty="0" smtClean="0"/>
              <a:t>.</a:t>
            </a:r>
            <a:endParaRPr lang="el-GR" altLang="x-none" sz="1800" dirty="0"/>
          </a:p>
        </p:txBody>
      </p:sp>
      <p:sp>
        <p:nvSpPr>
          <p:cNvPr id="7"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8"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13</a:t>
            </a:fld>
            <a:r>
              <a:rPr lang="el-GR" smtClean="0"/>
              <a:t> / 36</a:t>
            </a:r>
            <a:endParaRPr lang="en-US" dirty="0"/>
          </a:p>
        </p:txBody>
      </p:sp>
    </p:spTree>
    <p:extLst>
      <p:ext uri="{BB962C8B-B14F-4D97-AF65-F5344CB8AC3E}">
        <p14:creationId xmlns:p14="http://schemas.microsoft.com/office/powerpoint/2010/main" val="38145995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90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4 Κατηγορίες Παρεμβάσεων</a:t>
            </a:r>
            <a:endParaRPr lang="en-US" dirty="0"/>
          </a:p>
        </p:txBody>
      </p:sp>
      <p:sp>
        <p:nvSpPr>
          <p:cNvPr id="6" name="Content Placeholder 5"/>
          <p:cNvSpPr>
            <a:spLocks noGrp="1"/>
          </p:cNvSpPr>
          <p:nvPr>
            <p:ph sz="quarter" idx="13"/>
          </p:nvPr>
        </p:nvSpPr>
        <p:spPr/>
        <p:txBody>
          <a:bodyPr>
            <a:normAutofit fontScale="92500" lnSpcReduction="20000"/>
          </a:bodyPr>
          <a:lstStyle/>
          <a:p>
            <a:pPr marL="268288" lvl="1" indent="-268288">
              <a:buClr>
                <a:srgbClr val="002060"/>
              </a:buClr>
              <a:buSzPct val="120000"/>
              <a:buFont typeface="+mj-lt"/>
              <a:buAutoNum type="arabicPeriod"/>
            </a:pPr>
            <a:r>
              <a:rPr lang="el-GR" altLang="x-none" sz="2000" dirty="0" smtClean="0">
                <a:solidFill>
                  <a:schemeClr val="bg1">
                    <a:lumMod val="65000"/>
                  </a:schemeClr>
                </a:solidFill>
              </a:rPr>
              <a:t>Ανάπτυξη </a:t>
            </a:r>
            <a:r>
              <a:rPr lang="el-GR" altLang="x-none" sz="2000" dirty="0">
                <a:solidFill>
                  <a:schemeClr val="bg1">
                    <a:lumMod val="65000"/>
                  </a:schemeClr>
                </a:solidFill>
              </a:rPr>
              <a:t>καινοτόμων προϊόντων και </a:t>
            </a:r>
            <a:r>
              <a:rPr lang="el-GR" altLang="x-none" sz="2000" dirty="0" smtClean="0">
                <a:solidFill>
                  <a:schemeClr val="bg1">
                    <a:lumMod val="65000"/>
                  </a:schemeClr>
                </a:solidFill>
              </a:rPr>
              <a:t>υπηρεσιών</a:t>
            </a:r>
            <a:r>
              <a:rPr lang="en-US" altLang="x-none" sz="2000" dirty="0" smtClean="0">
                <a:solidFill>
                  <a:schemeClr val="bg1">
                    <a:lumMod val="65000"/>
                  </a:schemeClr>
                </a:solidFill>
              </a:rPr>
              <a:t>, </a:t>
            </a:r>
            <a:r>
              <a:rPr lang="el-GR" altLang="x-none" sz="2000" dirty="0" smtClean="0">
                <a:solidFill>
                  <a:schemeClr val="bg1">
                    <a:lumMod val="65000"/>
                  </a:schemeClr>
                </a:solidFill>
              </a:rPr>
              <a:t>συμπεριλαμβανομένων των οπτικοακουστικών, με </a:t>
            </a:r>
            <a:r>
              <a:rPr lang="el-GR" altLang="x-none" sz="2000" dirty="0">
                <a:solidFill>
                  <a:schemeClr val="bg1">
                    <a:lumMod val="65000"/>
                  </a:schemeClr>
                </a:solidFill>
              </a:rPr>
              <a:t>έμφαση στην ενίσχυση και υποστήριξη επιχειρήσεων, επαγγελματιών και φορέων που δραστηριοποιούνται στους χώρους του Πολιτισμού, Τουρισμού και Δημιουργικών Βιομηχανιών</a:t>
            </a:r>
            <a:r>
              <a:rPr lang="el-GR" altLang="x-none" sz="2000" dirty="0" smtClean="0">
                <a:solidFill>
                  <a:schemeClr val="bg1">
                    <a:lumMod val="65000"/>
                  </a:schemeClr>
                </a:solidFill>
              </a:rPr>
              <a:t>.</a:t>
            </a:r>
          </a:p>
          <a:p>
            <a:pPr marL="268288" lvl="1" indent="-268288">
              <a:buClr>
                <a:srgbClr val="002060"/>
              </a:buClr>
              <a:buSzPct val="120000"/>
              <a:buFont typeface="+mj-lt"/>
              <a:buAutoNum type="arabicPeriod"/>
            </a:pPr>
            <a:r>
              <a:rPr lang="el-GR" altLang="x-none" sz="2000" dirty="0">
                <a:solidFill>
                  <a:schemeClr val="bg1">
                    <a:lumMod val="65000"/>
                  </a:schemeClr>
                </a:solidFill>
              </a:rPr>
              <a:t>Ανάπτυξη καινοτόμων προϊόντων και  υπηρεσιών, συμπεριλαμβανομένων των οπτικοακουστικών</a:t>
            </a:r>
            <a:r>
              <a:rPr lang="el-GR" altLang="x-none" sz="2000" dirty="0" smtClean="0">
                <a:solidFill>
                  <a:schemeClr val="bg1">
                    <a:lumMod val="65000"/>
                  </a:schemeClr>
                </a:solidFill>
              </a:rPr>
              <a:t>, με </a:t>
            </a:r>
            <a:r>
              <a:rPr lang="el-GR" altLang="x-none" sz="2000" dirty="0">
                <a:solidFill>
                  <a:schemeClr val="bg1">
                    <a:lumMod val="65000"/>
                  </a:schemeClr>
                </a:solidFill>
              </a:rPr>
              <a:t>έμφαση στην ενίσχυση της   εμπειρίας του τελικού χρήστη και  σκοπό την ανάδειξη και προώθηση της πολιτιστικής κληρονομιάς, του σύγχρονου πολιτισμού και του τουριστικού προϊόντος</a:t>
            </a:r>
            <a:r>
              <a:rPr lang="el-GR" altLang="x-none" sz="2000" dirty="0" smtClean="0">
                <a:solidFill>
                  <a:schemeClr val="bg1">
                    <a:lumMod val="65000"/>
                  </a:schemeClr>
                </a:solidFill>
              </a:rPr>
              <a:t>.</a:t>
            </a:r>
          </a:p>
          <a:p>
            <a:pPr marL="268288" lvl="1" indent="-268288">
              <a:buClr>
                <a:srgbClr val="002060"/>
              </a:buClr>
              <a:buSzPct val="120000"/>
              <a:buFont typeface="+mj-lt"/>
              <a:buAutoNum type="arabicPeriod"/>
            </a:pPr>
            <a:r>
              <a:rPr lang="el-GR" altLang="x-none" sz="2000" b="1" dirty="0"/>
              <a:t>Ανάπτυξη εργαλείων και εφαρμογών ΤΠΕ που προωθούν τη συνέργεια των τομέων Πολιτισμού, Τουρισμού, και Δημιουργικών Βιομηχανιών με άλλους θεματικούς τομείς με στόχο την δημιουργία νέων αλυσίδων αξίας</a:t>
            </a:r>
            <a:r>
              <a:rPr lang="el-GR" altLang="x-none" sz="2000" b="1" dirty="0" smtClean="0"/>
              <a:t>.</a:t>
            </a:r>
          </a:p>
          <a:p>
            <a:pPr marL="268288" lvl="1" indent="-268288">
              <a:buClr>
                <a:srgbClr val="002060"/>
              </a:buClr>
              <a:buSzPct val="120000"/>
              <a:buFont typeface="+mj-lt"/>
              <a:buAutoNum type="arabicPeriod"/>
            </a:pPr>
            <a:r>
              <a:rPr lang="el-GR" altLang="x-none" sz="2000" dirty="0">
                <a:solidFill>
                  <a:schemeClr val="bg1">
                    <a:lumMod val="65000"/>
                  </a:schemeClr>
                </a:solidFill>
              </a:rPr>
              <a:t>Σχεδιασμός και ανάπτυξη καινοτόμων προϊόντων, εφαρμογών, μεθοδολογιών  και υπηρεσιών   από τη Δημιουργική Βιομηχανία με σκοπό την δημιουργία αλυσίδων αξίας στους τομείς Πολιτισμού, Τουρισμού, Δημιουργικής Βιομηχανίας</a:t>
            </a:r>
            <a:r>
              <a:rPr lang="el-GR" altLang="x-none" sz="2000" dirty="0" smtClean="0">
                <a:solidFill>
                  <a:schemeClr val="bg1">
                    <a:lumMod val="65000"/>
                  </a:schemeClr>
                </a:solidFill>
              </a:rPr>
              <a:t>.</a:t>
            </a:r>
            <a:endParaRPr lang="el-GR" altLang="x-none" sz="2000" dirty="0">
              <a:solidFill>
                <a:schemeClr val="bg1">
                  <a:lumMod val="65000"/>
                </a:schemeClr>
              </a:solidFill>
            </a:endParaRPr>
          </a:p>
        </p:txBody>
      </p:sp>
      <p:sp>
        <p:nvSpPr>
          <p:cNvPr id="9"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10"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14</a:t>
            </a:fld>
            <a:r>
              <a:rPr lang="el-GR" smtClean="0"/>
              <a:t> / 36</a:t>
            </a:r>
            <a:endParaRPr lang="en-US" dirty="0"/>
          </a:p>
        </p:txBody>
      </p:sp>
    </p:spTree>
    <p:extLst>
      <p:ext uri="{BB962C8B-B14F-4D97-AF65-F5344CB8AC3E}">
        <p14:creationId xmlns:p14="http://schemas.microsoft.com/office/powerpoint/2010/main" val="13357630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Προτεραιότητες 3</a:t>
            </a:r>
            <a:r>
              <a:rPr lang="el-GR" baseline="30000" dirty="0" smtClean="0"/>
              <a:t>ης</a:t>
            </a:r>
            <a:r>
              <a:rPr lang="el-GR" dirty="0" smtClean="0"/>
              <a:t> Κατηγορίας Παρεμβάσεων      (1/2)</a:t>
            </a:r>
            <a:endParaRPr lang="en-US" dirty="0"/>
          </a:p>
        </p:txBody>
      </p:sp>
      <p:sp>
        <p:nvSpPr>
          <p:cNvPr id="6" name="Content Placeholder 5"/>
          <p:cNvSpPr>
            <a:spLocks noGrp="1"/>
          </p:cNvSpPr>
          <p:nvPr>
            <p:ph sz="quarter" idx="13"/>
          </p:nvPr>
        </p:nvSpPr>
        <p:spPr>
          <a:xfrm>
            <a:off x="609600" y="814388"/>
            <a:ext cx="8426400" cy="3917602"/>
          </a:xfrm>
        </p:spPr>
        <p:txBody>
          <a:bodyPr>
            <a:normAutofit fontScale="92500" lnSpcReduction="20000"/>
          </a:bodyPr>
          <a:lstStyle/>
          <a:p>
            <a:pPr marL="536575" lvl="1" indent="-536575">
              <a:buClr>
                <a:srgbClr val="002060"/>
              </a:buClr>
              <a:buSzPct val="100000"/>
              <a:buNone/>
            </a:pPr>
            <a:r>
              <a:rPr lang="el-GR" altLang="x-none" sz="2000" dirty="0">
                <a:hlinkClick r:id="rId2" action="ppaction://hlinksldjump"/>
              </a:rPr>
              <a:t>3.1</a:t>
            </a:r>
            <a:r>
              <a:rPr lang="el-GR" altLang="x-none" sz="2000" dirty="0" smtClean="0">
                <a:hlinkClick r:id="rId2" action="ppaction://hlinksldjump"/>
              </a:rPr>
              <a:t>.</a:t>
            </a:r>
            <a:r>
              <a:rPr lang="el-GR" altLang="x-none" sz="2000" dirty="0" smtClean="0"/>
              <a:t>	Ανάπτυξη </a:t>
            </a:r>
            <a:r>
              <a:rPr lang="el-GR" altLang="x-none" sz="2000" dirty="0"/>
              <a:t>εφαρμογών για τη βελτίωση, πρόβλεψη και διαχείριση του ενεργειακού και περιβαλλοντικού αποτυπώματος τουριστικών υποδομών.</a:t>
            </a:r>
          </a:p>
          <a:p>
            <a:pPr marL="536575" lvl="1" indent="-536575">
              <a:buClr>
                <a:srgbClr val="002060"/>
              </a:buClr>
              <a:buSzPct val="100000"/>
              <a:buNone/>
            </a:pPr>
            <a:r>
              <a:rPr lang="el-GR" altLang="x-none" sz="2000" dirty="0" smtClean="0">
                <a:hlinkClick r:id="rId2" action="ppaction://hlinksldjump"/>
              </a:rPr>
              <a:t>3.2.</a:t>
            </a:r>
            <a:r>
              <a:rPr lang="el-GR" altLang="x-none" sz="2000" dirty="0" smtClean="0"/>
              <a:t>	Ανάπτυξη </a:t>
            </a:r>
            <a:r>
              <a:rPr lang="el-GR" altLang="x-none" sz="2000" dirty="0"/>
              <a:t>εξελιγμένων τεχνολογιών,  τεχνικών, καινοτόμων μεθόδων και εργαλείων ανάλυσης, τεκμηρίωσης, συντήρησης, αποκατάστασης και προστασίας του ελληνικού πολιτιστικού αποθέματος (οπτικοακουστικά τεκμήρια, κινητά και ακίνητα μνημεία).</a:t>
            </a:r>
          </a:p>
          <a:p>
            <a:pPr marL="536575" lvl="1" indent="-536575">
              <a:buClr>
                <a:srgbClr val="002060"/>
              </a:buClr>
              <a:buSzPct val="100000"/>
              <a:buNone/>
            </a:pPr>
            <a:r>
              <a:rPr lang="el-GR" altLang="x-none" sz="2000" dirty="0" smtClean="0">
                <a:hlinkClick r:id="rId2" action="ppaction://hlinksldjump"/>
              </a:rPr>
              <a:t>3.3.</a:t>
            </a:r>
            <a:r>
              <a:rPr lang="el-GR" altLang="x-none" sz="2000" dirty="0" smtClean="0"/>
              <a:t>	Ανάπτυξη </a:t>
            </a:r>
            <a:r>
              <a:rPr lang="el-GR" altLang="x-none" sz="2000" dirty="0"/>
              <a:t>πλατφορμών  και εφαρμογών για παροχή προηγμένων υπηρεσιών ασφαλείας και προστασίας σε τουρίστες.</a:t>
            </a:r>
          </a:p>
          <a:p>
            <a:pPr marL="536575" lvl="1" indent="-536575">
              <a:buClr>
                <a:srgbClr val="002060"/>
              </a:buClr>
              <a:buSzPct val="100000"/>
              <a:buNone/>
            </a:pPr>
            <a:r>
              <a:rPr lang="el-GR" altLang="x-none" sz="2000" dirty="0" smtClean="0">
                <a:hlinkClick r:id="rId2" action="ppaction://hlinksldjump"/>
              </a:rPr>
              <a:t>3.4.</a:t>
            </a:r>
            <a:r>
              <a:rPr lang="el-GR" altLang="x-none" sz="2000" dirty="0" smtClean="0"/>
              <a:t>	Ανάπτυξη </a:t>
            </a:r>
            <a:r>
              <a:rPr lang="el-GR" altLang="x-none" sz="2000" dirty="0"/>
              <a:t>πλατφορμών  και εφαρμογών για τη πρόβλεψη, ανίχνευση και διαχείριση  κινδύνων (π.χ. πυρκαγιά, επιπτώσεις κλιματικής αλλαγής, ακραία καιρικά φαινόμενα, </a:t>
            </a:r>
            <a:r>
              <a:rPr lang="el-GR" altLang="x-none" sz="2000" dirty="0" smtClean="0"/>
              <a:t>σεισμούς </a:t>
            </a:r>
            <a:r>
              <a:rPr lang="el-GR" altLang="x-none" sz="2000" dirty="0"/>
              <a:t>κλπ) σε χώρους πολιτιστικού και τουριστικού ενδιαφέροντος</a:t>
            </a:r>
          </a:p>
          <a:p>
            <a:pPr marL="536575" lvl="1" indent="-536575">
              <a:buClr>
                <a:srgbClr val="002060"/>
              </a:buClr>
              <a:buSzPct val="100000"/>
              <a:buNone/>
            </a:pPr>
            <a:r>
              <a:rPr lang="el-GR" altLang="x-none" sz="2000" dirty="0" smtClean="0">
                <a:hlinkClick r:id="rId2" action="ppaction://hlinksldjump"/>
              </a:rPr>
              <a:t>3.5.</a:t>
            </a:r>
            <a:r>
              <a:rPr lang="el-GR" altLang="x-none" sz="2000" dirty="0" smtClean="0"/>
              <a:t>	Ανάπτυξη </a:t>
            </a:r>
            <a:r>
              <a:rPr lang="el-GR" altLang="x-none" sz="2000" dirty="0"/>
              <a:t>ψηφιακών </a:t>
            </a:r>
            <a:r>
              <a:rPr lang="el-GR" altLang="x-none" sz="2000" dirty="0" smtClean="0"/>
              <a:t>παιγνίων </a:t>
            </a:r>
            <a:r>
              <a:rPr lang="el-GR" altLang="x-none" sz="2000" dirty="0"/>
              <a:t>και γενικότερα καινοτόμων εφαρμογών ΤΠΕ που αξιοποιούν δημιουργικό περιεχόμενο για να προάγουν την ευεξία, φυσική κατάσταση και υγεία.</a:t>
            </a:r>
          </a:p>
          <a:p>
            <a:pPr marL="536575" lvl="1" indent="-536575">
              <a:buClr>
                <a:srgbClr val="002060"/>
              </a:buClr>
              <a:buSzPct val="100000"/>
              <a:buNone/>
            </a:pPr>
            <a:endParaRPr lang="el-GR" altLang="x-none" sz="2000" dirty="0" smtClean="0"/>
          </a:p>
        </p:txBody>
      </p:sp>
      <p:sp>
        <p:nvSpPr>
          <p:cNvPr id="7"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8"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15</a:t>
            </a:fld>
            <a:r>
              <a:rPr lang="el-GR" smtClean="0"/>
              <a:t> / 36</a:t>
            </a:r>
            <a:endParaRPr lang="en-US" dirty="0"/>
          </a:p>
        </p:txBody>
      </p:sp>
    </p:spTree>
    <p:extLst>
      <p:ext uri="{BB962C8B-B14F-4D97-AF65-F5344CB8AC3E}">
        <p14:creationId xmlns:p14="http://schemas.microsoft.com/office/powerpoint/2010/main" val="23617107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Προτεραιότητες 3</a:t>
            </a:r>
            <a:r>
              <a:rPr lang="el-GR" baseline="30000" dirty="0" smtClean="0"/>
              <a:t>ης</a:t>
            </a:r>
            <a:r>
              <a:rPr lang="el-GR" dirty="0" smtClean="0"/>
              <a:t> Κατηγορίας Παρεμβάσεων      (2/2)</a:t>
            </a:r>
            <a:endParaRPr lang="en-US" dirty="0"/>
          </a:p>
        </p:txBody>
      </p:sp>
      <p:sp>
        <p:nvSpPr>
          <p:cNvPr id="6" name="Content Placeholder 5"/>
          <p:cNvSpPr>
            <a:spLocks noGrp="1"/>
          </p:cNvSpPr>
          <p:nvPr>
            <p:ph sz="quarter" idx="13"/>
          </p:nvPr>
        </p:nvSpPr>
        <p:spPr/>
        <p:txBody>
          <a:bodyPr>
            <a:normAutofit fontScale="92500" lnSpcReduction="20000"/>
          </a:bodyPr>
          <a:lstStyle/>
          <a:p>
            <a:pPr marL="536575" lvl="1" indent="-536575">
              <a:buClr>
                <a:srgbClr val="002060"/>
              </a:buClr>
              <a:buSzPct val="100000"/>
              <a:buNone/>
            </a:pPr>
            <a:r>
              <a:rPr lang="el-GR" altLang="x-none" sz="2000" dirty="0" smtClean="0">
                <a:hlinkClick r:id="rId2" action="ppaction://hlinksldjump"/>
              </a:rPr>
              <a:t>3.6.</a:t>
            </a:r>
            <a:r>
              <a:rPr lang="el-GR" altLang="x-none" sz="2000" dirty="0" smtClean="0"/>
              <a:t>	Ανάπτυξη </a:t>
            </a:r>
            <a:r>
              <a:rPr lang="el-GR" altLang="x-none" sz="2000" dirty="0"/>
              <a:t>τεχνολογικών εφαρμογών για την προώθηση της ελληνικής γαστρονομίας, αθλητικών δραστηριοτήτων και γεγονότων προς όφελος του τουρισμού.</a:t>
            </a:r>
          </a:p>
          <a:p>
            <a:pPr marL="536575" lvl="1" indent="-536575">
              <a:buClr>
                <a:srgbClr val="002060"/>
              </a:buClr>
              <a:buSzPct val="100000"/>
              <a:buNone/>
            </a:pPr>
            <a:r>
              <a:rPr lang="el-GR" altLang="x-none" sz="2000" dirty="0" smtClean="0">
                <a:hlinkClick r:id="rId3" action="ppaction://hlinksldjump"/>
              </a:rPr>
              <a:t>3.7.</a:t>
            </a:r>
            <a:r>
              <a:rPr lang="el-GR" altLang="x-none" sz="2000" dirty="0"/>
              <a:t>	Ανάπτυξη του καινοτόμου </a:t>
            </a:r>
            <a:r>
              <a:rPr lang="el-GR" altLang="x-none" sz="2000" dirty="0" smtClean="0"/>
              <a:t>σχεδιασμού</a:t>
            </a:r>
            <a:r>
              <a:rPr lang="en-US" altLang="x-none" sz="2000" dirty="0" smtClean="0"/>
              <a:t> (</a:t>
            </a:r>
            <a:r>
              <a:rPr lang="en-US" altLang="x-none" sz="2000" dirty="0" smtClean="0">
                <a:latin typeface="Calibri" pitchFamily="34" charset="0"/>
                <a:cs typeface="Calibri" pitchFamily="34" charset="0"/>
              </a:rPr>
              <a:t>de</a:t>
            </a:r>
            <a:r>
              <a:rPr lang="el-GR" altLang="x-none" sz="2000" dirty="0" err="1" smtClean="0"/>
              <a:t>sign</a:t>
            </a:r>
            <a:r>
              <a:rPr lang="en-US" altLang="x-none" sz="2000" dirty="0" smtClean="0"/>
              <a:t>)</a:t>
            </a:r>
            <a:r>
              <a:rPr lang="el-GR" altLang="x-none" sz="2000" dirty="0" smtClean="0"/>
              <a:t>, </a:t>
            </a:r>
            <a:r>
              <a:rPr lang="el-GR" altLang="x-none" sz="2000" dirty="0"/>
              <a:t>μέσω και της δημιουργίας αλυσίδων αξίας, για την ανάπτυξη προϊόντων, εφαρμογών, συστημάτων και υπηρεσιών που αποβλέπουν στην υποστήριξη και ενίσχυση του πρωτογενούς και του δευτερογενούς τομέα παραγωγής, συμπεριλαμβανομένης της βιοτεχνικής παραγωγής και της χειροτεχνίας-Arts and Crafts (πχ. ενσωμάτωση τεχνολογιών αιχμής, καινοτομίας σχεδιασμού, καινοτομίας παραγωγικής διαδικασίας, διασφάλιση και πιστοποίηση ταυτότητας κλπ.)</a:t>
            </a:r>
          </a:p>
          <a:p>
            <a:pPr marL="536575" lvl="1" indent="-536575">
              <a:buClr>
                <a:srgbClr val="002060"/>
              </a:buClr>
              <a:buSzPct val="100000"/>
              <a:buNone/>
            </a:pPr>
            <a:r>
              <a:rPr lang="el-GR" altLang="x-none" sz="2000" dirty="0" smtClean="0">
                <a:hlinkClick r:id="rId3" action="ppaction://hlinksldjump"/>
              </a:rPr>
              <a:t>3.8.</a:t>
            </a:r>
            <a:r>
              <a:rPr lang="el-GR" altLang="x-none" sz="2000" dirty="0" smtClean="0"/>
              <a:t>	Αξιοποίηση </a:t>
            </a:r>
            <a:r>
              <a:rPr lang="el-GR" altLang="x-none" sz="2000" dirty="0"/>
              <a:t>μεθόδων σχεδιασμού (design) για την ανάπτυξη καινοτόμων προϊόντων, συστημάτων και εφαρμογών με σκοπό τη βελτιστοποίηση της εμπειρίας του χρήστη κατά τη χρήση μέσων μεταφοράς π.χ. κατά τη μετακίνησή του από και προς χώρους τουριστικού και πολιτιστικού ενδιαφέροντος ή για λόγους  αναψυχής</a:t>
            </a:r>
            <a:r>
              <a:rPr lang="el-GR" altLang="x-none" sz="2000" dirty="0" smtClean="0"/>
              <a:t>.</a:t>
            </a:r>
            <a:endParaRPr lang="el-GR" altLang="x-none" sz="2000" dirty="0"/>
          </a:p>
        </p:txBody>
      </p:sp>
      <p:sp>
        <p:nvSpPr>
          <p:cNvPr id="7"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8"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16</a:t>
            </a:fld>
            <a:r>
              <a:rPr lang="el-GR" smtClean="0"/>
              <a:t> / 36</a:t>
            </a:r>
            <a:endParaRPr lang="en-US" dirty="0"/>
          </a:p>
        </p:txBody>
      </p:sp>
    </p:spTree>
    <p:extLst>
      <p:ext uri="{BB962C8B-B14F-4D97-AF65-F5344CB8AC3E}">
        <p14:creationId xmlns:p14="http://schemas.microsoft.com/office/powerpoint/2010/main" val="35128334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90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4 Κατηγορίες Παρεμβάσεων</a:t>
            </a:r>
            <a:endParaRPr lang="en-US" dirty="0"/>
          </a:p>
        </p:txBody>
      </p:sp>
      <p:sp>
        <p:nvSpPr>
          <p:cNvPr id="6" name="Content Placeholder 5"/>
          <p:cNvSpPr>
            <a:spLocks noGrp="1"/>
          </p:cNvSpPr>
          <p:nvPr>
            <p:ph sz="quarter" idx="13"/>
          </p:nvPr>
        </p:nvSpPr>
        <p:spPr/>
        <p:txBody>
          <a:bodyPr>
            <a:normAutofit fontScale="92500" lnSpcReduction="20000"/>
          </a:bodyPr>
          <a:lstStyle/>
          <a:p>
            <a:pPr marL="268288" lvl="1" indent="-268288">
              <a:buClr>
                <a:srgbClr val="002060"/>
              </a:buClr>
              <a:buSzPct val="120000"/>
              <a:buFont typeface="+mj-lt"/>
              <a:buAutoNum type="arabicPeriod"/>
            </a:pPr>
            <a:r>
              <a:rPr lang="el-GR" altLang="x-none" sz="2000" dirty="0" smtClean="0">
                <a:solidFill>
                  <a:schemeClr val="bg1">
                    <a:lumMod val="65000"/>
                  </a:schemeClr>
                </a:solidFill>
              </a:rPr>
              <a:t>Ανάπτυξη </a:t>
            </a:r>
            <a:r>
              <a:rPr lang="el-GR" altLang="x-none" sz="2000" dirty="0">
                <a:solidFill>
                  <a:schemeClr val="bg1">
                    <a:lumMod val="65000"/>
                  </a:schemeClr>
                </a:solidFill>
              </a:rPr>
              <a:t>καινοτόμων προϊόντων και </a:t>
            </a:r>
            <a:r>
              <a:rPr lang="el-GR" altLang="x-none" sz="2000" dirty="0" smtClean="0">
                <a:solidFill>
                  <a:schemeClr val="bg1">
                    <a:lumMod val="65000"/>
                  </a:schemeClr>
                </a:solidFill>
              </a:rPr>
              <a:t>υπηρεσιών</a:t>
            </a:r>
            <a:r>
              <a:rPr lang="en-US" altLang="x-none" sz="2000" dirty="0" smtClean="0">
                <a:solidFill>
                  <a:schemeClr val="bg1">
                    <a:lumMod val="65000"/>
                  </a:schemeClr>
                </a:solidFill>
              </a:rPr>
              <a:t>, </a:t>
            </a:r>
            <a:r>
              <a:rPr lang="el-GR" altLang="x-none" sz="2000" dirty="0" smtClean="0">
                <a:solidFill>
                  <a:schemeClr val="bg1">
                    <a:lumMod val="65000"/>
                  </a:schemeClr>
                </a:solidFill>
              </a:rPr>
              <a:t>συμπεριλαμβανομένων των οπτικοακουστικών, με </a:t>
            </a:r>
            <a:r>
              <a:rPr lang="el-GR" altLang="x-none" sz="2000" dirty="0">
                <a:solidFill>
                  <a:schemeClr val="bg1">
                    <a:lumMod val="65000"/>
                  </a:schemeClr>
                </a:solidFill>
              </a:rPr>
              <a:t>έμφαση στην ενίσχυση και υποστήριξη επιχειρήσεων, επαγγελματιών και φορέων που δραστηριοποιούνται στους χώρους του Πολιτισμού, Τουρισμού και Δημιουργικών Βιομηχανιών</a:t>
            </a:r>
            <a:r>
              <a:rPr lang="el-GR" altLang="x-none" sz="2000" dirty="0" smtClean="0">
                <a:solidFill>
                  <a:schemeClr val="bg1">
                    <a:lumMod val="65000"/>
                  </a:schemeClr>
                </a:solidFill>
              </a:rPr>
              <a:t>.</a:t>
            </a:r>
          </a:p>
          <a:p>
            <a:pPr marL="268288" lvl="1" indent="-268288">
              <a:buClr>
                <a:srgbClr val="002060"/>
              </a:buClr>
              <a:buSzPct val="120000"/>
              <a:buFont typeface="+mj-lt"/>
              <a:buAutoNum type="arabicPeriod"/>
            </a:pPr>
            <a:r>
              <a:rPr lang="el-GR" altLang="x-none" sz="2000" dirty="0">
                <a:solidFill>
                  <a:schemeClr val="bg1">
                    <a:lumMod val="65000"/>
                  </a:schemeClr>
                </a:solidFill>
              </a:rPr>
              <a:t>Ανάπτυξη καινοτόμων προϊόντων και  υπηρεσιών, συμπεριλαμβανομένων των οπτικοακουστικών</a:t>
            </a:r>
            <a:r>
              <a:rPr lang="el-GR" altLang="x-none" sz="2000" dirty="0" smtClean="0">
                <a:solidFill>
                  <a:schemeClr val="bg1">
                    <a:lumMod val="65000"/>
                  </a:schemeClr>
                </a:solidFill>
              </a:rPr>
              <a:t>, με </a:t>
            </a:r>
            <a:r>
              <a:rPr lang="el-GR" altLang="x-none" sz="2000" dirty="0">
                <a:solidFill>
                  <a:schemeClr val="bg1">
                    <a:lumMod val="65000"/>
                  </a:schemeClr>
                </a:solidFill>
              </a:rPr>
              <a:t>έμφαση στην ενίσχυση της   εμπειρίας του τελικού χρήστη και  σκοπό την ανάδειξη και προώθηση της πολιτιστικής κληρονομιάς, του σύγχρονου πολιτισμού και του τουριστικού προϊόντος</a:t>
            </a:r>
            <a:r>
              <a:rPr lang="el-GR" altLang="x-none" sz="2000" dirty="0" smtClean="0">
                <a:solidFill>
                  <a:schemeClr val="bg1">
                    <a:lumMod val="65000"/>
                  </a:schemeClr>
                </a:solidFill>
              </a:rPr>
              <a:t>.</a:t>
            </a:r>
          </a:p>
          <a:p>
            <a:pPr marL="268288" lvl="1" indent="-268288">
              <a:buClr>
                <a:srgbClr val="002060"/>
              </a:buClr>
              <a:buSzPct val="120000"/>
              <a:buFont typeface="+mj-lt"/>
              <a:buAutoNum type="arabicPeriod"/>
            </a:pPr>
            <a:r>
              <a:rPr lang="el-GR" altLang="x-none" sz="2000" dirty="0">
                <a:solidFill>
                  <a:schemeClr val="bg1">
                    <a:lumMod val="65000"/>
                  </a:schemeClr>
                </a:solidFill>
              </a:rPr>
              <a:t>Ανάπτυξη εργαλείων και εφαρμογών ΤΠΕ που προωθούν τη συνέργεια των τομέων Πολιτισμού, Τουρισμού, και Δημιουργικών Βιομηχανιών με άλλους θεματικούς τομείς με στόχο την δημιουργία νέων αλυσίδων αξίας</a:t>
            </a:r>
            <a:r>
              <a:rPr lang="el-GR" altLang="x-none" sz="2000" dirty="0" smtClean="0">
                <a:solidFill>
                  <a:schemeClr val="bg1">
                    <a:lumMod val="65000"/>
                  </a:schemeClr>
                </a:solidFill>
              </a:rPr>
              <a:t>.</a:t>
            </a:r>
          </a:p>
          <a:p>
            <a:pPr marL="268288" lvl="1" indent="-268288">
              <a:buClr>
                <a:srgbClr val="002060"/>
              </a:buClr>
              <a:buSzPct val="120000"/>
              <a:buFont typeface="+mj-lt"/>
              <a:buAutoNum type="arabicPeriod"/>
            </a:pPr>
            <a:r>
              <a:rPr lang="el-GR" altLang="x-none" sz="2000" b="1" dirty="0"/>
              <a:t>Σχεδιασμός και ανάπτυξη καινοτόμων προϊόντων, εφαρμογών, μεθοδολογιών  και υπηρεσιών   από τη Δημιουργική Βιομηχανία με σκοπό την δημιουργία αλυσίδων αξίας στους τομείς Πολιτισμού, Τουρισμού, Δημιουργικής Βιομηχανίας</a:t>
            </a:r>
            <a:r>
              <a:rPr lang="el-GR" altLang="x-none" sz="2000" b="1" dirty="0" smtClean="0"/>
              <a:t>.</a:t>
            </a:r>
            <a:endParaRPr lang="el-GR" altLang="x-none" sz="2000" b="1" dirty="0"/>
          </a:p>
        </p:txBody>
      </p:sp>
      <p:sp>
        <p:nvSpPr>
          <p:cNvPr id="9"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10"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17</a:t>
            </a:fld>
            <a:r>
              <a:rPr lang="el-GR" smtClean="0"/>
              <a:t> / 36</a:t>
            </a:r>
            <a:endParaRPr lang="en-US" dirty="0"/>
          </a:p>
        </p:txBody>
      </p:sp>
    </p:spTree>
    <p:extLst>
      <p:ext uri="{BB962C8B-B14F-4D97-AF65-F5344CB8AC3E}">
        <p14:creationId xmlns:p14="http://schemas.microsoft.com/office/powerpoint/2010/main" val="32004468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Προτεραιότητες 4</a:t>
            </a:r>
            <a:r>
              <a:rPr lang="el-GR" baseline="30000" dirty="0" smtClean="0"/>
              <a:t>ης</a:t>
            </a:r>
            <a:r>
              <a:rPr lang="el-GR" dirty="0" smtClean="0"/>
              <a:t> Κατηγορίας Παρεμβάσεων      (1/1)</a:t>
            </a:r>
            <a:endParaRPr lang="en-US" dirty="0"/>
          </a:p>
        </p:txBody>
      </p:sp>
      <p:sp>
        <p:nvSpPr>
          <p:cNvPr id="6" name="Content Placeholder 5"/>
          <p:cNvSpPr>
            <a:spLocks noGrp="1"/>
          </p:cNvSpPr>
          <p:nvPr>
            <p:ph sz="quarter" idx="13"/>
          </p:nvPr>
        </p:nvSpPr>
        <p:spPr/>
        <p:txBody>
          <a:bodyPr>
            <a:normAutofit fontScale="85000" lnSpcReduction="20000"/>
          </a:bodyPr>
          <a:lstStyle/>
          <a:p>
            <a:pPr marL="536575" lvl="1" indent="-536575">
              <a:buClr>
                <a:srgbClr val="002060"/>
              </a:buClr>
              <a:buSzPct val="100000"/>
              <a:buNone/>
            </a:pPr>
            <a:r>
              <a:rPr lang="el-GR" altLang="x-none" sz="2000" dirty="0" smtClean="0">
                <a:hlinkClick r:id="rId2" action="ppaction://hlinksldjump"/>
              </a:rPr>
              <a:t>4.1.</a:t>
            </a:r>
            <a:r>
              <a:rPr lang="el-GR" altLang="x-none" sz="2000" dirty="0"/>
              <a:t>	</a:t>
            </a:r>
            <a:r>
              <a:rPr lang="el-GR" altLang="x-none" sz="2000" dirty="0" smtClean="0"/>
              <a:t>Αξιοποίηση και ανάπτυξη τεχνολογιών </a:t>
            </a:r>
            <a:r>
              <a:rPr lang="el-GR" altLang="x-none" sz="2000" dirty="0"/>
              <a:t>συλλογής, ανάλυσης και οπτικοποίησης Μεγάλων Δεδομένων-Big Data με  αξιοποίηση  τεχνικών οπτικής επικοινωνίας για τη βελτίωση της μετάδοσης και κατανόησης της πληροφορίας ή/και την ανάλυση της αγοράς, στους τομείς του σχεδιασμού, της επικοινωνίας, της δημοσιογραφίας, των εκδόσεων, κλπ.</a:t>
            </a:r>
          </a:p>
          <a:p>
            <a:pPr marL="536575" lvl="1" indent="-536575">
              <a:buClr>
                <a:srgbClr val="002060"/>
              </a:buClr>
              <a:buSzPct val="100000"/>
              <a:buNone/>
            </a:pPr>
            <a:r>
              <a:rPr lang="el-GR" altLang="x-none" sz="2000" dirty="0" smtClean="0">
                <a:hlinkClick r:id="rId2" action="ppaction://hlinksldjump"/>
              </a:rPr>
              <a:t>4.2.</a:t>
            </a:r>
            <a:r>
              <a:rPr lang="el-GR" altLang="x-none" sz="2000" dirty="0" smtClean="0"/>
              <a:t>	Αξιοποίηση </a:t>
            </a:r>
            <a:r>
              <a:rPr lang="el-GR" altLang="x-none" sz="2000" dirty="0"/>
              <a:t>και ανάπτυξη καινοτόμων μεθόδων και τεχνολογιών σχεδιασμού (πχ. παραμετροποίηση, βελτιστοποίηση, μαζική εξατομίκευση, κλπ), ψηφιακών μέσων παραγωγής και εργαλείων (πχ CAM, 3D printing, CNC, ρομποτικά συστήματα, καινοτόμα εργαλεία κλπ.) για τη βελτίωση των διαδικασιών σχεδιασμού, πρωτοτυποποίησης και παραγωγής στους τομείς  ένδυσης/μόδας,  κοσμήματος, οπτικής επικοινωνίας, βιομηχανικού σχεδιασμού, σχεδιασμού προϊόντων (product design), κλπ</a:t>
            </a:r>
          </a:p>
          <a:p>
            <a:pPr marL="536575" lvl="1" indent="-536575">
              <a:buClr>
                <a:srgbClr val="002060"/>
              </a:buClr>
              <a:buSzPct val="100000"/>
              <a:buNone/>
            </a:pPr>
            <a:r>
              <a:rPr lang="el-GR" altLang="x-none" sz="2000" dirty="0" smtClean="0">
                <a:hlinkClick r:id="rId2" action="ppaction://hlinksldjump"/>
              </a:rPr>
              <a:t>4.3.</a:t>
            </a:r>
            <a:r>
              <a:rPr lang="el-GR" altLang="x-none" sz="2000" dirty="0" smtClean="0"/>
              <a:t>	Ανάπτυξη και αξιοποίηση εργαλείων </a:t>
            </a:r>
            <a:r>
              <a:rPr lang="el-GR" altLang="x-none" sz="2000" dirty="0"/>
              <a:t>και </a:t>
            </a:r>
            <a:r>
              <a:rPr lang="el-GR" altLang="x-none" sz="2000" dirty="0" smtClean="0"/>
              <a:t>διαδικασιών </a:t>
            </a:r>
            <a:r>
              <a:rPr lang="el-GR" altLang="x-none" sz="2000" dirty="0"/>
              <a:t>για την </a:t>
            </a:r>
            <a:r>
              <a:rPr lang="el-GR" altLang="x-none" sz="2000" dirty="0" smtClean="0"/>
              <a:t>ενίσχυση, διάδοση </a:t>
            </a:r>
            <a:r>
              <a:rPr lang="el-GR" altLang="x-none" sz="2000" dirty="0"/>
              <a:t>και εφαρμογή </a:t>
            </a:r>
            <a:r>
              <a:rPr lang="el-GR" altLang="x-none" sz="2000" dirty="0" smtClean="0"/>
              <a:t>της </a:t>
            </a:r>
            <a:r>
              <a:rPr lang="el-GR" altLang="x-none" sz="2000" dirty="0"/>
              <a:t>«Σχεδιαστικής Σκέψης» (Design Thinking) και </a:t>
            </a:r>
            <a:r>
              <a:rPr lang="el-GR" altLang="x-none" sz="2000" dirty="0" smtClean="0"/>
              <a:t>της προτυποποίησης (standardization</a:t>
            </a:r>
            <a:r>
              <a:rPr lang="el-GR" altLang="x-none" sz="2000" dirty="0"/>
              <a:t>) </a:t>
            </a:r>
            <a:r>
              <a:rPr lang="el-GR" altLang="x-none" sz="2000" dirty="0" smtClean="0"/>
              <a:t>προϊόντων </a:t>
            </a:r>
            <a:r>
              <a:rPr lang="el-GR" altLang="x-none" sz="2000" dirty="0"/>
              <a:t>και υπηρεσιών.</a:t>
            </a:r>
          </a:p>
          <a:p>
            <a:pPr marL="536575" lvl="1" indent="-536575">
              <a:buClr>
                <a:srgbClr val="002060"/>
              </a:buClr>
              <a:buSzPct val="100000"/>
              <a:buNone/>
            </a:pPr>
            <a:r>
              <a:rPr lang="el-GR" altLang="x-none" sz="2000" dirty="0" smtClean="0">
                <a:hlinkClick r:id="rId2" action="ppaction://hlinksldjump"/>
              </a:rPr>
              <a:t>4.4.</a:t>
            </a:r>
            <a:r>
              <a:rPr lang="el-GR" altLang="x-none" sz="2000" dirty="0" smtClean="0"/>
              <a:t>	Ανάπτυξη εφαρμογών για την εμπλουτισμένη </a:t>
            </a:r>
            <a:r>
              <a:rPr lang="el-GR" altLang="x-none" sz="2000" dirty="0"/>
              <a:t>και διαδραστική παρουσίαση ταινιών, εκθέσεων, παραστάσεων, κλπ</a:t>
            </a:r>
            <a:r>
              <a:rPr lang="el-GR" altLang="x-none" sz="2000" dirty="0" smtClean="0"/>
              <a:t>.</a:t>
            </a:r>
            <a:endParaRPr lang="el-GR" altLang="x-none" sz="2000" dirty="0"/>
          </a:p>
        </p:txBody>
      </p:sp>
      <p:sp>
        <p:nvSpPr>
          <p:cNvPr id="7"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8"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18</a:t>
            </a:fld>
            <a:r>
              <a:rPr lang="el-GR" smtClean="0"/>
              <a:t> / 36</a:t>
            </a:r>
            <a:endParaRPr lang="en-US" dirty="0"/>
          </a:p>
        </p:txBody>
      </p:sp>
    </p:spTree>
    <p:extLst>
      <p:ext uri="{BB962C8B-B14F-4D97-AF65-F5344CB8AC3E}">
        <p14:creationId xmlns:p14="http://schemas.microsoft.com/office/powerpoint/2010/main" val="36801064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Ενδεικτικές Τεχνολογίες για την 1</a:t>
            </a:r>
            <a:r>
              <a:rPr lang="el-GR" baseline="30000" dirty="0" smtClean="0"/>
              <a:t>η</a:t>
            </a:r>
            <a:r>
              <a:rPr lang="el-GR" dirty="0" smtClean="0"/>
              <a:t> Κατηγορία Παρεμβάσεων      (1/2)</a:t>
            </a:r>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2694962155"/>
              </p:ext>
            </p:extLst>
          </p:nvPr>
        </p:nvGraphicFramePr>
        <p:xfrm>
          <a:off x="609550" y="784299"/>
          <a:ext cx="8426450" cy="3596640"/>
        </p:xfrm>
        <a:graphic>
          <a:graphicData uri="http://schemas.openxmlformats.org/drawingml/2006/table">
            <a:tbl>
              <a:tblPr firstRow="1" bandRow="1">
                <a:tableStyleId>{5C22544A-7EE6-4342-B048-85BDC9FD1C3A}</a:tableStyleId>
              </a:tblPr>
              <a:tblGrid>
                <a:gridCol w="2234258"/>
                <a:gridCol w="6192192"/>
              </a:tblGrid>
              <a:tr h="245194">
                <a:tc>
                  <a:txBody>
                    <a:bodyPr/>
                    <a:lstStyle/>
                    <a:p>
                      <a:pPr algn="ctr"/>
                      <a:r>
                        <a:rPr lang="el-GR" sz="1400" dirty="0" smtClean="0"/>
                        <a:t>1</a:t>
                      </a:r>
                      <a:r>
                        <a:rPr lang="el-GR" sz="1400" baseline="30000" dirty="0" smtClean="0"/>
                        <a:t>η</a:t>
                      </a:r>
                      <a:r>
                        <a:rPr lang="el-GR" sz="1400" dirty="0" smtClean="0"/>
                        <a:t> Κατηγ. Παρεμβ.</a:t>
                      </a:r>
                      <a:endParaRPr lang="en-US" sz="1400" dirty="0"/>
                    </a:p>
                  </a:txBody>
                  <a:tcPr anchor="ctr"/>
                </a:tc>
                <a:tc>
                  <a:txBody>
                    <a:bodyPr/>
                    <a:lstStyle/>
                    <a:p>
                      <a:pPr algn="ctr"/>
                      <a:r>
                        <a:rPr lang="el-GR" sz="1400" dirty="0" smtClean="0"/>
                        <a:t>Ενδεικτικές Τεχνολογίες</a:t>
                      </a:r>
                      <a:endParaRPr lang="en-US" sz="1400" dirty="0"/>
                    </a:p>
                  </a:txBody>
                  <a:tcPr anchor="ctr"/>
                </a:tc>
              </a:tr>
              <a:tr h="370840">
                <a:tc>
                  <a:txBody>
                    <a:bodyPr/>
                    <a:lstStyle/>
                    <a:p>
                      <a:r>
                        <a:rPr lang="el-GR" sz="1400" dirty="0" smtClean="0">
                          <a:effectLst>
                            <a:outerShdw blurRad="38100" dist="38100" dir="2700000" algn="tl">
                              <a:srgbClr val="000000">
                                <a:alpha val="43137"/>
                              </a:srgbClr>
                            </a:outerShdw>
                          </a:effectLst>
                        </a:rPr>
                        <a:t>Ανάπτυξη καινοτόμων προϊόντων και υπηρεσιών, συμπεριλαμβα-νομένων των οπτικοακουστικών, με έμφαση στην ενίσχυση και υποστήριξη επιχειρήσεων, επαγγελματιών και φορέων που δραστηριοποιούνται στους τομείς ΠΤΔΒ.</a:t>
                      </a:r>
                      <a:endParaRPr lang="en-US" sz="1400" dirty="0">
                        <a:effectLst>
                          <a:outerShdw blurRad="38100" dist="38100" dir="2700000" algn="tl">
                            <a:srgbClr val="000000">
                              <a:alpha val="43137"/>
                            </a:srgbClr>
                          </a:outerShdw>
                        </a:effectLst>
                      </a:endParaRPr>
                    </a:p>
                  </a:txBody>
                  <a:tcPr anchor="ctr"/>
                </a:tc>
                <a:tc>
                  <a:txBody>
                    <a:bodyPr/>
                    <a:lstStyle/>
                    <a:p>
                      <a:pPr marL="171450" indent="-171450">
                        <a:buFont typeface="Arial" panose="020B0604020202020204" pitchFamily="34" charset="0"/>
                        <a:buChar char="•"/>
                      </a:pPr>
                      <a:r>
                        <a:rPr lang="el-GR" sz="1400" dirty="0" smtClean="0"/>
                        <a:t>Τεχνολογίες εικονικής και επαυξημένης πραγματικότητας και ολογραμμάτων</a:t>
                      </a:r>
                    </a:p>
                    <a:p>
                      <a:pPr marL="171450" indent="-171450">
                        <a:buFont typeface="Arial" panose="020B0604020202020204" pitchFamily="34" charset="0"/>
                        <a:buChar char="•"/>
                      </a:pPr>
                      <a:r>
                        <a:rPr lang="el-GR" sz="1400" dirty="0" smtClean="0"/>
                        <a:t>Τεχνολογίες ανάλυσης και οπτικοποίησης δεδομένων (Big data, geospatial data, κλπ.)</a:t>
                      </a:r>
                    </a:p>
                    <a:p>
                      <a:pPr marL="171450" indent="-171450">
                        <a:buFont typeface="Arial" panose="020B0604020202020204" pitchFamily="34" charset="0"/>
                        <a:buChar char="•"/>
                      </a:pPr>
                      <a:r>
                        <a:rPr lang="el-GR" sz="1400" dirty="0" smtClean="0"/>
                        <a:t>Τεχνολογίες διαχείρισης (πολυμεσικού) περιεχομένου</a:t>
                      </a:r>
                    </a:p>
                    <a:p>
                      <a:pPr marL="171450" indent="-171450">
                        <a:buFont typeface="Arial" panose="020B0604020202020204" pitchFamily="34" charset="0"/>
                        <a:buChar char="•"/>
                      </a:pPr>
                      <a:r>
                        <a:rPr lang="el-GR" sz="1400" dirty="0" smtClean="0"/>
                        <a:t>Τεχνολογίες μέσων κοινωνικών δικτύων</a:t>
                      </a:r>
                    </a:p>
                    <a:p>
                      <a:pPr marL="171450" indent="-171450">
                        <a:buFont typeface="Arial" panose="020B0604020202020204" pitchFamily="34" charset="0"/>
                        <a:buChar char="•"/>
                      </a:pPr>
                      <a:r>
                        <a:rPr lang="el-GR" sz="1400" dirty="0" smtClean="0"/>
                        <a:t>Τεχνικές τεχνητής νοημοσύνης, μηχανικής μάθησης και εξόρυξης δεδομένων</a:t>
                      </a:r>
                    </a:p>
                    <a:p>
                      <a:pPr marL="171450" indent="-171450">
                        <a:buFont typeface="Arial" panose="020B0604020202020204" pitchFamily="34" charset="0"/>
                        <a:buChar char="•"/>
                      </a:pPr>
                      <a:r>
                        <a:rPr lang="el-GR" sz="1400" dirty="0" smtClean="0"/>
                        <a:t>Τεχνολογίες Internet of Things (sensors, beacons, wearables, robotics, embedded systems)</a:t>
                      </a:r>
                    </a:p>
                    <a:p>
                      <a:pPr marL="171450" indent="-171450">
                        <a:buFont typeface="Arial" panose="020B0604020202020204" pitchFamily="34" charset="0"/>
                        <a:buChar char="•"/>
                      </a:pPr>
                      <a:r>
                        <a:rPr lang="el-GR" sz="1400" dirty="0" smtClean="0"/>
                        <a:t>Αλγόριθμοι πρόβλεψης (συμβάντων, τάσεων)</a:t>
                      </a:r>
                    </a:p>
                    <a:p>
                      <a:pPr marL="171450" indent="-171450">
                        <a:buFont typeface="Arial" panose="020B0604020202020204" pitchFamily="34" charset="0"/>
                        <a:buChar char="•"/>
                      </a:pPr>
                      <a:r>
                        <a:rPr lang="el-GR" sz="1400" dirty="0" smtClean="0"/>
                        <a:t>Τεχνολογίες 3D (3D reconstruction, 3D design environment, 3D sound, 3D printing)</a:t>
                      </a:r>
                    </a:p>
                    <a:p>
                      <a:pPr marL="171450" indent="-171450">
                        <a:buFont typeface="Arial" panose="020B0604020202020204" pitchFamily="34" charset="0"/>
                        <a:buChar char="•"/>
                      </a:pPr>
                      <a:r>
                        <a:rPr lang="el-GR" sz="1400" dirty="0" smtClean="0"/>
                        <a:t>Σημασιολογική μοντελοποίηση,  τεκμηρίωση και αξιοποίηση του πολιτιστικού αποθέματος με υφιστάμενες ψηφιακές δομές δεδομένων και διαλειτουργικότητα με τρίτα συστήματα (π.χ. Europeana, HistoryPin, Flickr, Wikipedia, EuropeanaSpace κτλ)</a:t>
                      </a:r>
                    </a:p>
                  </a:txBody>
                  <a:tcPr anchor="ctr"/>
                </a:tc>
              </a:tr>
            </a:tbl>
          </a:graphicData>
        </a:graphic>
      </p:graphicFrame>
      <p:sp>
        <p:nvSpPr>
          <p:cNvPr id="7"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9"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19</a:t>
            </a:fld>
            <a:r>
              <a:rPr lang="el-GR" smtClean="0"/>
              <a:t> / 36</a:t>
            </a:r>
            <a:endParaRPr lang="en-US" dirty="0"/>
          </a:p>
        </p:txBody>
      </p:sp>
    </p:spTree>
    <p:extLst>
      <p:ext uri="{BB962C8B-B14F-4D97-AF65-F5344CB8AC3E}">
        <p14:creationId xmlns:p14="http://schemas.microsoft.com/office/powerpoint/2010/main" val="13704004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Δομή Παρουσίασης</a:t>
            </a:r>
            <a:endParaRPr lang="en-US" dirty="0"/>
          </a:p>
        </p:txBody>
      </p:sp>
      <p:sp>
        <p:nvSpPr>
          <p:cNvPr id="3"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4"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6" name="Content Placeholder 5"/>
          <p:cNvSpPr>
            <a:spLocks noGrp="1"/>
          </p:cNvSpPr>
          <p:nvPr>
            <p:ph sz="quarter" idx="13"/>
          </p:nvPr>
        </p:nvSpPr>
        <p:spPr/>
        <p:txBody>
          <a:bodyPr>
            <a:normAutofit/>
          </a:bodyPr>
          <a:lstStyle/>
          <a:p>
            <a:pPr marL="274320" lvl="1"/>
            <a:r>
              <a:rPr lang="el-GR" altLang="x-none" b="1" dirty="0" smtClean="0">
                <a:effectLst>
                  <a:outerShdw blurRad="38100" dist="38100" dir="2700000" algn="tl">
                    <a:srgbClr val="000000">
                      <a:alpha val="43137"/>
                    </a:srgbClr>
                  </a:outerShdw>
                </a:effectLst>
              </a:rPr>
              <a:t>Προτεραιότητες</a:t>
            </a:r>
            <a:r>
              <a:rPr lang="el-GR" altLang="x-none" b="1" dirty="0" smtClean="0"/>
              <a:t> </a:t>
            </a:r>
            <a:r>
              <a:rPr lang="el-GR" altLang="x-none" dirty="0" smtClean="0"/>
              <a:t>Έρευνας, Τεχνολογικής Ανάπτυξης και Καινοτομίας (ΕΤΑΚ) στους τομείς Πολιτισμός </a:t>
            </a:r>
            <a:r>
              <a:rPr lang="el-GR" altLang="x-none" dirty="0"/>
              <a:t>– Τουρισμός - Πολιτιστικές/Δημιουργικές </a:t>
            </a:r>
            <a:r>
              <a:rPr lang="el-GR" altLang="x-none" dirty="0" smtClean="0"/>
              <a:t>Βιομηχανίες (</a:t>
            </a:r>
            <a:r>
              <a:rPr lang="el-GR" altLang="x-none" b="1" dirty="0" smtClean="0">
                <a:sym typeface="Wingdings" panose="05000000000000000000" pitchFamily="2" charset="2"/>
              </a:rPr>
              <a:t>ΠΤΔΒ</a:t>
            </a:r>
            <a:r>
              <a:rPr lang="el-GR" altLang="x-none" dirty="0" smtClean="0">
                <a:sym typeface="Wingdings" panose="05000000000000000000" pitchFamily="2" charset="2"/>
              </a:rPr>
              <a:t>)</a:t>
            </a:r>
            <a:r>
              <a:rPr lang="el-GR" altLang="x-none" dirty="0" smtClean="0"/>
              <a:t>.</a:t>
            </a:r>
            <a:endParaRPr lang="el-GR" altLang="x-none" dirty="0"/>
          </a:p>
          <a:p>
            <a:pPr marL="274320" lvl="1"/>
            <a:endParaRPr lang="el-GR" altLang="x-none" dirty="0"/>
          </a:p>
          <a:p>
            <a:pPr marL="274320" lvl="1"/>
            <a:r>
              <a:rPr lang="el-GR" altLang="x-none" b="1" dirty="0" smtClean="0">
                <a:effectLst>
                  <a:outerShdw blurRad="38100" dist="38100" dir="2700000" algn="tl">
                    <a:srgbClr val="000000">
                      <a:alpha val="43137"/>
                    </a:srgbClr>
                  </a:outerShdw>
                </a:effectLst>
              </a:rPr>
              <a:t>Ενδεικτικές Τεχνολογίες</a:t>
            </a:r>
            <a:r>
              <a:rPr lang="el-GR" altLang="x-none" dirty="0" smtClean="0"/>
              <a:t> που υποστηρίζουν την υ</a:t>
            </a:r>
            <a:r>
              <a:rPr lang="el-GR" dirty="0" smtClean="0"/>
              <a:t>λοποίηση των προτεραιοτήτων.</a:t>
            </a:r>
            <a:endParaRPr lang="el-GR" dirty="0"/>
          </a:p>
        </p:txBody>
      </p:sp>
      <p:sp>
        <p:nvSpPr>
          <p:cNvPr id="7" name="Slide Number Placeholder 6"/>
          <p:cNvSpPr>
            <a:spLocks noGrp="1"/>
          </p:cNvSpPr>
          <p:nvPr>
            <p:ph type="sldNum" sz="quarter" idx="12"/>
          </p:nvPr>
        </p:nvSpPr>
        <p:spPr/>
        <p:txBody>
          <a:bodyPr/>
          <a:lstStyle/>
          <a:p>
            <a:fld id="{8F82E0A0-C266-4798-8C8F-B9F91E9DA37E}" type="slidenum">
              <a:rPr lang="en-US" smtClean="0"/>
              <a:pPr/>
              <a:t>2</a:t>
            </a:fld>
            <a:r>
              <a:rPr lang="el-GR" smtClean="0"/>
              <a:t> / 36</a:t>
            </a:r>
            <a:endParaRPr lang="en-US" dirty="0"/>
          </a:p>
        </p:txBody>
      </p:sp>
    </p:spTree>
    <p:extLst>
      <p:ext uri="{BB962C8B-B14F-4D97-AF65-F5344CB8AC3E}">
        <p14:creationId xmlns:p14="http://schemas.microsoft.com/office/powerpoint/2010/main" val="31577604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Ενδεικτικές Τεχνολογίες για την 1</a:t>
            </a:r>
            <a:r>
              <a:rPr lang="el-GR" baseline="30000" dirty="0" smtClean="0"/>
              <a:t>η</a:t>
            </a:r>
            <a:r>
              <a:rPr lang="el-GR" dirty="0" smtClean="0"/>
              <a:t> Κατηγορία Παρεμβάσεων      (2/2)</a:t>
            </a:r>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3874358149"/>
              </p:ext>
            </p:extLst>
          </p:nvPr>
        </p:nvGraphicFramePr>
        <p:xfrm>
          <a:off x="609550" y="784299"/>
          <a:ext cx="8426450" cy="3169920"/>
        </p:xfrm>
        <a:graphic>
          <a:graphicData uri="http://schemas.openxmlformats.org/drawingml/2006/table">
            <a:tbl>
              <a:tblPr firstRow="1" bandRow="1">
                <a:tableStyleId>{5C22544A-7EE6-4342-B048-85BDC9FD1C3A}</a:tableStyleId>
              </a:tblPr>
              <a:tblGrid>
                <a:gridCol w="2234258"/>
                <a:gridCol w="6192192"/>
              </a:tblGrid>
              <a:tr h="245194">
                <a:tc>
                  <a:txBody>
                    <a:bodyPr/>
                    <a:lstStyle/>
                    <a:p>
                      <a:pPr algn="ctr"/>
                      <a:r>
                        <a:rPr lang="el-GR" sz="1400" dirty="0" smtClean="0"/>
                        <a:t>1</a:t>
                      </a:r>
                      <a:r>
                        <a:rPr lang="el-GR" sz="1400" baseline="30000" dirty="0" smtClean="0"/>
                        <a:t>η</a:t>
                      </a:r>
                      <a:r>
                        <a:rPr lang="el-GR" sz="1400" dirty="0" smtClean="0"/>
                        <a:t> Κατηγ. Παρεμβ.</a:t>
                      </a:r>
                      <a:endParaRPr lang="en-US" sz="1400" dirty="0"/>
                    </a:p>
                  </a:txBody>
                  <a:tcPr anchor="ctr"/>
                </a:tc>
                <a:tc>
                  <a:txBody>
                    <a:bodyPr/>
                    <a:lstStyle/>
                    <a:p>
                      <a:pPr algn="ctr"/>
                      <a:r>
                        <a:rPr lang="el-GR" sz="1400" dirty="0" smtClean="0"/>
                        <a:t>Ενδεικτικές Τεχνολογίες</a:t>
                      </a:r>
                      <a:endParaRPr lang="en-US" sz="1400" dirty="0"/>
                    </a:p>
                  </a:txBody>
                  <a:tcPr anchor="ctr"/>
                </a:tc>
              </a:tr>
              <a:tr h="370840">
                <a:tc>
                  <a:txBody>
                    <a:bodyPr/>
                    <a:lstStyle/>
                    <a:p>
                      <a:r>
                        <a:rPr lang="el-GR" sz="1400" dirty="0" smtClean="0">
                          <a:effectLst>
                            <a:outerShdw blurRad="38100" dist="38100" dir="2700000" algn="tl">
                              <a:srgbClr val="000000">
                                <a:alpha val="43137"/>
                              </a:srgbClr>
                            </a:outerShdw>
                          </a:effectLst>
                        </a:rPr>
                        <a:t>Ανάπτυξη καινοτόμων προϊόντων και υπηρεσιών, συμπεριλαμβα-νομένων των οπτικοακουστικών, με έμφαση στην ενίσχυση και υποστήριξη επιχειρήσεων, επαγγελματιών και φορέων που δραστηριοποιούνται στους τομείς ΠΤΔΒ.</a:t>
                      </a:r>
                      <a:endParaRPr lang="en-US" sz="1400" dirty="0">
                        <a:effectLst>
                          <a:outerShdw blurRad="38100" dist="38100" dir="2700000" algn="tl">
                            <a:srgbClr val="000000">
                              <a:alpha val="43137"/>
                            </a:srgbClr>
                          </a:outerShdw>
                        </a:effectLst>
                      </a:endParaRPr>
                    </a:p>
                  </a:txBody>
                  <a:tcPr anchor="ctr"/>
                </a:tc>
                <a:tc>
                  <a:txBody>
                    <a:bodyPr/>
                    <a:lstStyle/>
                    <a:p>
                      <a:pPr marL="171450" indent="-171450">
                        <a:buFont typeface="Arial" panose="020B0604020202020204" pitchFamily="34" charset="0"/>
                        <a:buChar char="•"/>
                      </a:pPr>
                      <a:r>
                        <a:rPr lang="el-GR" sz="1400" dirty="0" smtClean="0"/>
                        <a:t>Τεχνικές και πλατφόρμες πληθοπορισμού (crowdsourcing)</a:t>
                      </a:r>
                    </a:p>
                    <a:p>
                      <a:pPr marL="171450" indent="-171450">
                        <a:buFont typeface="Arial" panose="020B0604020202020204" pitchFamily="34" charset="0"/>
                        <a:buChar char="•"/>
                      </a:pPr>
                      <a:r>
                        <a:rPr lang="el-GR" sz="1400" dirty="0" smtClean="0"/>
                        <a:t>Media Asset Management (MAM) πλατφόρμες</a:t>
                      </a:r>
                    </a:p>
                    <a:p>
                      <a:pPr marL="171450" indent="-171450">
                        <a:buFont typeface="Arial" panose="020B0604020202020204" pitchFamily="34" charset="0"/>
                        <a:buChar char="•"/>
                      </a:pPr>
                      <a:r>
                        <a:rPr lang="el-GR" sz="1400" dirty="0" smtClean="0"/>
                        <a:t>Αλγόριθμοι προστασίας και διαχείρισης ψηφιακών πνευματικών δικαιωμάτων</a:t>
                      </a:r>
                    </a:p>
                    <a:p>
                      <a:pPr marL="171450" indent="-171450">
                        <a:buFont typeface="Arial" panose="020B0604020202020204" pitchFamily="34" charset="0"/>
                        <a:buChar char="•"/>
                      </a:pPr>
                      <a:r>
                        <a:rPr lang="el-GR" sz="1400" dirty="0" smtClean="0"/>
                        <a:t>Τεχνικές υπολογιστικής όρασης και αναγνώρισης προτύπων</a:t>
                      </a:r>
                    </a:p>
                    <a:p>
                      <a:pPr marL="171450" indent="-171450">
                        <a:buFont typeface="Arial" panose="020B0604020202020204" pitchFamily="34" charset="0"/>
                        <a:buChar char="•"/>
                      </a:pPr>
                      <a:r>
                        <a:rPr lang="el-GR" sz="1400" dirty="0" smtClean="0"/>
                        <a:t>Τεχνολογίες διαχείρισης και αναπαράστασης γνώσης</a:t>
                      </a:r>
                    </a:p>
                    <a:p>
                      <a:pPr marL="171450" indent="-171450">
                        <a:buFont typeface="Arial" panose="020B0604020202020204" pitchFamily="34" charset="0"/>
                        <a:buChar char="•"/>
                      </a:pPr>
                      <a:r>
                        <a:rPr lang="el-GR" sz="1400" dirty="0" smtClean="0"/>
                        <a:t>Διεπαφές χρήστη απτικές,</a:t>
                      </a:r>
                      <a:r>
                        <a:rPr lang="el-GR" sz="1400" baseline="0" dirty="0" smtClean="0"/>
                        <a:t> φυσικές (α</a:t>
                      </a:r>
                      <a:r>
                        <a:rPr lang="el-GR" sz="1400" dirty="0" smtClean="0"/>
                        <a:t>νάλυση φυσικής γλώσσας, αναγνώριση ομιλίας)</a:t>
                      </a:r>
                      <a:endParaRPr lang="en-US" sz="14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1400" smtClean="0"/>
                        <a:t>Υποστηρικτικές τεχνολογίες ψηφιακής προσβασιμότητας για άτομα με αναπηρία.</a:t>
                      </a:r>
                    </a:p>
                    <a:p>
                      <a:pPr marL="171450" indent="-171450">
                        <a:buFont typeface="Arial" panose="020B0604020202020204" pitchFamily="34" charset="0"/>
                        <a:buChar char="•"/>
                      </a:pPr>
                      <a:r>
                        <a:rPr lang="el-GR" sz="1400" smtClean="0"/>
                        <a:t>Τεχνολογίες </a:t>
                      </a:r>
                      <a:r>
                        <a:rPr lang="el-GR" sz="1400" dirty="0" smtClean="0"/>
                        <a:t>εντοπισμού και πλοήγησης</a:t>
                      </a:r>
                      <a:endParaRPr lang="en-US" sz="1400" dirty="0" smtClean="0"/>
                    </a:p>
                    <a:p>
                      <a:pPr marL="171450" indent="-171450">
                        <a:buFont typeface="Arial" panose="020B0604020202020204" pitchFamily="34" charset="0"/>
                        <a:buChar char="•"/>
                      </a:pPr>
                      <a:r>
                        <a:rPr lang="el-GR" sz="1400" dirty="0" smtClean="0"/>
                        <a:t>Τεχνικές </a:t>
                      </a:r>
                      <a:r>
                        <a:rPr lang="en-US" sz="1400" dirty="0" smtClean="0"/>
                        <a:t>user-profiling </a:t>
                      </a:r>
                      <a:r>
                        <a:rPr lang="el-GR" sz="1400" dirty="0" smtClean="0"/>
                        <a:t>και εξατομίκευσης (</a:t>
                      </a:r>
                      <a:r>
                        <a:rPr lang="en-US" sz="1400" dirty="0" smtClean="0"/>
                        <a:t>personalization)</a:t>
                      </a:r>
                    </a:p>
                    <a:p>
                      <a:pPr marL="171450" indent="-171450">
                        <a:buFont typeface="Arial" panose="020B0604020202020204" pitchFamily="34" charset="0"/>
                        <a:buChar char="•"/>
                      </a:pPr>
                      <a:r>
                        <a:rPr lang="el-GR" sz="1400" dirty="0" smtClean="0"/>
                        <a:t>Τεχνικές συστάσεων (</a:t>
                      </a:r>
                      <a:r>
                        <a:rPr lang="en-US" sz="1400" dirty="0" smtClean="0"/>
                        <a:t>recommendations), </a:t>
                      </a:r>
                      <a:r>
                        <a:rPr lang="el-GR" sz="1400" dirty="0" smtClean="0"/>
                        <a:t>σχεδιασμού (</a:t>
                      </a:r>
                      <a:r>
                        <a:rPr lang="en-US" sz="1400" dirty="0" smtClean="0"/>
                        <a:t>planning) </a:t>
                      </a:r>
                      <a:r>
                        <a:rPr lang="el-GR" sz="1400" dirty="0" smtClean="0"/>
                        <a:t>και βελτιστοποίησης γενικότερα</a:t>
                      </a:r>
                    </a:p>
                  </a:txBody>
                  <a:tcPr anchor="ctr"/>
                </a:tc>
              </a:tr>
            </a:tbl>
          </a:graphicData>
        </a:graphic>
      </p:graphicFrame>
      <p:sp>
        <p:nvSpPr>
          <p:cNvPr id="7"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9"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20</a:t>
            </a:fld>
            <a:r>
              <a:rPr lang="el-GR" smtClean="0"/>
              <a:t> / 36</a:t>
            </a:r>
            <a:endParaRPr lang="en-US" dirty="0"/>
          </a:p>
        </p:txBody>
      </p:sp>
    </p:spTree>
    <p:extLst>
      <p:ext uri="{BB962C8B-B14F-4D97-AF65-F5344CB8AC3E}">
        <p14:creationId xmlns:p14="http://schemas.microsoft.com/office/powerpoint/2010/main" val="37606586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Ενδεικτικές Τεχνολογίες για την 2</a:t>
            </a:r>
            <a:r>
              <a:rPr lang="el-GR" baseline="30000" dirty="0" smtClean="0"/>
              <a:t>η</a:t>
            </a:r>
            <a:r>
              <a:rPr lang="el-GR" dirty="0" smtClean="0"/>
              <a:t> Κατηγορία Παρεμβάσεων      (1/2)</a:t>
            </a:r>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2038593597"/>
              </p:ext>
            </p:extLst>
          </p:nvPr>
        </p:nvGraphicFramePr>
        <p:xfrm>
          <a:off x="609550" y="784299"/>
          <a:ext cx="8426450" cy="2956560"/>
        </p:xfrm>
        <a:graphic>
          <a:graphicData uri="http://schemas.openxmlformats.org/drawingml/2006/table">
            <a:tbl>
              <a:tblPr firstRow="1" bandRow="1">
                <a:tableStyleId>{5C22544A-7EE6-4342-B048-85BDC9FD1C3A}</a:tableStyleId>
              </a:tblPr>
              <a:tblGrid>
                <a:gridCol w="2234258"/>
                <a:gridCol w="6192192"/>
              </a:tblGrid>
              <a:tr h="245194">
                <a:tc>
                  <a:txBody>
                    <a:bodyPr/>
                    <a:lstStyle/>
                    <a:p>
                      <a:pPr algn="ctr"/>
                      <a:r>
                        <a:rPr lang="el-GR" sz="1400" dirty="0" smtClean="0"/>
                        <a:t>2</a:t>
                      </a:r>
                      <a:r>
                        <a:rPr lang="el-GR" sz="1400" baseline="30000" dirty="0" smtClean="0"/>
                        <a:t>η</a:t>
                      </a:r>
                      <a:r>
                        <a:rPr lang="el-GR" sz="1400" dirty="0" smtClean="0"/>
                        <a:t> Κατηγ. Παρεμβ.</a:t>
                      </a:r>
                      <a:endParaRPr lang="en-US" sz="1400" dirty="0"/>
                    </a:p>
                  </a:txBody>
                  <a:tcPr anchor="ctr"/>
                </a:tc>
                <a:tc>
                  <a:txBody>
                    <a:bodyPr/>
                    <a:lstStyle/>
                    <a:p>
                      <a:pPr algn="ctr"/>
                      <a:r>
                        <a:rPr lang="el-GR" sz="1400" dirty="0" smtClean="0"/>
                        <a:t>Ενδεικτικές Τεχνολογίες</a:t>
                      </a:r>
                      <a:endParaRPr lang="en-US" sz="1400" dirty="0"/>
                    </a:p>
                  </a:txBody>
                  <a:tcPr anchor="ctr"/>
                </a:tc>
              </a:tr>
              <a:tr h="370840">
                <a:tc>
                  <a:txBody>
                    <a:bodyPr/>
                    <a:lstStyle/>
                    <a:p>
                      <a:r>
                        <a:rPr lang="el-GR" sz="1400" dirty="0" smtClean="0">
                          <a:effectLst>
                            <a:outerShdw blurRad="38100" dist="38100" dir="2700000" algn="tl">
                              <a:srgbClr val="000000">
                                <a:alpha val="43137"/>
                              </a:srgbClr>
                            </a:outerShdw>
                          </a:effectLst>
                        </a:rPr>
                        <a:t>Ανάπτυξη καινοτόμων προϊόντων και  υπηρεσιών, συμπεριλαμβανομένων των οπτικοακουστικών, με έμφαση στην ενίσχυση της   εμπειρίας του τελικού χρήστη και  σκοπό την ανάδειξη και προώθηση της πολιτιστικής κληρονομιάς, του σύγχρονου πολιτισμού και του τουριστικού προϊόντος.</a:t>
                      </a:r>
                    </a:p>
                  </a:txBody>
                  <a:tcPr anchor="ctr"/>
                </a:tc>
                <a:tc>
                  <a:txBody>
                    <a:bodyPr/>
                    <a:lstStyle/>
                    <a:p>
                      <a:pPr marL="171450" indent="-171450">
                        <a:buFont typeface="Arial" panose="020B0604020202020204" pitchFamily="34" charset="0"/>
                        <a:buChar char="•"/>
                      </a:pPr>
                      <a:r>
                        <a:rPr lang="el-GR" sz="1400" dirty="0" smtClean="0"/>
                        <a:t>Τεχνικές διαδραστικής αφήγησης</a:t>
                      </a:r>
                    </a:p>
                    <a:p>
                      <a:pPr marL="171450" indent="-171450">
                        <a:buFont typeface="Arial" panose="020B0604020202020204" pitchFamily="34" charset="0"/>
                        <a:buChar char="•"/>
                      </a:pPr>
                      <a:r>
                        <a:rPr lang="el-GR" sz="1400" dirty="0" smtClean="0"/>
                        <a:t>Προηγμένες συσκευές αλληλεπίδρασης (π.χ. wearables, Google Cardboard)</a:t>
                      </a:r>
                    </a:p>
                    <a:p>
                      <a:pPr marL="171450" indent="-171450">
                        <a:buFont typeface="Arial" panose="020B0604020202020204" pitchFamily="34" charset="0"/>
                        <a:buChar char="•"/>
                      </a:pPr>
                      <a:r>
                        <a:rPr lang="el-GR" sz="1400" dirty="0" smtClean="0"/>
                        <a:t>Τεχνολογίες εικονικής και επαυξημένης πραγματικότητας και ολογραμμάτων</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1400" dirty="0" smtClean="0"/>
                        <a:t>360 videos</a:t>
                      </a:r>
                    </a:p>
                    <a:p>
                      <a:pPr marL="171450" indent="-171450">
                        <a:buFont typeface="Arial" panose="020B0604020202020204" pitchFamily="34" charset="0"/>
                        <a:buChar char="•"/>
                      </a:pPr>
                      <a:r>
                        <a:rPr lang="el-GR" sz="1400" dirty="0" smtClean="0"/>
                        <a:t>Πλατφόρμες διαχείρισης πολιτιστικού περιεχομένου </a:t>
                      </a:r>
                    </a:p>
                    <a:p>
                      <a:pPr marL="171450" indent="-171450">
                        <a:buFont typeface="Arial" panose="020B0604020202020204" pitchFamily="34" charset="0"/>
                        <a:buChar char="•"/>
                      </a:pPr>
                      <a:r>
                        <a:rPr lang="el-GR" sz="1400" dirty="0" smtClean="0"/>
                        <a:t>Τεχνολογίες διάχυσης και προώθησης του τουριστικού προϊόντος σε συνδυασμό με τα κοινωνικά δίκτυα</a:t>
                      </a:r>
                    </a:p>
                    <a:p>
                      <a:pPr marL="171450" indent="-171450">
                        <a:buFont typeface="Arial" panose="020B0604020202020204" pitchFamily="34" charset="0"/>
                        <a:buChar char="•"/>
                      </a:pPr>
                      <a:r>
                        <a:rPr lang="el-GR" sz="1400" dirty="0" smtClean="0"/>
                        <a:t>Ψηφιακή σήμανση</a:t>
                      </a:r>
                    </a:p>
                    <a:p>
                      <a:pPr marL="171450" indent="-171450">
                        <a:buFont typeface="Arial" panose="020B0604020202020204" pitchFamily="34" charset="0"/>
                        <a:buChar char="•"/>
                      </a:pPr>
                      <a:r>
                        <a:rPr lang="el-GR" sz="1400" dirty="0" smtClean="0"/>
                        <a:t>Kinect like interaction π.χ. Τεχνολογίες τρισδιάστατης καταγραφής κίνησης (3D motion capture) για τη δημιουργία καλλιτεχνικών έργων που θα αντιδρούν στην κίνηση των χρηστών ή και για τη δημιουργία ταινιών animation</a:t>
                      </a:r>
                    </a:p>
                  </a:txBody>
                  <a:tcPr anchor="ctr"/>
                </a:tc>
              </a:tr>
            </a:tbl>
          </a:graphicData>
        </a:graphic>
      </p:graphicFrame>
      <p:sp>
        <p:nvSpPr>
          <p:cNvPr id="7"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9"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21</a:t>
            </a:fld>
            <a:r>
              <a:rPr lang="el-GR" smtClean="0"/>
              <a:t> / 36</a:t>
            </a:r>
            <a:endParaRPr lang="en-US" dirty="0"/>
          </a:p>
        </p:txBody>
      </p:sp>
    </p:spTree>
    <p:extLst>
      <p:ext uri="{BB962C8B-B14F-4D97-AF65-F5344CB8AC3E}">
        <p14:creationId xmlns:p14="http://schemas.microsoft.com/office/powerpoint/2010/main" val="18762918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Ενδεικτικές Τεχνολογίες για την 2</a:t>
            </a:r>
            <a:r>
              <a:rPr lang="el-GR" baseline="30000" dirty="0" smtClean="0"/>
              <a:t>η</a:t>
            </a:r>
            <a:r>
              <a:rPr lang="el-GR" dirty="0" smtClean="0"/>
              <a:t> Κατηγορία Παρεμβάσεων      (</a:t>
            </a:r>
            <a:r>
              <a:rPr lang="el-GR" dirty="0"/>
              <a:t>2</a:t>
            </a:r>
            <a:r>
              <a:rPr lang="el-GR" dirty="0" smtClean="0"/>
              <a:t>/2)</a:t>
            </a:r>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1829361012"/>
              </p:ext>
            </p:extLst>
          </p:nvPr>
        </p:nvGraphicFramePr>
        <p:xfrm>
          <a:off x="609550" y="784299"/>
          <a:ext cx="8426450" cy="2956560"/>
        </p:xfrm>
        <a:graphic>
          <a:graphicData uri="http://schemas.openxmlformats.org/drawingml/2006/table">
            <a:tbl>
              <a:tblPr firstRow="1" bandRow="1">
                <a:tableStyleId>{5C22544A-7EE6-4342-B048-85BDC9FD1C3A}</a:tableStyleId>
              </a:tblPr>
              <a:tblGrid>
                <a:gridCol w="2234258"/>
                <a:gridCol w="6192192"/>
              </a:tblGrid>
              <a:tr h="245194">
                <a:tc>
                  <a:txBody>
                    <a:bodyPr/>
                    <a:lstStyle/>
                    <a:p>
                      <a:pPr algn="ctr"/>
                      <a:r>
                        <a:rPr lang="el-GR" sz="1400" dirty="0" smtClean="0"/>
                        <a:t>2</a:t>
                      </a:r>
                      <a:r>
                        <a:rPr lang="el-GR" sz="1400" baseline="30000" dirty="0" smtClean="0"/>
                        <a:t>η</a:t>
                      </a:r>
                      <a:r>
                        <a:rPr lang="el-GR" sz="1400" dirty="0" smtClean="0"/>
                        <a:t> Κατηγ. Παρεμβ.</a:t>
                      </a:r>
                      <a:endParaRPr lang="en-US" sz="1400" dirty="0"/>
                    </a:p>
                  </a:txBody>
                  <a:tcPr anchor="ctr"/>
                </a:tc>
                <a:tc>
                  <a:txBody>
                    <a:bodyPr/>
                    <a:lstStyle/>
                    <a:p>
                      <a:pPr algn="ctr"/>
                      <a:r>
                        <a:rPr lang="el-GR" sz="1400" dirty="0" smtClean="0"/>
                        <a:t>Ενδεικτικές Τεχνολογίες</a:t>
                      </a:r>
                      <a:endParaRPr lang="en-US" sz="1400" dirty="0"/>
                    </a:p>
                  </a:txBody>
                  <a:tcPr anchor="ctr"/>
                </a:tc>
              </a:tr>
              <a:tr h="370840">
                <a:tc>
                  <a:txBody>
                    <a:bodyPr/>
                    <a:lstStyle/>
                    <a:p>
                      <a:r>
                        <a:rPr lang="el-GR" sz="1400" dirty="0" smtClean="0">
                          <a:effectLst>
                            <a:outerShdw blurRad="38100" dist="38100" dir="2700000" algn="tl">
                              <a:srgbClr val="000000">
                                <a:alpha val="43137"/>
                              </a:srgbClr>
                            </a:outerShdw>
                          </a:effectLst>
                        </a:rPr>
                        <a:t>Ανάπτυξη καινοτόμων προϊόντων και  υπηρεσιών, συμπεριλαμβανομένων των οπτικοακουστικών, με έμφαση στην ενίσχυση της   εμπειρίας του τελικού χρήστη και  σκοπό την ανάδειξη και προώθηση της πολιτιστικής κληρονομιάς, του σύγχρονου πολιτισμού και του τουριστικού προϊόντος.</a:t>
                      </a:r>
                    </a:p>
                  </a:txBody>
                  <a:tcPr anchor="ctr"/>
                </a:tc>
                <a:tc>
                  <a:txBody>
                    <a:bodyPr/>
                    <a:lstStyle/>
                    <a:p>
                      <a:pPr marL="171450" indent="-171450">
                        <a:buFont typeface="Arial" panose="020B0604020202020204" pitchFamily="34" charset="0"/>
                        <a:buChar char="•"/>
                      </a:pPr>
                      <a:r>
                        <a:rPr lang="el-GR" sz="1400" dirty="0" smtClean="0"/>
                        <a:t>Προηγμένες διεπαφές ανθρώπου-μηχανής με αξιοποίηση π.χ. γλωσσικής τεχνολογίας (π.χ. διαλογικά συστήματα, sentiment analysis, αυτόματη παραγωγή φυσικής γλώσσας, τεχνολογίες μετάφρασης, αναγνώριση / σύνθεση ανθρώπινης φωνής κλπ)</a:t>
                      </a:r>
                    </a:p>
                    <a:p>
                      <a:pPr marL="171450" indent="-171450">
                        <a:buFont typeface="Arial" panose="020B0604020202020204" pitchFamily="34" charset="0"/>
                        <a:buChar char="•"/>
                      </a:pPr>
                      <a:r>
                        <a:rPr lang="el-GR" sz="1400" dirty="0" smtClean="0"/>
                        <a:t>Υποστηρικτικές τεχνολογίες προσβασιμότητας σε ψηφιακό</a:t>
                      </a:r>
                      <a:r>
                        <a:rPr lang="el-GR" sz="1400" baseline="0" dirty="0" smtClean="0"/>
                        <a:t> περιβάλλον </a:t>
                      </a:r>
                      <a:r>
                        <a:rPr lang="el-GR" sz="1400" dirty="0" smtClean="0"/>
                        <a:t>για άτομα με αναπηρία και άλλες ειδικές πληθυσμιακές ομάδες (π.χ. ηλικιωμένοι, παιδιά κλπ).</a:t>
                      </a:r>
                    </a:p>
                    <a:p>
                      <a:pPr marL="171450" indent="-171450">
                        <a:buFont typeface="Arial" panose="020B0604020202020204" pitchFamily="34" charset="0"/>
                        <a:buChar char="•"/>
                      </a:pPr>
                      <a:r>
                        <a:rPr lang="el-GR" sz="1400" dirty="0" smtClean="0"/>
                        <a:t>Σημασιολογική αναπαράσταση δεδομένων και </a:t>
                      </a:r>
                      <a:r>
                        <a:rPr lang="en-US" sz="1400" dirty="0" smtClean="0"/>
                        <a:t>l</a:t>
                      </a:r>
                      <a:r>
                        <a:rPr lang="el-GR" sz="1400" dirty="0" smtClean="0"/>
                        <a:t>inked data</a:t>
                      </a:r>
                      <a:endParaRPr lang="en-US" sz="1400" dirty="0" smtClean="0"/>
                    </a:p>
                    <a:p>
                      <a:pPr marL="171450" indent="-171450">
                        <a:buFont typeface="Arial" panose="020B0604020202020204" pitchFamily="34" charset="0"/>
                        <a:buChar char="•"/>
                      </a:pPr>
                      <a:r>
                        <a:rPr lang="el-GR" sz="1400" smtClean="0"/>
                        <a:t>Πλατφόρμες και εργαλεία ανάπτυξης παιγνίων</a:t>
                      </a:r>
                      <a:endParaRPr lang="el-GR" sz="1400" dirty="0" smtClean="0"/>
                    </a:p>
                  </a:txBody>
                  <a:tcPr anchor="ctr"/>
                </a:tc>
              </a:tr>
            </a:tbl>
          </a:graphicData>
        </a:graphic>
      </p:graphicFrame>
      <p:sp>
        <p:nvSpPr>
          <p:cNvPr id="7"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9"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22</a:t>
            </a:fld>
            <a:r>
              <a:rPr lang="el-GR" smtClean="0"/>
              <a:t> / 36</a:t>
            </a:r>
            <a:endParaRPr lang="en-US" dirty="0"/>
          </a:p>
        </p:txBody>
      </p:sp>
    </p:spTree>
    <p:extLst>
      <p:ext uri="{BB962C8B-B14F-4D97-AF65-F5344CB8AC3E}">
        <p14:creationId xmlns:p14="http://schemas.microsoft.com/office/powerpoint/2010/main" val="28945548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Ενδεικτικές Τεχνολογίες για την </a:t>
            </a:r>
            <a:r>
              <a:rPr lang="en-US" dirty="0" smtClean="0"/>
              <a:t>3</a:t>
            </a:r>
            <a:r>
              <a:rPr lang="el-GR" baseline="30000" dirty="0" smtClean="0"/>
              <a:t>η</a:t>
            </a:r>
            <a:r>
              <a:rPr lang="el-GR" dirty="0" smtClean="0"/>
              <a:t> Κατηγορία Παρεμβάσεων      (</a:t>
            </a:r>
            <a:r>
              <a:rPr lang="en-US" dirty="0" smtClean="0"/>
              <a:t>1</a:t>
            </a:r>
            <a:r>
              <a:rPr lang="el-GR" dirty="0" smtClean="0"/>
              <a:t>/2)</a:t>
            </a:r>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3060332169"/>
              </p:ext>
            </p:extLst>
          </p:nvPr>
        </p:nvGraphicFramePr>
        <p:xfrm>
          <a:off x="609550" y="784299"/>
          <a:ext cx="8426450" cy="3169920"/>
        </p:xfrm>
        <a:graphic>
          <a:graphicData uri="http://schemas.openxmlformats.org/drawingml/2006/table">
            <a:tbl>
              <a:tblPr firstRow="1" bandRow="1">
                <a:tableStyleId>{5C22544A-7EE6-4342-B048-85BDC9FD1C3A}</a:tableStyleId>
              </a:tblPr>
              <a:tblGrid>
                <a:gridCol w="2234258"/>
                <a:gridCol w="6192192"/>
              </a:tblGrid>
              <a:tr h="245194">
                <a:tc>
                  <a:txBody>
                    <a:bodyPr/>
                    <a:lstStyle/>
                    <a:p>
                      <a:pPr algn="ctr"/>
                      <a:r>
                        <a:rPr lang="en-US" sz="1400" dirty="0" smtClean="0"/>
                        <a:t>3</a:t>
                      </a:r>
                      <a:r>
                        <a:rPr lang="el-GR" sz="1400" baseline="30000" dirty="0" smtClean="0"/>
                        <a:t>η</a:t>
                      </a:r>
                      <a:r>
                        <a:rPr lang="el-GR" sz="1400" dirty="0" smtClean="0"/>
                        <a:t> Κατηγ. Παρεμβ.</a:t>
                      </a:r>
                      <a:endParaRPr lang="en-US" sz="1400" dirty="0"/>
                    </a:p>
                  </a:txBody>
                  <a:tcPr anchor="ctr"/>
                </a:tc>
                <a:tc>
                  <a:txBody>
                    <a:bodyPr/>
                    <a:lstStyle/>
                    <a:p>
                      <a:pPr algn="ctr"/>
                      <a:r>
                        <a:rPr lang="el-GR" sz="1400" dirty="0" smtClean="0"/>
                        <a:t>Ενδεικτικές Τεχνολογίες</a:t>
                      </a:r>
                      <a:endParaRPr lang="en-US" sz="1400" dirty="0"/>
                    </a:p>
                  </a:txBody>
                  <a:tcPr anchor="ctr"/>
                </a:tc>
              </a:tr>
              <a:tr h="370840">
                <a:tc>
                  <a:txBody>
                    <a:bodyPr/>
                    <a:lstStyle/>
                    <a:p>
                      <a:r>
                        <a:rPr lang="el-GR" sz="1400" dirty="0" smtClean="0">
                          <a:effectLst>
                            <a:outerShdw blurRad="38100" dist="38100" dir="2700000" algn="tl">
                              <a:srgbClr val="000000">
                                <a:alpha val="43137"/>
                              </a:srgbClr>
                            </a:outerShdw>
                          </a:effectLst>
                        </a:rPr>
                        <a:t>Ανάπτυξη εργαλείων και εφαρμογών ΤΠΕ που προωθούν τη συνέργεια των τομέων Πολιτισμού, Τουρισμού, και Δημιουργικών Βιομηχανιών με άλλους θεματικούς τομείς με στόχο την δημιουργία νέων αλυσίδων αξίας.</a:t>
                      </a:r>
                    </a:p>
                  </a:txBody>
                  <a:tcPr anchor="ctr"/>
                </a:tc>
                <a:tc>
                  <a:txBody>
                    <a:bodyPr/>
                    <a:lstStyle/>
                    <a:p>
                      <a:pPr marL="171450" indent="-171450">
                        <a:buFont typeface="Arial" panose="020B0604020202020204" pitchFamily="34" charset="0"/>
                        <a:buChar char="•"/>
                      </a:pPr>
                      <a:r>
                        <a:rPr lang="el-GR" sz="1400" dirty="0" smtClean="0"/>
                        <a:t>Νέες τεχνικές ανακατασκευής μνημείων και αντικειμένων με τεχνολογίες (εξοπλισμός και λογισμικό) επιτόπου δημιουργίας ψηφιακού αποθέματος </a:t>
                      </a:r>
                    </a:p>
                    <a:p>
                      <a:pPr marL="171450" indent="-171450">
                        <a:buFont typeface="Arial" panose="020B0604020202020204" pitchFamily="34" charset="0"/>
                        <a:buChar char="•"/>
                      </a:pPr>
                      <a:r>
                        <a:rPr lang="el-GR" sz="1400" dirty="0" smtClean="0"/>
                        <a:t>Νέα αισθητήρια και αλγόριθμοι για την στρωματογραφική ανάλυση και μελέτη αντικειμένων </a:t>
                      </a:r>
                    </a:p>
                    <a:p>
                      <a:pPr marL="171450" indent="-171450">
                        <a:buFont typeface="Arial" panose="020B0604020202020204" pitchFamily="34" charset="0"/>
                        <a:buChar char="•"/>
                      </a:pPr>
                      <a:r>
                        <a:rPr lang="el-GR" sz="1400" dirty="0" smtClean="0"/>
                        <a:t>Καινοτόμες τεχνικές προσομοίωσης στο χρόνο (πριν, τώρα, μετά) του πολιτιστικού αποθέματος </a:t>
                      </a:r>
                    </a:p>
                    <a:p>
                      <a:pPr marL="171450" indent="-171450">
                        <a:buFont typeface="Arial" panose="020B0604020202020204" pitchFamily="34" charset="0"/>
                        <a:buChar char="•"/>
                      </a:pPr>
                      <a:r>
                        <a:rPr lang="el-GR" sz="1400" dirty="0" smtClean="0"/>
                        <a:t>Νέες τεχνικές οπτικοποίησης και αλληλεπίδρασης με την πολυτροπική ψηφιακή πληροφορία.</a:t>
                      </a:r>
                    </a:p>
                    <a:p>
                      <a:pPr marL="171450" indent="-171450">
                        <a:buFont typeface="Arial" panose="020B0604020202020204" pitchFamily="34" charset="0"/>
                        <a:buChar char="•"/>
                      </a:pPr>
                      <a:r>
                        <a:rPr lang="el-GR" sz="1400" dirty="0" smtClean="0"/>
                        <a:t>Χρήση καμερών μη επανδρωμένων σκαφών για συνεργατική θέαση σημείων ενδιαφέροντος</a:t>
                      </a:r>
                    </a:p>
                    <a:p>
                      <a:pPr marL="171450" indent="-171450">
                        <a:buFont typeface="Arial" panose="020B0604020202020204" pitchFamily="34" charset="0"/>
                        <a:buChar char="•"/>
                      </a:pPr>
                      <a:r>
                        <a:rPr lang="el-GR" sz="1400" dirty="0" smtClean="0"/>
                        <a:t>Υπηρεσίες θέσης για εφαρμογές ασφαλείας, </a:t>
                      </a:r>
                    </a:p>
                    <a:p>
                      <a:pPr marL="171450" indent="-171450">
                        <a:buFont typeface="Arial" panose="020B0604020202020204" pitchFamily="34" charset="0"/>
                        <a:buChar char="•"/>
                      </a:pPr>
                      <a:r>
                        <a:rPr lang="el-GR" sz="1400" dirty="0" smtClean="0"/>
                        <a:t>Συστήματα διασύνδεσης με φορείς παροχής υπηρεσιών ασφαλείας</a:t>
                      </a:r>
                    </a:p>
                    <a:p>
                      <a:pPr marL="171450" indent="-171450">
                        <a:buFont typeface="Arial" panose="020B0604020202020204" pitchFamily="34" charset="0"/>
                        <a:buChar char="•"/>
                      </a:pPr>
                      <a:r>
                        <a:rPr lang="el-GR" sz="1400" dirty="0" smtClean="0"/>
                        <a:t>Συστήματα διαχείρισης κρίσεων και λήψης αποφάσεων</a:t>
                      </a:r>
                    </a:p>
                  </a:txBody>
                  <a:tcPr anchor="ctr"/>
                </a:tc>
              </a:tr>
            </a:tbl>
          </a:graphicData>
        </a:graphic>
      </p:graphicFrame>
      <p:sp>
        <p:nvSpPr>
          <p:cNvPr id="7"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9"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23</a:t>
            </a:fld>
            <a:r>
              <a:rPr lang="el-GR" smtClean="0"/>
              <a:t> / 36</a:t>
            </a:r>
            <a:endParaRPr lang="en-US" dirty="0"/>
          </a:p>
        </p:txBody>
      </p:sp>
    </p:spTree>
    <p:extLst>
      <p:ext uri="{BB962C8B-B14F-4D97-AF65-F5344CB8AC3E}">
        <p14:creationId xmlns:p14="http://schemas.microsoft.com/office/powerpoint/2010/main" val="7613970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Ενδεικτικές Τεχνολογίες για την </a:t>
            </a:r>
            <a:r>
              <a:rPr lang="en-US" dirty="0" smtClean="0"/>
              <a:t>3</a:t>
            </a:r>
            <a:r>
              <a:rPr lang="el-GR" baseline="30000" dirty="0" smtClean="0"/>
              <a:t>η</a:t>
            </a:r>
            <a:r>
              <a:rPr lang="el-GR" dirty="0" smtClean="0"/>
              <a:t> Κατηγορία Παρεμβάσεων      (2/2)</a:t>
            </a:r>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1388130885"/>
              </p:ext>
            </p:extLst>
          </p:nvPr>
        </p:nvGraphicFramePr>
        <p:xfrm>
          <a:off x="609550" y="784299"/>
          <a:ext cx="8426450" cy="2529840"/>
        </p:xfrm>
        <a:graphic>
          <a:graphicData uri="http://schemas.openxmlformats.org/drawingml/2006/table">
            <a:tbl>
              <a:tblPr firstRow="1" bandRow="1">
                <a:tableStyleId>{5C22544A-7EE6-4342-B048-85BDC9FD1C3A}</a:tableStyleId>
              </a:tblPr>
              <a:tblGrid>
                <a:gridCol w="2234258"/>
                <a:gridCol w="6192192"/>
              </a:tblGrid>
              <a:tr h="245194">
                <a:tc>
                  <a:txBody>
                    <a:bodyPr/>
                    <a:lstStyle/>
                    <a:p>
                      <a:pPr algn="ctr"/>
                      <a:r>
                        <a:rPr lang="en-US" sz="1400" dirty="0" smtClean="0"/>
                        <a:t>3</a:t>
                      </a:r>
                      <a:r>
                        <a:rPr lang="el-GR" sz="1400" baseline="30000" dirty="0" smtClean="0"/>
                        <a:t>η</a:t>
                      </a:r>
                      <a:r>
                        <a:rPr lang="el-GR" sz="1400" dirty="0" smtClean="0"/>
                        <a:t> Κατηγ. Παρεμβ.</a:t>
                      </a:r>
                      <a:endParaRPr lang="en-US" sz="1400" dirty="0"/>
                    </a:p>
                  </a:txBody>
                  <a:tcPr anchor="ctr"/>
                </a:tc>
                <a:tc>
                  <a:txBody>
                    <a:bodyPr/>
                    <a:lstStyle/>
                    <a:p>
                      <a:pPr algn="ctr"/>
                      <a:r>
                        <a:rPr lang="el-GR" sz="1400" dirty="0" smtClean="0"/>
                        <a:t>Ενδεικτικές Τεχνολογίες</a:t>
                      </a:r>
                      <a:endParaRPr lang="en-US" sz="1400" dirty="0"/>
                    </a:p>
                  </a:txBody>
                  <a:tcPr anchor="ctr"/>
                </a:tc>
              </a:tr>
              <a:tr h="370840">
                <a:tc>
                  <a:txBody>
                    <a:bodyPr/>
                    <a:lstStyle/>
                    <a:p>
                      <a:r>
                        <a:rPr lang="el-GR" sz="1400" dirty="0" smtClean="0">
                          <a:effectLst>
                            <a:outerShdw blurRad="38100" dist="38100" dir="2700000" algn="tl">
                              <a:srgbClr val="000000">
                                <a:alpha val="43137"/>
                              </a:srgbClr>
                            </a:outerShdw>
                          </a:effectLst>
                        </a:rPr>
                        <a:t>Ανάπτυξη εργαλείων και εφαρμογών ΤΠΕ που προωθούν τη συνέργεια των τομέων Πολιτισμού, Τουρισμού, και Δημιουργικών Βιομηχανιών με άλλους θεματικούς τομείς με στόχο την δημιουργία νέων αλυσίδων αξίας.</a:t>
                      </a:r>
                    </a:p>
                  </a:txBody>
                  <a:tcPr anchor="ctr"/>
                </a:tc>
                <a:tc>
                  <a:txBody>
                    <a:bodyPr/>
                    <a:lstStyle/>
                    <a:p>
                      <a:pPr marL="171450" indent="-171450">
                        <a:buFont typeface="Arial" panose="020B0604020202020204" pitchFamily="34" charset="0"/>
                        <a:buChar char="•"/>
                      </a:pPr>
                      <a:r>
                        <a:rPr lang="el-GR" sz="1400" dirty="0" smtClean="0"/>
                        <a:t>Τεχνολογίες διαστήματος (GPS, τηλεπισκόπηση, μετεωρολογία)</a:t>
                      </a:r>
                    </a:p>
                    <a:p>
                      <a:pPr marL="171450" indent="-171450">
                        <a:buFont typeface="Arial" panose="020B0604020202020204" pitchFamily="34" charset="0"/>
                        <a:buChar char="•"/>
                      </a:pPr>
                      <a:r>
                        <a:rPr lang="el-GR" sz="1400" dirty="0" smtClean="0"/>
                        <a:t>Τεχνικές υπολογιστικής όρασης και αναγνώρισης προτύπων</a:t>
                      </a:r>
                    </a:p>
                    <a:p>
                      <a:pPr marL="171450" indent="-171450">
                        <a:buFont typeface="Arial" panose="020B0604020202020204" pitchFamily="34" charset="0"/>
                        <a:buChar char="•"/>
                      </a:pPr>
                      <a:r>
                        <a:rPr lang="el-GR" sz="1400" dirty="0" smtClean="0"/>
                        <a:t>Τεχνολογίες 3D (σάρωση και εκτύπωση) για την τεκμηρίωση μουσειακών/ ιστορικών αντικειμένων</a:t>
                      </a:r>
                    </a:p>
                    <a:p>
                      <a:pPr marL="171450" indent="-171450">
                        <a:buFont typeface="Arial" panose="020B0604020202020204" pitchFamily="34" charset="0"/>
                        <a:buChar char="•"/>
                      </a:pPr>
                      <a:r>
                        <a:rPr lang="el-GR" sz="1400" dirty="0" smtClean="0"/>
                        <a:t>Φυσικοχημική τεκμηρίωση και τεχνολογικός χαρακτηρισμός μουσειακών εκθεμάτων και άλλων τέχνεργων ιστορικής είτε καλλιτεχνικής αξίας με χρήση εξειδικευμένων σύχρονων κατά το δυνατόν μη καταστρεπτικών αναλυτικών τεχνικών</a:t>
                      </a:r>
                    </a:p>
                    <a:p>
                      <a:pPr marL="171450" indent="-171450">
                        <a:buFont typeface="Arial" panose="020B0604020202020204" pitchFamily="34" charset="0"/>
                        <a:buChar char="•"/>
                      </a:pPr>
                      <a:r>
                        <a:rPr lang="el-GR" sz="1400" dirty="0" smtClean="0"/>
                        <a:t>Εργαλεία βιομηχανικού σχεδιασμού και  έλεγχος μηχανικής συμπεριφοράς υλικών, προσομοίωση</a:t>
                      </a:r>
                    </a:p>
                  </a:txBody>
                  <a:tcPr anchor="ctr"/>
                </a:tc>
              </a:tr>
            </a:tbl>
          </a:graphicData>
        </a:graphic>
      </p:graphicFrame>
      <p:sp>
        <p:nvSpPr>
          <p:cNvPr id="7"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9"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24</a:t>
            </a:fld>
            <a:r>
              <a:rPr lang="el-GR" smtClean="0"/>
              <a:t> / 36</a:t>
            </a:r>
            <a:endParaRPr lang="en-US" dirty="0"/>
          </a:p>
        </p:txBody>
      </p:sp>
    </p:spTree>
    <p:extLst>
      <p:ext uri="{BB962C8B-B14F-4D97-AF65-F5344CB8AC3E}">
        <p14:creationId xmlns:p14="http://schemas.microsoft.com/office/powerpoint/2010/main" val="18612525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Ενδεικτικές Τεχνολογίες για την 4</a:t>
            </a:r>
            <a:r>
              <a:rPr lang="el-GR" baseline="30000" dirty="0" smtClean="0"/>
              <a:t>η</a:t>
            </a:r>
            <a:r>
              <a:rPr lang="el-GR" dirty="0" smtClean="0"/>
              <a:t> Κατηγορία Παρεμβάσεων      </a:t>
            </a:r>
            <a:r>
              <a:rPr lang="el-GR" dirty="0"/>
              <a:t>(1/1)</a:t>
            </a:r>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1652038688"/>
              </p:ext>
            </p:extLst>
          </p:nvPr>
        </p:nvGraphicFramePr>
        <p:xfrm>
          <a:off x="609550" y="784299"/>
          <a:ext cx="8426450" cy="2743200"/>
        </p:xfrm>
        <a:graphic>
          <a:graphicData uri="http://schemas.openxmlformats.org/drawingml/2006/table">
            <a:tbl>
              <a:tblPr firstRow="1" bandRow="1">
                <a:tableStyleId>{5C22544A-7EE6-4342-B048-85BDC9FD1C3A}</a:tableStyleId>
              </a:tblPr>
              <a:tblGrid>
                <a:gridCol w="2234258"/>
                <a:gridCol w="6192192"/>
              </a:tblGrid>
              <a:tr h="245194">
                <a:tc>
                  <a:txBody>
                    <a:bodyPr/>
                    <a:lstStyle/>
                    <a:p>
                      <a:pPr algn="ctr"/>
                      <a:r>
                        <a:rPr lang="el-GR" sz="1400" dirty="0" smtClean="0"/>
                        <a:t>4</a:t>
                      </a:r>
                      <a:r>
                        <a:rPr lang="el-GR" sz="1400" baseline="30000" dirty="0" smtClean="0"/>
                        <a:t>η</a:t>
                      </a:r>
                      <a:r>
                        <a:rPr lang="el-GR" sz="1400" dirty="0" smtClean="0"/>
                        <a:t> Κατηγ. Παρεμβ.</a:t>
                      </a:r>
                      <a:endParaRPr lang="en-US" sz="1400" dirty="0"/>
                    </a:p>
                  </a:txBody>
                  <a:tcPr anchor="ctr"/>
                </a:tc>
                <a:tc>
                  <a:txBody>
                    <a:bodyPr/>
                    <a:lstStyle/>
                    <a:p>
                      <a:pPr algn="ctr"/>
                      <a:r>
                        <a:rPr lang="el-GR" sz="1400" dirty="0" smtClean="0"/>
                        <a:t>Ενδεικτικές Τεχνολογίες</a:t>
                      </a:r>
                      <a:endParaRPr lang="en-US" sz="1400" dirty="0"/>
                    </a:p>
                  </a:txBody>
                  <a:tcPr anchor="ctr"/>
                </a:tc>
              </a:tr>
              <a:tr h="370840">
                <a:tc>
                  <a:txBody>
                    <a:bodyPr/>
                    <a:lstStyle/>
                    <a:p>
                      <a:r>
                        <a:rPr lang="el-GR" sz="1400" dirty="0" smtClean="0">
                          <a:effectLst>
                            <a:outerShdw blurRad="38100" dist="38100" dir="2700000" algn="tl">
                              <a:srgbClr val="000000">
                                <a:alpha val="43137"/>
                              </a:srgbClr>
                            </a:outerShdw>
                          </a:effectLst>
                        </a:rPr>
                        <a:t>Σχεδιασμός και ανάπτυξη καινοτόμων προϊόντων, εφαρμογών, μεθοδολογιών  και υπηρεσιών   από τη Δημιουργική Βιομηχανία με σκοπό την δημιουργία αλυσίδων αξίας στους τομείς Πολιτισμού, Τουρισμού, Δημιουργικής Βιομηχανίας.</a:t>
                      </a:r>
                    </a:p>
                  </a:txBody>
                  <a:tcPr anchor="ctr"/>
                </a:tc>
                <a:tc>
                  <a:txBody>
                    <a:bodyPr/>
                    <a:lstStyle/>
                    <a:p>
                      <a:pPr marL="171450" indent="-171450">
                        <a:buFont typeface="Arial" panose="020B0604020202020204" pitchFamily="34" charset="0"/>
                        <a:buChar char="•"/>
                      </a:pPr>
                      <a:r>
                        <a:rPr lang="el-GR" sz="1400" dirty="0" smtClean="0"/>
                        <a:t>Πολυδιάστατη προβολή και αναπαράσταση</a:t>
                      </a:r>
                    </a:p>
                    <a:p>
                      <a:pPr marL="171450" indent="-171450">
                        <a:buFont typeface="Arial" panose="020B0604020202020204" pitchFamily="34" charset="0"/>
                        <a:buChar char="•"/>
                      </a:pPr>
                      <a:r>
                        <a:rPr lang="el-GR" sz="1400" dirty="0" smtClean="0"/>
                        <a:t>Στατιστική Ανάλυση</a:t>
                      </a:r>
                    </a:p>
                    <a:p>
                      <a:pPr marL="171450" indent="-171450">
                        <a:buFont typeface="Arial" panose="020B0604020202020204" pitchFamily="34" charset="0"/>
                        <a:buChar char="•"/>
                      </a:pPr>
                      <a:r>
                        <a:rPr lang="el-GR" sz="1400" dirty="0" smtClean="0"/>
                        <a:t>Τεχνικές / Μέδοθο</a:t>
                      </a:r>
                      <a:r>
                        <a:rPr lang="el-GR" sz="1400" baseline="0" dirty="0" smtClean="0"/>
                        <a:t>ι σ</a:t>
                      </a:r>
                      <a:r>
                        <a:rPr lang="el-GR" sz="1400" dirty="0" smtClean="0"/>
                        <a:t>χεδιασμού</a:t>
                      </a:r>
                      <a:r>
                        <a:rPr lang="el-GR" sz="1400" baseline="0" dirty="0" smtClean="0"/>
                        <a:t> (</a:t>
                      </a:r>
                      <a:r>
                        <a:rPr lang="en-US" sz="1400" baseline="0" dirty="0" smtClean="0"/>
                        <a:t>design)</a:t>
                      </a:r>
                      <a:r>
                        <a:rPr lang="el-GR" sz="1400" dirty="0" smtClean="0"/>
                        <a:t> </a:t>
                      </a:r>
                    </a:p>
                    <a:p>
                      <a:pPr marL="171450" indent="-171450">
                        <a:buFont typeface="Arial" panose="020B0604020202020204" pitchFamily="34" charset="0"/>
                        <a:buChar char="•"/>
                      </a:pPr>
                      <a:r>
                        <a:rPr lang="en-US" sz="1400" dirty="0" smtClean="0"/>
                        <a:t>Computer Aided Manufacturing (CAM)</a:t>
                      </a:r>
                    </a:p>
                    <a:p>
                      <a:pPr marL="171450" indent="-171450">
                        <a:buFont typeface="Arial" panose="020B0604020202020204" pitchFamily="34" charset="0"/>
                        <a:buChar char="•"/>
                      </a:pPr>
                      <a:r>
                        <a:rPr lang="en-US" sz="1400" dirty="0" smtClean="0"/>
                        <a:t>CNC laser cutting</a:t>
                      </a:r>
                    </a:p>
                    <a:p>
                      <a:pPr marL="171450" indent="-171450">
                        <a:buFont typeface="Arial" panose="020B0604020202020204" pitchFamily="34" charset="0"/>
                        <a:buChar char="•"/>
                      </a:pPr>
                      <a:r>
                        <a:rPr lang="en-US" sz="1400" dirty="0" smtClean="0"/>
                        <a:t>CNC milling</a:t>
                      </a:r>
                    </a:p>
                    <a:p>
                      <a:pPr marL="171450" indent="-171450">
                        <a:buFont typeface="Arial" panose="020B0604020202020204" pitchFamily="34" charset="0"/>
                        <a:buChar char="•"/>
                      </a:pPr>
                      <a:r>
                        <a:rPr lang="el-GR" sz="1400" dirty="0" smtClean="0"/>
                        <a:t>Παραγωγή και χειρισμός τρισδιάστατου περιεχομένου</a:t>
                      </a:r>
                    </a:p>
                    <a:p>
                      <a:pPr marL="171450" indent="-171450">
                        <a:buFont typeface="Arial" panose="020B0604020202020204" pitchFamily="34" charset="0"/>
                        <a:buChar char="•"/>
                      </a:pPr>
                      <a:r>
                        <a:rPr lang="el-GR" sz="1400" dirty="0" smtClean="0"/>
                        <a:t>Παραμετρική Γεωμετρία</a:t>
                      </a:r>
                    </a:p>
                    <a:p>
                      <a:pPr marL="171450" indent="-171450">
                        <a:buFont typeface="Arial" panose="020B0604020202020204" pitchFamily="34" charset="0"/>
                        <a:buChar char="•"/>
                      </a:pPr>
                      <a:r>
                        <a:rPr lang="el-GR" sz="1400" dirty="0" smtClean="0"/>
                        <a:t>Εργαλεία και μέθοδοι γενεσιουργού σχεδιασμού</a:t>
                      </a:r>
                    </a:p>
                    <a:p>
                      <a:pPr marL="171450" indent="-171450">
                        <a:buFont typeface="Arial" panose="020B0604020202020204" pitchFamily="34" charset="0"/>
                        <a:buChar char="•"/>
                      </a:pPr>
                      <a:r>
                        <a:rPr lang="el-GR" sz="1400" dirty="0" smtClean="0"/>
                        <a:t>Τρισδιάστατη σάρωση και αναδόμηση (ψηφιοποίηση) με ενσωμάτωση στη σχεδιαστική διαδικασία</a:t>
                      </a:r>
                    </a:p>
                  </a:txBody>
                  <a:tcPr anchor="ctr"/>
                </a:tc>
              </a:tr>
            </a:tbl>
          </a:graphicData>
        </a:graphic>
      </p:graphicFrame>
      <p:sp>
        <p:nvSpPr>
          <p:cNvPr id="7"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9"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25</a:t>
            </a:fld>
            <a:r>
              <a:rPr lang="el-GR" smtClean="0"/>
              <a:t> / 36</a:t>
            </a:r>
            <a:endParaRPr lang="en-US" dirty="0"/>
          </a:p>
        </p:txBody>
      </p:sp>
    </p:spTree>
    <p:extLst>
      <p:ext uri="{BB962C8B-B14F-4D97-AF65-F5344CB8AC3E}">
        <p14:creationId xmlns:p14="http://schemas.microsoft.com/office/powerpoint/2010/main" val="2832491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Τεχνολογίες για Προτεραιότητες της 1</a:t>
            </a:r>
            <a:r>
              <a:rPr lang="el-GR" baseline="30000" dirty="0" smtClean="0"/>
              <a:t>ης</a:t>
            </a:r>
            <a:r>
              <a:rPr lang="el-GR" dirty="0" smtClean="0"/>
              <a:t> Κατηγ. Παρεμβάσεων - (1/4)</a:t>
            </a:r>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167093722"/>
              </p:ext>
            </p:extLst>
          </p:nvPr>
        </p:nvGraphicFramePr>
        <p:xfrm>
          <a:off x="609600" y="814388"/>
          <a:ext cx="8426450" cy="3916680"/>
        </p:xfrm>
        <a:graphic>
          <a:graphicData uri="http://schemas.openxmlformats.org/drawingml/2006/table">
            <a:tbl>
              <a:tblPr firstRow="1" bandRow="1">
                <a:tableStyleId>{5C22544A-7EE6-4342-B048-85BDC9FD1C3A}</a:tableStyleId>
              </a:tblPr>
              <a:tblGrid>
                <a:gridCol w="1730152"/>
                <a:gridCol w="6696298"/>
              </a:tblGrid>
              <a:tr h="245194">
                <a:tc>
                  <a:txBody>
                    <a:bodyPr/>
                    <a:lstStyle/>
                    <a:p>
                      <a:pPr algn="ctr"/>
                      <a:r>
                        <a:rPr lang="el-GR" sz="1400" dirty="0" smtClean="0"/>
                        <a:t>Προτεραιότητες</a:t>
                      </a:r>
                      <a:endParaRPr lang="en-US" sz="1400" dirty="0"/>
                    </a:p>
                  </a:txBody>
                  <a:tcPr/>
                </a:tc>
                <a:tc>
                  <a:txBody>
                    <a:bodyPr/>
                    <a:lstStyle/>
                    <a:p>
                      <a:pPr algn="ctr"/>
                      <a:r>
                        <a:rPr lang="el-GR" sz="1400" dirty="0" smtClean="0"/>
                        <a:t>Ενδεικτικές Τεχνολογίες</a:t>
                      </a:r>
                      <a:endParaRPr lang="en-US" sz="1400" dirty="0"/>
                    </a:p>
                  </a:txBody>
                  <a:tcPr/>
                </a:tc>
              </a:tr>
              <a:tr h="370840">
                <a:tc>
                  <a:txBody>
                    <a:bodyPr/>
                    <a:lstStyle/>
                    <a:p>
                      <a:r>
                        <a:rPr lang="el-GR" dirty="0" smtClean="0">
                          <a:hlinkClick r:id="rId2" action="ppaction://hlinksldjump"/>
                        </a:rPr>
                        <a:t>1.1</a:t>
                      </a:r>
                      <a:r>
                        <a:rPr lang="el-GR" dirty="0" smtClean="0"/>
                        <a:t>, </a:t>
                      </a:r>
                      <a:r>
                        <a:rPr lang="el-GR" dirty="0" smtClean="0">
                          <a:hlinkClick r:id="rId2" action="ppaction://hlinksldjump"/>
                        </a:rPr>
                        <a:t>1.2</a:t>
                      </a:r>
                      <a:r>
                        <a:rPr lang="el-GR" dirty="0" smtClean="0"/>
                        <a:t>, </a:t>
                      </a:r>
                      <a:r>
                        <a:rPr lang="el-GR" dirty="0" smtClean="0">
                          <a:hlinkClick r:id="rId2" action="ppaction://hlinksldjump"/>
                        </a:rPr>
                        <a:t>1.3</a:t>
                      </a:r>
                      <a:endParaRPr lang="el-GR" dirty="0" smtClean="0"/>
                    </a:p>
                    <a:p>
                      <a:r>
                        <a:rPr lang="el-GR" dirty="0" smtClean="0">
                          <a:hlinkClick r:id="rId3" action="ppaction://hlinksldjump"/>
                        </a:rPr>
                        <a:t>1.4</a:t>
                      </a:r>
                      <a:r>
                        <a:rPr lang="el-GR" dirty="0" smtClean="0"/>
                        <a:t>, </a:t>
                      </a:r>
                      <a:r>
                        <a:rPr lang="el-GR" dirty="0" smtClean="0">
                          <a:hlinkClick r:id="rId3" action="ppaction://hlinksldjump"/>
                        </a:rPr>
                        <a:t>1.5</a:t>
                      </a:r>
                      <a:endParaRPr lang="en-US" dirty="0"/>
                    </a:p>
                  </a:txBody>
                  <a:tcPr/>
                </a:tc>
                <a:tc>
                  <a:txBody>
                    <a:bodyPr/>
                    <a:lstStyle/>
                    <a:p>
                      <a:pPr marL="285750" indent="-285750">
                        <a:buFont typeface="Arial" panose="020B0604020202020204" pitchFamily="34" charset="0"/>
                        <a:buChar char="•"/>
                      </a:pPr>
                      <a:r>
                        <a:rPr lang="el-GR" sz="1100" dirty="0" smtClean="0"/>
                        <a:t>Τεχνικές user-profiling και εξατομίκευσης (personalization)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1100" dirty="0" smtClean="0"/>
                        <a:t>Υπηρεσίες επίγνωσης πλαισίου και θέσης - Τεχνολογίες εντοπισμού και πλοήγησης</a:t>
                      </a:r>
                    </a:p>
                    <a:p>
                      <a:pPr marL="285750" indent="-285750">
                        <a:buFont typeface="Arial" panose="020B0604020202020204" pitchFamily="34" charset="0"/>
                        <a:buChar char="•"/>
                      </a:pPr>
                      <a:r>
                        <a:rPr lang="el-GR" sz="1100" dirty="0" smtClean="0"/>
                        <a:t>Τεχνολογίες εικονικής και επαυξημένης πραγματικότητας και ολογραμμάτων</a:t>
                      </a:r>
                    </a:p>
                    <a:p>
                      <a:pPr marL="285750" indent="-285750">
                        <a:buFont typeface="Arial" panose="020B0604020202020204" pitchFamily="34" charset="0"/>
                        <a:buChar char="•"/>
                      </a:pPr>
                      <a:r>
                        <a:rPr lang="el-GR" sz="1100" dirty="0" smtClean="0"/>
                        <a:t>Τεχνολογίες ανάλυσης και οπτικοποίησης δεδομένων (Big data, geospatial data, κλπ.)</a:t>
                      </a:r>
                    </a:p>
                    <a:p>
                      <a:pPr marL="285750" indent="-285750">
                        <a:buFont typeface="Arial" panose="020B0604020202020204" pitchFamily="34" charset="0"/>
                        <a:buChar char="•"/>
                      </a:pPr>
                      <a:r>
                        <a:rPr lang="el-GR" sz="1100" dirty="0" smtClean="0"/>
                        <a:t>Τεχνολογίες διαχείρισης περιεχομένου</a:t>
                      </a:r>
                    </a:p>
                    <a:p>
                      <a:pPr marL="285750" indent="-285750">
                        <a:buFont typeface="Arial" panose="020B0604020202020204" pitchFamily="34" charset="0"/>
                        <a:buChar char="•"/>
                      </a:pPr>
                      <a:r>
                        <a:rPr lang="el-GR" sz="1100" dirty="0" smtClean="0"/>
                        <a:t>Τεχνολογίες επεξεργασίας πρωτογενών δεδομένων για ανάπτυξη εφαρμογών στον οπτικοακουστικό τομέα</a:t>
                      </a:r>
                    </a:p>
                    <a:p>
                      <a:pPr marL="285750" indent="-285750">
                        <a:buFont typeface="Arial" panose="020B0604020202020204" pitchFamily="34" charset="0"/>
                        <a:buChar char="•"/>
                      </a:pPr>
                      <a:r>
                        <a:rPr lang="el-GR" sz="1100" dirty="0" smtClean="0"/>
                        <a:t>Τεχνολογίες μέσων κοινωνικών δικτύων</a:t>
                      </a:r>
                    </a:p>
                    <a:p>
                      <a:pPr marL="285750" indent="-285750">
                        <a:buFont typeface="Arial" panose="020B0604020202020204" pitchFamily="34" charset="0"/>
                        <a:buChar char="•"/>
                      </a:pPr>
                      <a:r>
                        <a:rPr lang="el-GR" sz="1100" dirty="0" smtClean="0"/>
                        <a:t>Τεχνικές συστάσεων (recommendations), σχεδιασμού (planning) και βελτιστοποίησης γενικότερα</a:t>
                      </a:r>
                    </a:p>
                    <a:p>
                      <a:pPr marL="285750" indent="-285750">
                        <a:buFont typeface="Arial" panose="020B0604020202020204" pitchFamily="34" charset="0"/>
                        <a:buChar char="•"/>
                      </a:pPr>
                      <a:r>
                        <a:rPr lang="el-GR" sz="1100" dirty="0" smtClean="0"/>
                        <a:t>Τεχνικές τεχνητής νοημοσύνης, μηχανικής μάθησης και εξόρυξης δεδομένων</a:t>
                      </a:r>
                    </a:p>
                    <a:p>
                      <a:pPr marL="285750" indent="-285750">
                        <a:buFont typeface="Arial" panose="020B0604020202020204" pitchFamily="34" charset="0"/>
                        <a:buChar char="•"/>
                      </a:pPr>
                      <a:r>
                        <a:rPr lang="el-GR" sz="1100" dirty="0" smtClean="0"/>
                        <a:t>Τεχνολογίες Internet of Things (sensors, beacons, wearables, robotics, embedded systems)</a:t>
                      </a:r>
                    </a:p>
                    <a:p>
                      <a:pPr marL="285750" indent="-285750">
                        <a:buFont typeface="Arial" panose="020B0604020202020204" pitchFamily="34" charset="0"/>
                        <a:buChar char="•"/>
                      </a:pPr>
                      <a:r>
                        <a:rPr lang="el-GR" sz="1100" dirty="0" smtClean="0"/>
                        <a:t>Έξυπνα συστήματα κρατήσεων</a:t>
                      </a:r>
                    </a:p>
                    <a:p>
                      <a:pPr marL="285750" indent="-285750">
                        <a:buFont typeface="Arial" panose="020B0604020202020204" pitchFamily="34" charset="0"/>
                        <a:buChar char="•"/>
                      </a:pPr>
                      <a:r>
                        <a:rPr lang="el-GR" sz="1100" dirty="0" smtClean="0"/>
                        <a:t>Τεχνολογίες ανάπτυξης εφαρμογών για φορητές συσκευές και smart TV</a:t>
                      </a:r>
                    </a:p>
                    <a:p>
                      <a:pPr marL="285750" indent="-285750">
                        <a:buFont typeface="Arial" panose="020B0604020202020204" pitchFamily="34" charset="0"/>
                        <a:buChar char="•"/>
                      </a:pPr>
                      <a:r>
                        <a:rPr lang="el-GR" sz="1100" dirty="0" smtClean="0"/>
                        <a:t>Τεχνολογίες διαστήματος (GPS, Earth Observation, μετεωρολογία, χωρικές βάσεις δεδομένων κλπ.)</a:t>
                      </a:r>
                    </a:p>
                    <a:p>
                      <a:pPr marL="285750" indent="-285750">
                        <a:buFont typeface="Arial" panose="020B0604020202020204" pitchFamily="34" charset="0"/>
                        <a:buChar char="•"/>
                      </a:pPr>
                      <a:r>
                        <a:rPr lang="el-GR" sz="1100" dirty="0" smtClean="0"/>
                        <a:t>Μηχανές συνάθροισης περιεχομένου και υπηρεσιών</a:t>
                      </a:r>
                    </a:p>
                    <a:p>
                      <a:pPr marL="285750" indent="-285750">
                        <a:buFont typeface="Arial" panose="020B0604020202020204" pitchFamily="34" charset="0"/>
                        <a:buChar char="•"/>
                      </a:pPr>
                      <a:r>
                        <a:rPr lang="el-GR" sz="1100" dirty="0" smtClean="0"/>
                        <a:t>Υποστηρικτικές τεχνολογίες προσβασιμότητας για άτομα με προβλήματα όρασης ή/και ανάγνωσης, καθώς και για άτομα με προβλήματα ακοής - Λοιπές υποστηρικτικές τεχνολογίες για άτομα με αναπηρία και άλλες ειδικές πληθυσμιακές ομάδες (π.χ. ηλικιωμένοι, παιδιά κλπ)</a:t>
                      </a:r>
                    </a:p>
                    <a:p>
                      <a:pPr marL="285750" indent="-285750">
                        <a:buFont typeface="Arial" panose="020B0604020202020204" pitchFamily="34" charset="0"/>
                        <a:buChar char="•"/>
                      </a:pPr>
                      <a:r>
                        <a:rPr lang="el-GR" sz="1100" dirty="0" smtClean="0"/>
                        <a:t>Τεχνικές υπολογιστικής όρασης και αναγνώρισης προτύπων</a:t>
                      </a:r>
                    </a:p>
                    <a:p>
                      <a:pPr marL="285750" indent="-285750">
                        <a:buFont typeface="Arial" panose="020B0604020202020204" pitchFamily="34" charset="0"/>
                        <a:buChar char="•"/>
                      </a:pPr>
                      <a:r>
                        <a:rPr lang="el-GR" sz="1100" dirty="0" smtClean="0"/>
                        <a:t>Αλγόριθμοι πρόβλεψης (συμβάντων, τάσεων)</a:t>
                      </a:r>
                    </a:p>
                    <a:p>
                      <a:pPr marL="285750" indent="-285750">
                        <a:buFont typeface="Arial" panose="020B0604020202020204" pitchFamily="34" charset="0"/>
                        <a:buChar char="•"/>
                      </a:pPr>
                      <a:r>
                        <a:rPr lang="el-GR" sz="1100" dirty="0" smtClean="0"/>
                        <a:t>Τεχνολογίες 3D (3D reconstruction, 3D design environment, 3D sound, 3D printing)</a:t>
                      </a:r>
                    </a:p>
                    <a:p>
                      <a:pPr marL="285750" indent="-285750">
                        <a:buFont typeface="Arial" panose="020B0604020202020204" pitchFamily="34" charset="0"/>
                        <a:buChar char="•"/>
                      </a:pPr>
                      <a:r>
                        <a:rPr lang="el-GR" sz="1100" dirty="0" smtClean="0"/>
                        <a:t>Συστήματα ηλεκτρονικών εισιτηρίων και πληρωμών</a:t>
                      </a:r>
                      <a:endParaRPr lang="en-US" sz="1100" dirty="0"/>
                    </a:p>
                  </a:txBody>
                  <a:tcPr/>
                </a:tc>
              </a:tr>
            </a:tbl>
          </a:graphicData>
        </a:graphic>
      </p:graphicFrame>
      <p:sp>
        <p:nvSpPr>
          <p:cNvPr id="7"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9"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26</a:t>
            </a:fld>
            <a:r>
              <a:rPr lang="el-GR" smtClean="0"/>
              <a:t> / 36</a:t>
            </a:r>
            <a:endParaRPr lang="en-US" dirty="0"/>
          </a:p>
        </p:txBody>
      </p:sp>
    </p:spTree>
    <p:extLst>
      <p:ext uri="{BB962C8B-B14F-4D97-AF65-F5344CB8AC3E}">
        <p14:creationId xmlns:p14="http://schemas.microsoft.com/office/powerpoint/2010/main" val="41099845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Τεχνολογίες για Προτεραιότητες της 1</a:t>
            </a:r>
            <a:r>
              <a:rPr lang="el-GR" baseline="30000" dirty="0"/>
              <a:t>ης</a:t>
            </a:r>
            <a:r>
              <a:rPr lang="el-GR" dirty="0"/>
              <a:t> Κατηγ. Παρεμβάσεων - </a:t>
            </a:r>
            <a:r>
              <a:rPr lang="el-GR" dirty="0" smtClean="0"/>
              <a:t>(2/4)</a:t>
            </a:r>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1841253090"/>
              </p:ext>
            </p:extLst>
          </p:nvPr>
        </p:nvGraphicFramePr>
        <p:xfrm>
          <a:off x="609600" y="814388"/>
          <a:ext cx="8426450" cy="3916680"/>
        </p:xfrm>
        <a:graphic>
          <a:graphicData uri="http://schemas.openxmlformats.org/drawingml/2006/table">
            <a:tbl>
              <a:tblPr firstRow="1" bandRow="1">
                <a:tableStyleId>{5C22544A-7EE6-4342-B048-85BDC9FD1C3A}</a:tableStyleId>
              </a:tblPr>
              <a:tblGrid>
                <a:gridCol w="1442120"/>
                <a:gridCol w="6984330"/>
              </a:tblGrid>
              <a:tr h="245194">
                <a:tc>
                  <a:txBody>
                    <a:bodyPr/>
                    <a:lstStyle/>
                    <a:p>
                      <a:pPr algn="ctr"/>
                      <a:r>
                        <a:rPr lang="el-GR" sz="1400" dirty="0" smtClean="0"/>
                        <a:t>Προτεραιότητες</a:t>
                      </a:r>
                      <a:endParaRPr lang="en-US" sz="1400" dirty="0"/>
                    </a:p>
                  </a:txBody>
                  <a:tcPr/>
                </a:tc>
                <a:tc>
                  <a:txBody>
                    <a:bodyPr/>
                    <a:lstStyle/>
                    <a:p>
                      <a:pPr algn="ctr"/>
                      <a:r>
                        <a:rPr lang="el-GR" sz="1400" dirty="0" smtClean="0"/>
                        <a:t>Ενδεικτικές Τεχνολογίες</a:t>
                      </a:r>
                      <a:endParaRPr lang="en-US" sz="1400" dirty="0"/>
                    </a:p>
                  </a:txBody>
                  <a:tcPr/>
                </a:tc>
              </a:tr>
              <a:tr h="370840">
                <a:tc>
                  <a:txBody>
                    <a:bodyPr/>
                    <a:lstStyle/>
                    <a:p>
                      <a:r>
                        <a:rPr lang="el-GR" dirty="0" smtClean="0">
                          <a:hlinkClick r:id="rId2" action="ppaction://hlinksldjump"/>
                        </a:rPr>
                        <a:t>1.6</a:t>
                      </a:r>
                      <a:r>
                        <a:rPr lang="el-GR" dirty="0" smtClean="0"/>
                        <a:t>, </a:t>
                      </a:r>
                      <a:r>
                        <a:rPr lang="el-GR" dirty="0" smtClean="0">
                          <a:hlinkClick r:id="rId3" action="ppaction://hlinksldjump"/>
                        </a:rPr>
                        <a:t>1.7, 1.8</a:t>
                      </a:r>
                      <a:endParaRPr lang="en-US" dirty="0"/>
                    </a:p>
                  </a:txBody>
                  <a:tcPr/>
                </a:tc>
                <a:tc>
                  <a:txBody>
                    <a:bodyPr/>
                    <a:lstStyle/>
                    <a:p>
                      <a:pPr marL="285750" indent="-285750">
                        <a:buFont typeface="Arial" panose="020B0604020202020204" pitchFamily="34" charset="0"/>
                        <a:buChar char="•"/>
                      </a:pPr>
                      <a:r>
                        <a:rPr lang="el-GR" sz="1100" dirty="0" smtClean="0"/>
                        <a:t>Συστήματα γεωχωρικής πληροφορίας και αρχειοθέτησης</a:t>
                      </a:r>
                    </a:p>
                    <a:p>
                      <a:pPr marL="285750" indent="-285750">
                        <a:buFont typeface="Arial" panose="020B0604020202020204" pitchFamily="34" charset="0"/>
                        <a:buChar char="•"/>
                      </a:pPr>
                      <a:r>
                        <a:rPr lang="el-GR" sz="1100" dirty="0" smtClean="0"/>
                        <a:t>Συστήματα ψηφιοποίησης - Συστήματα ερμηνείας &amp; αναπαράστασης - Συστήματα προβολής &amp; διάδρασης</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1100" dirty="0" smtClean="0"/>
                        <a:t>Συστήματα διαχείρισης και επεξεργασίας 3</a:t>
                      </a:r>
                      <a:r>
                        <a:rPr lang="en-US" sz="1100" dirty="0" smtClean="0"/>
                        <a:t>D </a:t>
                      </a:r>
                      <a:r>
                        <a:rPr lang="el-GR" sz="1100" dirty="0" smtClean="0"/>
                        <a:t>δεδομένων (3</a:t>
                      </a:r>
                      <a:r>
                        <a:rPr lang="en-US" sz="1100" dirty="0" smtClean="0"/>
                        <a:t>D-digitization, 3D printing,-3D-replication, holograms, </a:t>
                      </a:r>
                      <a:r>
                        <a:rPr lang="el-GR" sz="1100" dirty="0" smtClean="0"/>
                        <a:t>Α</a:t>
                      </a:r>
                      <a:r>
                        <a:rPr lang="en-US" sz="1100" dirty="0" err="1" smtClean="0"/>
                        <a:t>ugmented</a:t>
                      </a:r>
                      <a:r>
                        <a:rPr lang="en-US" sz="1100" dirty="0" smtClean="0"/>
                        <a:t> Reality technologies)</a:t>
                      </a:r>
                      <a:r>
                        <a:rPr lang="el-GR" sz="1100" dirty="0" smtClean="0"/>
                        <a:t>, 3</a:t>
                      </a:r>
                      <a:r>
                        <a:rPr lang="en-US" sz="1100" dirty="0" smtClean="0"/>
                        <a:t>D sound, web-based platform, CMS, </a:t>
                      </a:r>
                      <a:r>
                        <a:rPr lang="en-US" sz="1100" dirty="0" err="1" smtClean="0"/>
                        <a:t>realtime</a:t>
                      </a:r>
                      <a:r>
                        <a:rPr lang="en-US" sz="1100" dirty="0" smtClean="0"/>
                        <a:t> rendering, 3d interactive hotspot tagging, </a:t>
                      </a:r>
                      <a:r>
                        <a:rPr lang="en-US" sz="1100" dirty="0" err="1" smtClean="0"/>
                        <a:t>customiseable</a:t>
                      </a:r>
                      <a:r>
                        <a:rPr lang="en-US" sz="1100" dirty="0" smtClean="0"/>
                        <a:t> 2D and 3D representation, collection abstract/schematic representation</a:t>
                      </a:r>
                      <a:r>
                        <a:rPr lang="el-GR" sz="1100" dirty="0" smtClean="0"/>
                        <a:t>, </a:t>
                      </a:r>
                      <a:r>
                        <a:rPr lang="en-US" sz="1100" dirty="0" smtClean="0"/>
                        <a:t>3D-Scanning</a:t>
                      </a:r>
                      <a:endParaRPr lang="el-GR" sz="1100" dirty="0" smtClean="0"/>
                    </a:p>
                    <a:p>
                      <a:pPr marL="285750" indent="-285750">
                        <a:buFont typeface="Arial" panose="020B0604020202020204" pitchFamily="34" charset="0"/>
                        <a:buChar char="•"/>
                      </a:pPr>
                      <a:r>
                        <a:rPr lang="el-GR" sz="1100" dirty="0" smtClean="0"/>
                        <a:t>Σημασιολογική μοντελοποίηση και τεκμηρίωση του αποθέματος με υφιστάμενες ψηφιακές δομές δεδομένων και διαλειτουργικότητα με τρίτα συστήματα (π.χ. </a:t>
                      </a:r>
                      <a:r>
                        <a:rPr lang="en-US" sz="1100" dirty="0" err="1" smtClean="0"/>
                        <a:t>Europeana</a:t>
                      </a:r>
                      <a:r>
                        <a:rPr lang="en-US" sz="1100" dirty="0" smtClean="0"/>
                        <a:t>, </a:t>
                      </a:r>
                      <a:r>
                        <a:rPr lang="el-GR" sz="1100" dirty="0" smtClean="0"/>
                        <a:t>κτλ)</a:t>
                      </a:r>
                    </a:p>
                    <a:p>
                      <a:pPr marL="285750" indent="-285750">
                        <a:buFont typeface="Arial" panose="020B0604020202020204" pitchFamily="34" charset="0"/>
                        <a:buChar char="•"/>
                      </a:pPr>
                      <a:r>
                        <a:rPr lang="el-GR" sz="1100" dirty="0" smtClean="0"/>
                        <a:t>Τεχνολογίες διαχείρισης και αναπαράστασης γνώσης</a:t>
                      </a:r>
                    </a:p>
                    <a:p>
                      <a:pPr marL="285750" indent="-285750">
                        <a:buFont typeface="Arial" panose="020B0604020202020204" pitchFamily="34" charset="0"/>
                        <a:buChar char="•"/>
                      </a:pPr>
                      <a:r>
                        <a:rPr lang="el-GR" sz="1100" dirty="0" smtClean="0"/>
                        <a:t>Τεχνολογίες υπολογιστικού νέφους</a:t>
                      </a:r>
                    </a:p>
                    <a:p>
                      <a:pPr marL="285750" indent="-285750">
                        <a:buFont typeface="Arial" panose="020B0604020202020204" pitchFamily="34" charset="0"/>
                        <a:buChar char="•"/>
                      </a:pPr>
                      <a:r>
                        <a:rPr lang="el-GR" sz="1100" dirty="0" smtClean="0"/>
                        <a:t>Τεχνολογίες </a:t>
                      </a:r>
                      <a:r>
                        <a:rPr lang="en-US" sz="1100" dirty="0" smtClean="0"/>
                        <a:t>user profiling </a:t>
                      </a:r>
                      <a:r>
                        <a:rPr lang="el-GR" sz="1100" dirty="0" smtClean="0"/>
                        <a:t>και </a:t>
                      </a:r>
                      <a:r>
                        <a:rPr lang="en-US" sz="1100" dirty="0" smtClean="0"/>
                        <a:t>content personalization</a:t>
                      </a:r>
                      <a:endParaRPr lang="el-GR" sz="1100" dirty="0" smtClean="0"/>
                    </a:p>
                    <a:p>
                      <a:pPr marL="285750" indent="-285750">
                        <a:buFont typeface="Arial" panose="020B0604020202020204" pitchFamily="34" charset="0"/>
                        <a:buChar char="•"/>
                      </a:pPr>
                      <a:r>
                        <a:rPr lang="el-GR" sz="1100" dirty="0" smtClean="0"/>
                        <a:t>Τεχνολογίες ανάλυσης μεγάλου όγκου δεδομένων (</a:t>
                      </a:r>
                      <a:r>
                        <a:rPr lang="en-US" sz="1100" dirty="0" smtClean="0"/>
                        <a:t>big data analytics)</a:t>
                      </a:r>
                      <a:endParaRPr lang="el-GR" sz="1100" dirty="0" smtClean="0"/>
                    </a:p>
                    <a:p>
                      <a:pPr marL="285750" indent="-285750">
                        <a:buFont typeface="Arial" panose="020B0604020202020204" pitchFamily="34" charset="0"/>
                        <a:buChar char="•"/>
                      </a:pPr>
                      <a:r>
                        <a:rPr lang="en-US" sz="1100" dirty="0" smtClean="0"/>
                        <a:t>Mobile computing</a:t>
                      </a:r>
                      <a:r>
                        <a:rPr lang="el-GR" sz="1100" dirty="0" smtClean="0"/>
                        <a:t>, Ανοικτά δεδομένα</a:t>
                      </a:r>
                    </a:p>
                    <a:p>
                      <a:pPr marL="285750" indent="-285750">
                        <a:buFont typeface="Arial" panose="020B0604020202020204" pitchFamily="34" charset="0"/>
                        <a:buChar char="•"/>
                      </a:pPr>
                      <a:r>
                        <a:rPr lang="el-GR" sz="1100" dirty="0" smtClean="0"/>
                        <a:t>Μηχανές ανάλυσης φυσικής γλώσσας, Ανάλυση και εξόρυξη δεδομένων</a:t>
                      </a:r>
                    </a:p>
                    <a:p>
                      <a:pPr marL="285750" indent="-285750">
                        <a:buFont typeface="Arial" panose="020B0604020202020204" pitchFamily="34" charset="0"/>
                        <a:buChar char="•"/>
                      </a:pPr>
                      <a:r>
                        <a:rPr lang="el-GR" sz="1100" dirty="0" smtClean="0"/>
                        <a:t>Τεχνικές και τεχνολογίες οπτικοποίησης πληροφορίας</a:t>
                      </a:r>
                    </a:p>
                    <a:p>
                      <a:pPr marL="285750" indent="-285750">
                        <a:buFont typeface="Arial" panose="020B0604020202020204" pitchFamily="34" charset="0"/>
                        <a:buChar char="•"/>
                      </a:pPr>
                      <a:r>
                        <a:rPr lang="el-GR" sz="1100" dirty="0" smtClean="0"/>
                        <a:t>Τεχνολογίες και τεχνικές 3</a:t>
                      </a:r>
                      <a:r>
                        <a:rPr lang="en-US" sz="1100" dirty="0" smtClean="0"/>
                        <a:t>D (Image-based (photogrammetry) 3D reconstruction, Structure From Motion (SFM), UAVs/drones aerial imagery, Simultaneous Localization And Mapping (SLAM) Systems, 3d design environment, 3D mesh </a:t>
                      </a:r>
                      <a:r>
                        <a:rPr lang="en-US" sz="1100" dirty="0" err="1" smtClean="0"/>
                        <a:t>optimisation</a:t>
                      </a:r>
                      <a:r>
                        <a:rPr lang="en-US" sz="1100" dirty="0" smtClean="0"/>
                        <a:t>, texture mapping </a:t>
                      </a:r>
                      <a:r>
                        <a:rPr lang="en-US" sz="1100" dirty="0" err="1" smtClean="0"/>
                        <a:t>optimisation</a:t>
                      </a:r>
                      <a:r>
                        <a:rPr lang="en-US" sz="1100" dirty="0" smtClean="0"/>
                        <a:t>)</a:t>
                      </a:r>
                      <a:endParaRPr lang="el-GR" sz="1100" dirty="0" smtClean="0"/>
                    </a:p>
                    <a:p>
                      <a:pPr marL="285750" indent="-285750">
                        <a:buFont typeface="Arial" panose="020B0604020202020204" pitchFamily="34" charset="0"/>
                        <a:buChar char="•"/>
                      </a:pPr>
                      <a:r>
                        <a:rPr lang="el-GR" sz="1100" dirty="0" smtClean="0"/>
                        <a:t>Σχεδίαση </a:t>
                      </a:r>
                      <a:r>
                        <a:rPr lang="en-US" sz="1100" dirty="0" smtClean="0"/>
                        <a:t>infographics</a:t>
                      </a:r>
                      <a:endParaRPr lang="el-GR" sz="1100" dirty="0" smtClean="0"/>
                    </a:p>
                    <a:p>
                      <a:pPr marL="285750" indent="-285750">
                        <a:buFont typeface="Arial" panose="020B0604020202020204" pitchFamily="34" charset="0"/>
                        <a:buChar char="•"/>
                      </a:pPr>
                      <a:r>
                        <a:rPr lang="el-GR" sz="1100" dirty="0" smtClean="0"/>
                        <a:t>Τεχνικές και πλατφόρμες πληθοπορισμού (</a:t>
                      </a:r>
                      <a:r>
                        <a:rPr lang="en-US" sz="1100" dirty="0" smtClean="0"/>
                        <a:t>crowdsourcing)</a:t>
                      </a:r>
                      <a:endParaRPr lang="el-GR" sz="1100" dirty="0" smtClean="0"/>
                    </a:p>
                    <a:p>
                      <a:pPr marL="285750" indent="-285750">
                        <a:buFont typeface="Arial" panose="020B0604020202020204" pitchFamily="34" charset="0"/>
                        <a:buChar char="•"/>
                      </a:pPr>
                      <a:r>
                        <a:rPr lang="el-GR" sz="1100" dirty="0" smtClean="0"/>
                        <a:t>Αξιοποίηση περιεχομένου υφιστάμενων ψηφιακών συλλογών μέσω </a:t>
                      </a:r>
                      <a:r>
                        <a:rPr lang="en-US" sz="1100" dirty="0" smtClean="0"/>
                        <a:t>APIs, </a:t>
                      </a:r>
                      <a:r>
                        <a:rPr lang="el-GR" sz="1100" dirty="0" smtClean="0"/>
                        <a:t>διαδεδομένων αποθετηρίων πολιτιστικής πληροφορίας (π.χ. </a:t>
                      </a:r>
                      <a:r>
                        <a:rPr lang="en-US" sz="1100" dirty="0" err="1" smtClean="0"/>
                        <a:t>Europeana</a:t>
                      </a:r>
                      <a:r>
                        <a:rPr lang="en-US" sz="1100" dirty="0" smtClean="0"/>
                        <a:t>, </a:t>
                      </a:r>
                      <a:r>
                        <a:rPr lang="en-US" sz="1100" dirty="0" err="1" smtClean="0"/>
                        <a:t>EuropeanaSpace</a:t>
                      </a:r>
                      <a:r>
                        <a:rPr lang="en-US" sz="1100" dirty="0" smtClean="0"/>
                        <a:t>, Wikipedia, Flickr, </a:t>
                      </a:r>
                      <a:r>
                        <a:rPr lang="en-US" sz="1100" dirty="0" err="1" smtClean="0"/>
                        <a:t>HistoryPin</a:t>
                      </a:r>
                      <a:r>
                        <a:rPr lang="en-US" sz="1100" dirty="0" smtClean="0"/>
                        <a:t>)</a:t>
                      </a:r>
                    </a:p>
                  </a:txBody>
                  <a:tcPr/>
                </a:tc>
              </a:tr>
            </a:tbl>
          </a:graphicData>
        </a:graphic>
      </p:graphicFrame>
      <p:sp>
        <p:nvSpPr>
          <p:cNvPr id="7"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8"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27</a:t>
            </a:fld>
            <a:r>
              <a:rPr lang="el-GR" smtClean="0"/>
              <a:t> / 36</a:t>
            </a:r>
            <a:endParaRPr lang="en-US" dirty="0"/>
          </a:p>
        </p:txBody>
      </p:sp>
    </p:spTree>
    <p:extLst>
      <p:ext uri="{BB962C8B-B14F-4D97-AF65-F5344CB8AC3E}">
        <p14:creationId xmlns:p14="http://schemas.microsoft.com/office/powerpoint/2010/main" val="20273244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Τεχνολογίες για Προτεραιότητες της 1</a:t>
            </a:r>
            <a:r>
              <a:rPr lang="el-GR" baseline="30000" dirty="0"/>
              <a:t>ης</a:t>
            </a:r>
            <a:r>
              <a:rPr lang="el-GR" dirty="0"/>
              <a:t> Κατηγ. Παρεμβάσεων - </a:t>
            </a:r>
            <a:r>
              <a:rPr lang="el-GR" dirty="0" smtClean="0"/>
              <a:t>(3/4)</a:t>
            </a:r>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933361811"/>
              </p:ext>
            </p:extLst>
          </p:nvPr>
        </p:nvGraphicFramePr>
        <p:xfrm>
          <a:off x="609600" y="814388"/>
          <a:ext cx="8426450" cy="3672840"/>
        </p:xfrm>
        <a:graphic>
          <a:graphicData uri="http://schemas.openxmlformats.org/drawingml/2006/table">
            <a:tbl>
              <a:tblPr firstRow="1" bandRow="1">
                <a:tableStyleId>{5C22544A-7EE6-4342-B048-85BDC9FD1C3A}</a:tableStyleId>
              </a:tblPr>
              <a:tblGrid>
                <a:gridCol w="1442120"/>
                <a:gridCol w="6984330"/>
              </a:tblGrid>
              <a:tr h="245194">
                <a:tc>
                  <a:txBody>
                    <a:bodyPr/>
                    <a:lstStyle/>
                    <a:p>
                      <a:pPr algn="ctr"/>
                      <a:r>
                        <a:rPr lang="el-GR" sz="1400" dirty="0" smtClean="0"/>
                        <a:t>Προτεραιότητες</a:t>
                      </a:r>
                      <a:endParaRPr lang="en-US" sz="1400" dirty="0"/>
                    </a:p>
                  </a:txBody>
                  <a:tcPr/>
                </a:tc>
                <a:tc>
                  <a:txBody>
                    <a:bodyPr/>
                    <a:lstStyle/>
                    <a:p>
                      <a:pPr algn="ctr"/>
                      <a:r>
                        <a:rPr lang="el-GR" sz="1400" dirty="0" smtClean="0"/>
                        <a:t>Ενδεικτικές Τεχνολογίες</a:t>
                      </a:r>
                      <a:endParaRPr lang="en-US" sz="1400" dirty="0"/>
                    </a:p>
                  </a:txBody>
                  <a:tcPr/>
                </a:tc>
              </a:tr>
              <a:tr h="370840">
                <a:tc>
                  <a:txBody>
                    <a:bodyPr/>
                    <a:lstStyle/>
                    <a:p>
                      <a:r>
                        <a:rPr lang="el-GR" dirty="0" smtClean="0">
                          <a:hlinkClick r:id="rId2" action="ppaction://hlinksldjump"/>
                        </a:rPr>
                        <a:t>1.10, 1.11</a:t>
                      </a:r>
                      <a:r>
                        <a:rPr lang="el-GR" dirty="0" smtClean="0"/>
                        <a:t>, </a:t>
                      </a:r>
                      <a:r>
                        <a:rPr lang="el-GR" dirty="0" smtClean="0">
                          <a:hlinkClick r:id="rId3" action="ppaction://hlinksldjump"/>
                        </a:rPr>
                        <a:t>1.14</a:t>
                      </a:r>
                      <a:endParaRPr lang="en-US" dirty="0"/>
                    </a:p>
                  </a:txBody>
                  <a:tcPr/>
                </a:tc>
                <a:tc>
                  <a:txBody>
                    <a:bodyPr/>
                    <a:lstStyle/>
                    <a:p>
                      <a:pPr marL="285750" indent="-285750">
                        <a:buFont typeface="Arial" panose="020B0604020202020204" pitchFamily="34" charset="0"/>
                        <a:buChar char="•"/>
                      </a:pPr>
                      <a:r>
                        <a:rPr lang="el-GR" sz="1100" dirty="0" smtClean="0"/>
                        <a:t>Πολυχρηστικά συστήματα συνεργατικού σχεδιασμού</a:t>
                      </a:r>
                    </a:p>
                    <a:p>
                      <a:pPr marL="285750" indent="-285750">
                        <a:buFont typeface="Arial" panose="020B0604020202020204" pitchFamily="34" charset="0"/>
                        <a:buChar char="•"/>
                      </a:pPr>
                      <a:r>
                        <a:rPr lang="el-GR" sz="1100" dirty="0" smtClean="0"/>
                        <a:t>Ενσωμάτωση μέσων κοινωνικής δικτύωσης</a:t>
                      </a:r>
                    </a:p>
                    <a:p>
                      <a:pPr marL="285750" indent="-285750">
                        <a:buFont typeface="Arial" panose="020B0604020202020204" pitchFamily="34" charset="0"/>
                        <a:buChar char="•"/>
                      </a:pPr>
                      <a:r>
                        <a:rPr lang="el-GR" sz="1100" dirty="0" smtClean="0"/>
                        <a:t>Τεχνικές Πληθοπορισμού (Crowd-Sourcing)</a:t>
                      </a:r>
                    </a:p>
                    <a:p>
                      <a:pPr marL="285750" indent="-285750">
                        <a:buFont typeface="Arial" panose="020B0604020202020204" pitchFamily="34" charset="0"/>
                        <a:buChar char="•"/>
                      </a:pPr>
                      <a:r>
                        <a:rPr lang="el-GR" sz="1100" dirty="0" smtClean="0"/>
                        <a:t>Παραμετρική Γεωμετρία</a:t>
                      </a:r>
                    </a:p>
                    <a:p>
                      <a:pPr marL="285750" indent="-285750">
                        <a:buFont typeface="Arial" panose="020B0604020202020204" pitchFamily="34" charset="0"/>
                        <a:buChar char="•"/>
                      </a:pPr>
                      <a:r>
                        <a:rPr lang="el-GR" sz="1100" dirty="0" smtClean="0"/>
                        <a:t>Εργαλεία και μέθοδοι γενεσιουργού σχεδιασμού</a:t>
                      </a:r>
                    </a:p>
                    <a:p>
                      <a:pPr marL="285750" indent="-285750">
                        <a:buFont typeface="Arial" panose="020B0604020202020204" pitchFamily="34" charset="0"/>
                        <a:buChar char="•"/>
                      </a:pPr>
                      <a:r>
                        <a:rPr lang="el-GR" sz="1100" dirty="0" smtClean="0"/>
                        <a:t>Τρισδιάστατη σάρωση και αναδόμηση (ψηφιοποίηση) με ενσωμάτωση στη σχεδιαστική διαδικασία</a:t>
                      </a:r>
                    </a:p>
                    <a:p>
                      <a:pPr marL="285750" indent="-285750">
                        <a:buFont typeface="Arial" panose="020B0604020202020204" pitchFamily="34" charset="0"/>
                        <a:buChar char="•"/>
                      </a:pPr>
                      <a:r>
                        <a:rPr lang="el-GR" sz="1100" dirty="0" smtClean="0"/>
                        <a:t>Συστήματα Διαχείρισης Περιεχομένου (CMS)</a:t>
                      </a:r>
                    </a:p>
                    <a:p>
                      <a:pPr marL="285750" indent="-285750">
                        <a:buFont typeface="Arial" panose="020B0604020202020204" pitchFamily="34" charset="0"/>
                        <a:buChar char="•"/>
                      </a:pPr>
                      <a:r>
                        <a:rPr lang="el-GR" sz="1100" dirty="0" smtClean="0"/>
                        <a:t>Συστήματα συστάσεων</a:t>
                      </a:r>
                    </a:p>
                    <a:p>
                      <a:pPr marL="285750" indent="-285750">
                        <a:buFont typeface="Arial" panose="020B0604020202020204" pitchFamily="34" charset="0"/>
                        <a:buChar char="•"/>
                      </a:pPr>
                      <a:r>
                        <a:rPr lang="el-GR" sz="1100" dirty="0" smtClean="0"/>
                        <a:t>Τεχνολογίες εξατομίκευσης και προσβασιμότητας</a:t>
                      </a:r>
                    </a:p>
                    <a:p>
                      <a:pPr marL="285750" indent="-285750">
                        <a:buFont typeface="Arial" panose="020B0604020202020204" pitchFamily="34" charset="0"/>
                        <a:buChar char="•"/>
                      </a:pPr>
                      <a:r>
                        <a:rPr lang="el-GR" sz="1100" dirty="0" smtClean="0"/>
                        <a:t>Συλλογές ψηφιακών πόρων και διεπαφές πρόσβασης</a:t>
                      </a:r>
                    </a:p>
                    <a:p>
                      <a:pPr marL="285750" indent="-285750">
                        <a:buFont typeface="Arial" panose="020B0604020202020204" pitchFamily="34" charset="0"/>
                        <a:buChar char="•"/>
                      </a:pPr>
                      <a:r>
                        <a:rPr lang="el-GR" sz="1100" dirty="0" smtClean="0"/>
                        <a:t>Επιτάχυνση γραφικών WebGL</a:t>
                      </a:r>
                    </a:p>
                    <a:p>
                      <a:pPr marL="285750" indent="-285750">
                        <a:buFont typeface="Arial" panose="020B0604020202020204" pitchFamily="34" charset="0"/>
                        <a:buChar char="•"/>
                      </a:pPr>
                      <a:r>
                        <a:rPr lang="el-GR" sz="1100" dirty="0" smtClean="0"/>
                        <a:t>Media Asset Management (MAM) πλατφόρμες</a:t>
                      </a:r>
                    </a:p>
                    <a:p>
                      <a:pPr marL="285750" indent="-285750">
                        <a:buFont typeface="Arial" panose="020B0604020202020204" pitchFamily="34" charset="0"/>
                        <a:buChar char="•"/>
                      </a:pPr>
                      <a:r>
                        <a:rPr lang="el-GR" sz="1100" dirty="0" smtClean="0"/>
                        <a:t>Αλγόριθμοι προστασίας και διαχείρισης ψηφιακών πνευματικών δικαιωμάτων</a:t>
                      </a:r>
                    </a:p>
                  </a:txBody>
                  <a:tcPr/>
                </a:tc>
              </a:tr>
              <a:tr h="370840">
                <a:tc>
                  <a:txBody>
                    <a:bodyPr/>
                    <a:lstStyle/>
                    <a:p>
                      <a:r>
                        <a:rPr lang="el-GR" dirty="0" smtClean="0">
                          <a:hlinkClick r:id="rId4" action="ppaction://hlinksldjump"/>
                        </a:rPr>
                        <a:t>1.9</a:t>
                      </a:r>
                      <a:endParaRPr lang="en-US" dirty="0"/>
                    </a:p>
                  </a:txBody>
                  <a:tcPr/>
                </a:tc>
                <a:tc>
                  <a:txBody>
                    <a:bodyPr/>
                    <a:lstStyle/>
                    <a:p>
                      <a:pPr marL="285750" indent="-285750">
                        <a:buFont typeface="Arial" panose="020B0604020202020204" pitchFamily="34" charset="0"/>
                        <a:buChar char="•"/>
                      </a:pPr>
                      <a:r>
                        <a:rPr lang="el-GR" sz="1100" dirty="0" smtClean="0"/>
                        <a:t>Τεχνολογίες ανάλυσης δεδομένων (data analytics) που αφορούν στην προβολή οπτικοακουστικού υλικού σε διαδικτυακές πλατφόρμες (πχ web tv). Αυτά μπορεί να περιλαμβάνουν δεδομένα συμπεριφοράς των χρηστών, σε συνδυασμό με δεδομένα από σχετικές αναφορές σε social media.</a:t>
                      </a:r>
                    </a:p>
                    <a:p>
                      <a:pPr marL="285750" indent="-285750">
                        <a:buFont typeface="Arial" panose="020B0604020202020204" pitchFamily="34" charset="0"/>
                        <a:buChar char="•"/>
                      </a:pPr>
                      <a:r>
                        <a:rPr lang="el-GR" sz="1100" dirty="0" smtClean="0"/>
                        <a:t>Τεχνολογίες υπολογισμού της εμπιστοσύνης του κοινού στις online προσφερόμενες υπηρεσίες (online trust)</a:t>
                      </a:r>
                    </a:p>
                    <a:p>
                      <a:pPr marL="285750" indent="-285750">
                        <a:buFont typeface="Arial" panose="020B0604020202020204" pitchFamily="34" charset="0"/>
                        <a:buChar char="•"/>
                      </a:pPr>
                      <a:r>
                        <a:rPr lang="el-GR" sz="1100" dirty="0" smtClean="0"/>
                        <a:t>Τεχνολογίες για την αναγνώριση και ανάλυση των αντιδράσεων και της συμπεριφοράς του κοινού (social signal processing and non-verbal human behavior analysis).</a:t>
                      </a:r>
                    </a:p>
                  </a:txBody>
                  <a:tcPr/>
                </a:tc>
              </a:tr>
            </a:tbl>
          </a:graphicData>
        </a:graphic>
      </p:graphicFrame>
      <p:sp>
        <p:nvSpPr>
          <p:cNvPr id="7"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8"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28</a:t>
            </a:fld>
            <a:r>
              <a:rPr lang="el-GR" smtClean="0"/>
              <a:t> / 36</a:t>
            </a:r>
            <a:endParaRPr lang="en-US" dirty="0"/>
          </a:p>
        </p:txBody>
      </p:sp>
    </p:spTree>
    <p:extLst>
      <p:ext uri="{BB962C8B-B14F-4D97-AF65-F5344CB8AC3E}">
        <p14:creationId xmlns:p14="http://schemas.microsoft.com/office/powerpoint/2010/main" val="12686782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Τεχνολογίες για Προτεραιότητες της 1</a:t>
            </a:r>
            <a:r>
              <a:rPr lang="el-GR" baseline="30000" dirty="0"/>
              <a:t>ης</a:t>
            </a:r>
            <a:r>
              <a:rPr lang="el-GR" dirty="0"/>
              <a:t> Κατηγ. Παρεμβάσεων - </a:t>
            </a:r>
            <a:r>
              <a:rPr lang="el-GR" dirty="0" smtClean="0"/>
              <a:t>(4/4)</a:t>
            </a:r>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1949836137"/>
              </p:ext>
            </p:extLst>
          </p:nvPr>
        </p:nvGraphicFramePr>
        <p:xfrm>
          <a:off x="609600" y="814388"/>
          <a:ext cx="8426450" cy="3616960"/>
        </p:xfrm>
        <a:graphic>
          <a:graphicData uri="http://schemas.openxmlformats.org/drawingml/2006/table">
            <a:tbl>
              <a:tblPr firstRow="1" bandRow="1">
                <a:tableStyleId>{5C22544A-7EE6-4342-B048-85BDC9FD1C3A}</a:tableStyleId>
              </a:tblPr>
              <a:tblGrid>
                <a:gridCol w="1442120"/>
                <a:gridCol w="6984330"/>
              </a:tblGrid>
              <a:tr h="245194">
                <a:tc>
                  <a:txBody>
                    <a:bodyPr/>
                    <a:lstStyle/>
                    <a:p>
                      <a:pPr algn="ctr"/>
                      <a:r>
                        <a:rPr lang="el-GR" sz="1400" dirty="0" smtClean="0"/>
                        <a:t>Προτεραιότητες</a:t>
                      </a:r>
                      <a:endParaRPr lang="en-US" sz="1400" dirty="0"/>
                    </a:p>
                  </a:txBody>
                  <a:tcPr/>
                </a:tc>
                <a:tc>
                  <a:txBody>
                    <a:bodyPr/>
                    <a:lstStyle/>
                    <a:p>
                      <a:pPr algn="ctr"/>
                      <a:r>
                        <a:rPr lang="el-GR" sz="1400" dirty="0" smtClean="0"/>
                        <a:t>Ενδεικτικές Τεχνολογίες</a:t>
                      </a:r>
                      <a:endParaRPr lang="en-US" sz="1400" dirty="0"/>
                    </a:p>
                  </a:txBody>
                  <a:tcPr/>
                </a:tc>
              </a:tr>
              <a:tr h="370840">
                <a:tc>
                  <a:txBody>
                    <a:bodyPr/>
                    <a:lstStyle/>
                    <a:p>
                      <a:r>
                        <a:rPr lang="el-GR" dirty="0" smtClean="0">
                          <a:hlinkClick r:id="rId2" action="ppaction://hlinksldjump"/>
                        </a:rPr>
                        <a:t>1.12</a:t>
                      </a:r>
                      <a:endParaRPr lang="en-US" dirty="0"/>
                    </a:p>
                  </a:txBody>
                  <a:tcPr/>
                </a:tc>
                <a:tc>
                  <a:txBody>
                    <a:bodyPr/>
                    <a:lstStyle/>
                    <a:p>
                      <a:pPr marL="285750" indent="-285750">
                        <a:buFont typeface="Arial" panose="020B0604020202020204" pitchFamily="34" charset="0"/>
                        <a:buChar char="•"/>
                      </a:pPr>
                      <a:r>
                        <a:rPr lang="el-GR" sz="1100" dirty="0" smtClean="0"/>
                        <a:t>Αλγόριθμοι διανομής οπτικοακουστικού περιεχομένου</a:t>
                      </a:r>
                    </a:p>
                  </a:txBody>
                  <a:tcPr anchor="ctr"/>
                </a:tc>
              </a:tr>
              <a:tr h="370840">
                <a:tc>
                  <a:txBody>
                    <a:bodyPr/>
                    <a:lstStyle/>
                    <a:p>
                      <a:r>
                        <a:rPr lang="el-GR" dirty="0" smtClean="0">
                          <a:hlinkClick r:id="rId2" action="ppaction://hlinksldjump"/>
                        </a:rPr>
                        <a:t>1.13</a:t>
                      </a:r>
                      <a:endParaRPr lang="en-US" dirty="0"/>
                    </a:p>
                  </a:txBody>
                  <a:tcPr/>
                </a:tc>
                <a:tc>
                  <a:txBody>
                    <a:bodyPr/>
                    <a:lstStyle/>
                    <a:p>
                      <a:pPr marL="285750" indent="-285750">
                        <a:buFont typeface="Arial" panose="020B0604020202020204" pitchFamily="34" charset="0"/>
                        <a:buChar char="•"/>
                      </a:pPr>
                      <a:r>
                        <a:rPr lang="el-GR" sz="1100" dirty="0" smtClean="0"/>
                        <a:t>Εικονική Πραγματικότητα (VR) / Επαυξημένη Πραγματικότητα (AR)</a:t>
                      </a:r>
                    </a:p>
                    <a:p>
                      <a:pPr marL="285750" indent="-285750">
                        <a:buFont typeface="Arial" panose="020B0604020202020204" pitchFamily="34" charset="0"/>
                        <a:buChar char="•"/>
                      </a:pPr>
                      <a:r>
                        <a:rPr lang="el-GR" sz="1100" dirty="0" smtClean="0"/>
                        <a:t>Τρισδιάστατη σάρωση και αναδόμηση (ψηφιοποίηση)</a:t>
                      </a:r>
                    </a:p>
                    <a:p>
                      <a:pPr marL="285750" indent="-285750">
                        <a:buFont typeface="Arial" panose="020B0604020202020204" pitchFamily="34" charset="0"/>
                        <a:buChar char="•"/>
                      </a:pPr>
                      <a:r>
                        <a:rPr lang="el-GR" sz="1100" dirty="0" smtClean="0"/>
                        <a:t>Παραγωγή και χειρισμός τρισδιάστατου περιεχομένου</a:t>
                      </a:r>
                    </a:p>
                    <a:p>
                      <a:pPr marL="285750" indent="-285750">
                        <a:buFont typeface="Arial" panose="020B0604020202020204" pitchFamily="34" charset="0"/>
                        <a:buChar char="•"/>
                      </a:pPr>
                      <a:r>
                        <a:rPr lang="el-GR" sz="1100" dirty="0" smtClean="0"/>
                        <a:t>Φυσικές Διεπαφές Χρήστη (NUI)</a:t>
                      </a:r>
                    </a:p>
                    <a:p>
                      <a:pPr marL="285750" indent="-285750">
                        <a:buFont typeface="Arial" panose="020B0604020202020204" pitchFamily="34" charset="0"/>
                        <a:buChar char="•"/>
                      </a:pPr>
                      <a:r>
                        <a:rPr lang="el-GR" sz="1100" dirty="0" smtClean="0"/>
                        <a:t>Απτικές Διεπαφές Χρήστη (TUI)</a:t>
                      </a:r>
                    </a:p>
                    <a:p>
                      <a:pPr marL="285750" indent="-285750">
                        <a:buFont typeface="Arial" panose="020B0604020202020204" pitchFamily="34" charset="0"/>
                        <a:buChar char="•"/>
                      </a:pPr>
                      <a:r>
                        <a:rPr lang="el-GR" sz="1100" dirty="0" smtClean="0"/>
                        <a:t>Aισθητήρες βάθους</a:t>
                      </a:r>
                    </a:p>
                    <a:p>
                      <a:pPr marL="285750" indent="-285750">
                        <a:buFont typeface="Arial" panose="020B0604020202020204" pitchFamily="34" charset="0"/>
                        <a:buChar char="•"/>
                      </a:pPr>
                      <a:r>
                        <a:rPr lang="el-GR" sz="1100" dirty="0" smtClean="0"/>
                        <a:t>Συστήματα Διαχείρισης Περιεχομένου (CMS)</a:t>
                      </a:r>
                    </a:p>
                    <a:p>
                      <a:pPr marL="285750" indent="-285750">
                        <a:buFont typeface="Arial" panose="020B0604020202020204" pitchFamily="34" charset="0"/>
                        <a:buChar char="•"/>
                      </a:pPr>
                      <a:r>
                        <a:rPr lang="el-GR" sz="1100" dirty="0" smtClean="0"/>
                        <a:t>Συλλογές ψηφιακών πόρων και διεπαφές πρόσβασης</a:t>
                      </a:r>
                    </a:p>
                    <a:p>
                      <a:pPr marL="285750" indent="-285750">
                        <a:buFont typeface="Arial" panose="020B0604020202020204" pitchFamily="34" charset="0"/>
                        <a:buChar char="•"/>
                      </a:pPr>
                      <a:r>
                        <a:rPr lang="el-GR" sz="1100" dirty="0" smtClean="0"/>
                        <a:t>Τεχνολογίες εντοπισμού</a:t>
                      </a:r>
                    </a:p>
                    <a:p>
                      <a:pPr marL="285750" indent="-285750">
                        <a:buFont typeface="Arial" panose="020B0604020202020204" pitchFamily="34" charset="0"/>
                        <a:buChar char="•"/>
                      </a:pPr>
                      <a:r>
                        <a:rPr lang="el-GR" sz="1100" dirty="0" smtClean="0"/>
                        <a:t>Τεχνολογίες αναγνώρισης ομιλίας</a:t>
                      </a:r>
                    </a:p>
                    <a:p>
                      <a:pPr marL="285750" indent="-285750">
                        <a:buFont typeface="Arial" panose="020B0604020202020204" pitchFamily="34" charset="0"/>
                        <a:buChar char="•"/>
                      </a:pPr>
                      <a:r>
                        <a:rPr lang="el-GR" sz="1100" dirty="0" smtClean="0"/>
                        <a:t>Yπολογιστική Όραση</a:t>
                      </a:r>
                    </a:p>
                    <a:p>
                      <a:pPr marL="285750" indent="-285750">
                        <a:buFont typeface="Arial" panose="020B0604020202020204" pitchFamily="34" charset="0"/>
                        <a:buChar char="•"/>
                      </a:pPr>
                      <a:r>
                        <a:rPr lang="el-GR" sz="1100" dirty="0" smtClean="0"/>
                        <a:t>Παραμετροποιήσιμα όρια διεπαφής</a:t>
                      </a:r>
                    </a:p>
                    <a:p>
                      <a:pPr marL="285750" indent="-285750">
                        <a:buFont typeface="Arial" panose="020B0604020202020204" pitchFamily="34" charset="0"/>
                        <a:buChar char="•"/>
                      </a:pPr>
                      <a:r>
                        <a:rPr lang="el-GR" sz="1100" dirty="0" smtClean="0"/>
                        <a:t>Εργαλεία σχεδιασμού και υλοποίησης πρωτοτύπων</a:t>
                      </a:r>
                    </a:p>
                    <a:p>
                      <a:pPr marL="285750" indent="-285750">
                        <a:buFont typeface="Arial" panose="020B0604020202020204" pitchFamily="34" charset="0"/>
                        <a:buChar char="•"/>
                      </a:pPr>
                      <a:r>
                        <a:rPr lang="el-GR" sz="1100" dirty="0" smtClean="0"/>
                        <a:t>Τεχνολογίες αναγνώρισης ομιλίας</a:t>
                      </a:r>
                    </a:p>
                    <a:p>
                      <a:pPr marL="285750" indent="-285750">
                        <a:buFont typeface="Arial" panose="020B0604020202020204" pitchFamily="34" charset="0"/>
                        <a:buChar char="•"/>
                      </a:pPr>
                      <a:r>
                        <a:rPr lang="el-GR" sz="1100" dirty="0" smtClean="0"/>
                        <a:t>Yπολογιστική Όραση</a:t>
                      </a:r>
                    </a:p>
                    <a:p>
                      <a:pPr marL="285750" indent="-285750">
                        <a:buFont typeface="Arial" panose="020B0604020202020204" pitchFamily="34" charset="0"/>
                        <a:buChar char="•"/>
                      </a:pPr>
                      <a:r>
                        <a:rPr lang="el-GR" sz="1100" dirty="0" smtClean="0"/>
                        <a:t>Παραμετροποιήσιμα όρια διεπαφής</a:t>
                      </a:r>
                    </a:p>
                    <a:p>
                      <a:pPr marL="285750" indent="-285750">
                        <a:buFont typeface="Arial" panose="020B0604020202020204" pitchFamily="34" charset="0"/>
                        <a:buChar char="•"/>
                      </a:pPr>
                      <a:r>
                        <a:rPr lang="el-GR" sz="1100" dirty="0" smtClean="0"/>
                        <a:t>Παραγωγή και διαχείριση πολυμεσικού περιεχομένου</a:t>
                      </a:r>
                    </a:p>
                  </a:txBody>
                  <a:tcPr anchor="ctr"/>
                </a:tc>
              </a:tr>
            </a:tbl>
          </a:graphicData>
        </a:graphic>
      </p:graphicFrame>
      <p:sp>
        <p:nvSpPr>
          <p:cNvPr id="7"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8"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29</a:t>
            </a:fld>
            <a:r>
              <a:rPr lang="el-GR" smtClean="0"/>
              <a:t> / 36</a:t>
            </a:r>
            <a:endParaRPr lang="en-US" dirty="0"/>
          </a:p>
        </p:txBody>
      </p:sp>
    </p:spTree>
    <p:extLst>
      <p:ext uri="{BB962C8B-B14F-4D97-AF65-F5344CB8AC3E}">
        <p14:creationId xmlns:p14="http://schemas.microsoft.com/office/powerpoint/2010/main" val="3589022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4 Κατηγορίες Παρεμβάσεων</a:t>
            </a:r>
            <a:endParaRPr lang="en-US" dirty="0"/>
          </a:p>
        </p:txBody>
      </p:sp>
      <p:sp>
        <p:nvSpPr>
          <p:cNvPr id="6" name="Content Placeholder 5"/>
          <p:cNvSpPr>
            <a:spLocks noGrp="1"/>
          </p:cNvSpPr>
          <p:nvPr>
            <p:ph sz="quarter" idx="13"/>
          </p:nvPr>
        </p:nvSpPr>
        <p:spPr/>
        <p:txBody>
          <a:bodyPr>
            <a:normAutofit fontScale="92500" lnSpcReduction="20000"/>
          </a:bodyPr>
          <a:lstStyle/>
          <a:p>
            <a:pPr marL="268288" lvl="1" indent="-268288">
              <a:buClr>
                <a:srgbClr val="002060"/>
              </a:buClr>
              <a:buSzPct val="120000"/>
              <a:buFont typeface="+mj-lt"/>
              <a:buAutoNum type="arabicPeriod"/>
            </a:pPr>
            <a:r>
              <a:rPr lang="el-GR" altLang="x-none" sz="2000" dirty="0" smtClean="0"/>
              <a:t>Ανάπτυξη </a:t>
            </a:r>
            <a:r>
              <a:rPr lang="el-GR" altLang="x-none" sz="2000" dirty="0"/>
              <a:t>καινοτόμων προϊόντων και </a:t>
            </a:r>
            <a:r>
              <a:rPr lang="el-GR" altLang="x-none" sz="2000" dirty="0" smtClean="0"/>
              <a:t>υπηρεσιών</a:t>
            </a:r>
            <a:r>
              <a:rPr lang="en-US" altLang="x-none" sz="2000" dirty="0" smtClean="0"/>
              <a:t>, </a:t>
            </a:r>
            <a:r>
              <a:rPr lang="el-GR" altLang="x-none" sz="2000" dirty="0" smtClean="0"/>
              <a:t>συμπεριλαμβανομένων των οπτικοακουστικών, </a:t>
            </a:r>
            <a:r>
              <a:rPr lang="el-GR" altLang="x-none" sz="2000" dirty="0"/>
              <a:t>με έμφαση στην ενίσχυση και υποστήριξη επιχειρήσεων, επαγγελματιών και φορέων που δραστηριοποιούνται στους χώρους του Πολιτισμού, Τουρισμού και Δημιουργικών Βιομηχανιών</a:t>
            </a:r>
            <a:r>
              <a:rPr lang="el-GR" altLang="x-none" sz="2000" dirty="0" smtClean="0"/>
              <a:t>.</a:t>
            </a:r>
          </a:p>
          <a:p>
            <a:pPr marL="268288" lvl="1" indent="-268288">
              <a:buClr>
                <a:srgbClr val="002060"/>
              </a:buClr>
              <a:buSzPct val="120000"/>
              <a:buFont typeface="+mj-lt"/>
              <a:buAutoNum type="arabicPeriod"/>
            </a:pPr>
            <a:r>
              <a:rPr lang="el-GR" altLang="x-none" sz="2000" dirty="0"/>
              <a:t>Ανάπτυξη καινοτόμων προϊόντων και  υπηρεσιών, συμπεριλαμβανομένων των οπτικοακουστικών</a:t>
            </a:r>
            <a:r>
              <a:rPr lang="el-GR" altLang="x-none" sz="2000" dirty="0" smtClean="0"/>
              <a:t>, με </a:t>
            </a:r>
            <a:r>
              <a:rPr lang="el-GR" altLang="x-none" sz="2000" dirty="0"/>
              <a:t>έμφαση στην ενίσχυση της   εμπειρίας του τελικού χρήστη και  σκοπό την ανάδειξη και προώθηση της πολιτιστικής κληρονομιάς, του σύγχρονου πολιτισμού και του τουριστικού προϊόντος</a:t>
            </a:r>
            <a:r>
              <a:rPr lang="el-GR" altLang="x-none" sz="2000" dirty="0" smtClean="0"/>
              <a:t>.</a:t>
            </a:r>
          </a:p>
          <a:p>
            <a:pPr marL="268288" lvl="1" indent="-268288">
              <a:buClr>
                <a:srgbClr val="002060"/>
              </a:buClr>
              <a:buSzPct val="120000"/>
              <a:buFont typeface="+mj-lt"/>
              <a:buAutoNum type="arabicPeriod"/>
            </a:pPr>
            <a:r>
              <a:rPr lang="el-GR" altLang="x-none" sz="2000" dirty="0"/>
              <a:t>Ανάπτυξη εργαλείων και εφαρμογών ΤΠΕ που προωθούν τη συνέργεια των τομέων Πολιτισμού, Τουρισμού, και Δημιουργικών Βιομηχανιών με άλλους θεματικούς τομείς με στόχο την δημιουργία νέων αλυσίδων αξίας</a:t>
            </a:r>
            <a:r>
              <a:rPr lang="el-GR" altLang="x-none" sz="2000" dirty="0" smtClean="0"/>
              <a:t>.</a:t>
            </a:r>
          </a:p>
          <a:p>
            <a:pPr marL="268288" lvl="1" indent="-268288">
              <a:buClr>
                <a:srgbClr val="002060"/>
              </a:buClr>
              <a:buSzPct val="120000"/>
              <a:buFont typeface="+mj-lt"/>
              <a:buAutoNum type="arabicPeriod"/>
            </a:pPr>
            <a:r>
              <a:rPr lang="el-GR" altLang="x-none" sz="2000" dirty="0"/>
              <a:t>Σχεδιασμός και ανάπτυξη καινοτόμων προϊόντων, εφαρμογών, μεθοδολογιών  και υπηρεσιών   από τη Δημιουργική Βιομηχανία με σκοπό την δημιουργία αλυσίδων αξίας στους τομείς Πολιτισμού, Τουρισμού, Δημιουργικής Βιομηχανίας</a:t>
            </a:r>
            <a:r>
              <a:rPr lang="el-GR" altLang="x-none" sz="2000" dirty="0" smtClean="0"/>
              <a:t>.</a:t>
            </a:r>
            <a:endParaRPr lang="el-GR" altLang="x-none" sz="2000" dirty="0"/>
          </a:p>
        </p:txBody>
      </p:sp>
      <p:sp>
        <p:nvSpPr>
          <p:cNvPr id="9"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10"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3</a:t>
            </a:fld>
            <a:r>
              <a:rPr lang="el-GR" smtClean="0"/>
              <a:t> / 36</a:t>
            </a:r>
            <a:endParaRPr lang="en-US" dirty="0"/>
          </a:p>
        </p:txBody>
      </p:sp>
    </p:spTree>
    <p:extLst>
      <p:ext uri="{BB962C8B-B14F-4D97-AF65-F5344CB8AC3E}">
        <p14:creationId xmlns:p14="http://schemas.microsoft.com/office/powerpoint/2010/main" val="3564107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500"/>
                                        <p:tgtEl>
                                          <p:spTgt spid="6">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barn(inVertical)">
                                      <p:cBhvr>
                                        <p:cTn id="18" dur="500"/>
                                        <p:tgtEl>
                                          <p:spTgt spid="6">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Effect transition="in" filter="circle(in)">
                                      <p:cBhvr>
                                        <p:cTn id="23"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Τεχνολογίες για Προτεραιότητες της </a:t>
            </a:r>
            <a:r>
              <a:rPr lang="el-GR" dirty="0" smtClean="0"/>
              <a:t>2</a:t>
            </a:r>
            <a:r>
              <a:rPr lang="el-GR" baseline="30000" dirty="0" smtClean="0"/>
              <a:t>ης</a:t>
            </a:r>
            <a:r>
              <a:rPr lang="el-GR" dirty="0" smtClean="0"/>
              <a:t> </a:t>
            </a:r>
            <a:r>
              <a:rPr lang="el-GR" dirty="0"/>
              <a:t>Κατηγ. Παρεμβάσεων - (</a:t>
            </a:r>
            <a:r>
              <a:rPr lang="el-GR" dirty="0" smtClean="0"/>
              <a:t>1/3)</a:t>
            </a:r>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1506289477"/>
              </p:ext>
            </p:extLst>
          </p:nvPr>
        </p:nvGraphicFramePr>
        <p:xfrm>
          <a:off x="609600" y="814388"/>
          <a:ext cx="8426450" cy="3581400"/>
        </p:xfrm>
        <a:graphic>
          <a:graphicData uri="http://schemas.openxmlformats.org/drawingml/2006/table">
            <a:tbl>
              <a:tblPr firstRow="1" bandRow="1">
                <a:tableStyleId>{5C22544A-7EE6-4342-B048-85BDC9FD1C3A}</a:tableStyleId>
              </a:tblPr>
              <a:tblGrid>
                <a:gridCol w="1442120"/>
                <a:gridCol w="6984330"/>
              </a:tblGrid>
              <a:tr h="245194">
                <a:tc>
                  <a:txBody>
                    <a:bodyPr/>
                    <a:lstStyle/>
                    <a:p>
                      <a:pPr algn="ctr"/>
                      <a:r>
                        <a:rPr lang="el-GR" sz="1400" dirty="0" smtClean="0"/>
                        <a:t>Προτεραιότητες</a:t>
                      </a:r>
                      <a:endParaRPr lang="en-US" sz="1400" dirty="0"/>
                    </a:p>
                  </a:txBody>
                  <a:tcPr/>
                </a:tc>
                <a:tc>
                  <a:txBody>
                    <a:bodyPr/>
                    <a:lstStyle/>
                    <a:p>
                      <a:pPr algn="ctr"/>
                      <a:r>
                        <a:rPr lang="el-GR" sz="1400" dirty="0" smtClean="0"/>
                        <a:t>Ενδεικτικές Τεχνολογίες</a:t>
                      </a:r>
                      <a:endParaRPr lang="en-US" sz="1400" dirty="0"/>
                    </a:p>
                  </a:txBody>
                  <a:tcPr/>
                </a:tc>
              </a:tr>
              <a:tr h="370840">
                <a:tc>
                  <a:txBody>
                    <a:bodyPr/>
                    <a:lstStyle/>
                    <a:p>
                      <a:r>
                        <a:rPr lang="el-GR" dirty="0" smtClean="0">
                          <a:hlinkClick r:id="rId2" action="ppaction://hlinksldjump"/>
                        </a:rPr>
                        <a:t>2.1, 2.2</a:t>
                      </a:r>
                      <a:r>
                        <a:rPr lang="el-GR" dirty="0" smtClean="0"/>
                        <a:t>, </a:t>
                      </a:r>
                      <a:r>
                        <a:rPr lang="el-GR" dirty="0" smtClean="0">
                          <a:hlinkClick r:id="rId3" action="ppaction://hlinksldjump"/>
                        </a:rPr>
                        <a:t>2.3</a:t>
                      </a:r>
                      <a:endParaRPr lang="el-GR" dirty="0" smtClean="0"/>
                    </a:p>
                    <a:p>
                      <a:r>
                        <a:rPr lang="el-GR" dirty="0" smtClean="0">
                          <a:hlinkClick r:id="rId3" action="ppaction://hlinksldjump"/>
                        </a:rPr>
                        <a:t>2.4, 2.5, 2.6</a:t>
                      </a:r>
                      <a:endParaRPr lang="el-GR" dirty="0" smtClean="0"/>
                    </a:p>
                    <a:p>
                      <a:r>
                        <a:rPr lang="el-GR" dirty="0" smtClean="0">
                          <a:hlinkClick r:id="rId4" action="ppaction://hlinksldjump"/>
                        </a:rPr>
                        <a:t>2.7, 2.8, 2.9</a:t>
                      </a:r>
                      <a:endParaRPr lang="en-US" dirty="0"/>
                    </a:p>
                  </a:txBody>
                  <a:tcPr/>
                </a:tc>
                <a:tc>
                  <a:txBody>
                    <a:bodyPr/>
                    <a:lstStyle/>
                    <a:p>
                      <a:pPr marL="285750" indent="-285750">
                        <a:buFont typeface="Arial" panose="020B0604020202020204" pitchFamily="34" charset="0"/>
                        <a:buChar char="•"/>
                      </a:pPr>
                      <a:r>
                        <a:rPr lang="el-GR" sz="1100" dirty="0" smtClean="0"/>
                        <a:t>Πλατφόρμες και εργαλεία ανάπτυξης παιγνίων</a:t>
                      </a:r>
                    </a:p>
                    <a:p>
                      <a:pPr marL="285750" indent="-285750">
                        <a:buFont typeface="Arial" panose="020B0604020202020204" pitchFamily="34" charset="0"/>
                        <a:buChar char="•"/>
                      </a:pPr>
                      <a:r>
                        <a:rPr lang="el-GR" sz="1100" dirty="0" smtClean="0"/>
                        <a:t>Τεχνικές υπολογιστικής όρασης και αναγνώρισης προτύπων</a:t>
                      </a:r>
                    </a:p>
                    <a:p>
                      <a:pPr marL="285750" indent="-285750">
                        <a:buFont typeface="Arial" panose="020B0604020202020204" pitchFamily="34" charset="0"/>
                        <a:buChar char="•"/>
                      </a:pPr>
                      <a:r>
                        <a:rPr lang="el-GR" sz="1100" dirty="0" smtClean="0"/>
                        <a:t>Τεχνολογίες 3D (3D reconstruction, 3D design environment, 3D sound, 3D Graphics, 3D-scanning, 3D printing)</a:t>
                      </a:r>
                    </a:p>
                    <a:p>
                      <a:pPr marL="285750" indent="-285750">
                        <a:buFont typeface="Arial" panose="020B0604020202020204" pitchFamily="34" charset="0"/>
                        <a:buChar char="•"/>
                      </a:pPr>
                      <a:r>
                        <a:rPr lang="el-GR" sz="1100" dirty="0" smtClean="0"/>
                        <a:t>Τεχνολογίες εικονογραφίας βασισμένες στο χρόνο (time-based graphics), τρισδιάστατο κινούμενο σχέδιο, ψηφιακή σκηνογραφία, ειδικά εφέ.</a:t>
                      </a:r>
                    </a:p>
                    <a:p>
                      <a:pPr marL="285750" indent="-285750">
                        <a:buFont typeface="Arial" panose="020B0604020202020204" pitchFamily="34" charset="0"/>
                        <a:buChar char="•"/>
                      </a:pPr>
                      <a:r>
                        <a:rPr lang="el-GR" sz="1100" dirty="0" smtClean="0"/>
                        <a:t>Ψηφιακή εικονογραφία  (δισδιάστατα και τρισδιάστατα  γραφικά)</a:t>
                      </a:r>
                    </a:p>
                    <a:p>
                      <a:pPr marL="285750" indent="-285750">
                        <a:buFont typeface="Arial" panose="020B0604020202020204" pitchFamily="34" charset="0"/>
                        <a:buChar char="•"/>
                      </a:pPr>
                      <a:r>
                        <a:rPr lang="el-GR" sz="1100" dirty="0" smtClean="0"/>
                        <a:t>Τεχνολογίες δημιουργίας τρισδιάστατων μοντέλων</a:t>
                      </a:r>
                    </a:p>
                    <a:p>
                      <a:pPr marL="285750" indent="-285750">
                        <a:buFont typeface="Arial" panose="020B0604020202020204" pitchFamily="34" charset="0"/>
                        <a:buChar char="•"/>
                      </a:pPr>
                      <a:r>
                        <a:rPr lang="el-GR" sz="1100" dirty="0" smtClean="0"/>
                        <a:t>Ψηφιοποίηση δι/τρισδιάστατων αντικειμένων</a:t>
                      </a:r>
                    </a:p>
                    <a:p>
                      <a:pPr marL="285750" indent="-285750">
                        <a:buFont typeface="Arial" panose="020B0604020202020204" pitchFamily="34" charset="0"/>
                        <a:buChar char="•"/>
                      </a:pPr>
                      <a:r>
                        <a:rPr lang="el-GR" sz="1100" dirty="0" smtClean="0"/>
                        <a:t>Τεχνολογίες εντοπισμού και πλοήγησης</a:t>
                      </a:r>
                    </a:p>
                    <a:p>
                      <a:pPr marL="285750" indent="-285750">
                        <a:buFont typeface="Arial" panose="020B0604020202020204" pitchFamily="34" charset="0"/>
                        <a:buChar char="•"/>
                      </a:pPr>
                      <a:r>
                        <a:rPr lang="el-GR" sz="1100" dirty="0" smtClean="0"/>
                        <a:t>Τεχνικές εξατομικευσης</a:t>
                      </a:r>
                    </a:p>
                    <a:p>
                      <a:pPr marL="285750" indent="-285750">
                        <a:buFont typeface="Arial" panose="020B0604020202020204" pitchFamily="34" charset="0"/>
                        <a:buChar char="•"/>
                      </a:pPr>
                      <a:r>
                        <a:rPr lang="el-GR" sz="1100" dirty="0" smtClean="0"/>
                        <a:t>Τεχνικές διαδραστικής αφήγησης</a:t>
                      </a:r>
                    </a:p>
                    <a:p>
                      <a:pPr marL="285750" indent="-285750">
                        <a:buFont typeface="Arial" panose="020B0604020202020204" pitchFamily="34" charset="0"/>
                        <a:buChar char="•"/>
                      </a:pPr>
                      <a:r>
                        <a:rPr lang="el-GR" sz="1100" dirty="0" smtClean="0"/>
                        <a:t>Μηχανισμοί μέσων κοινωνικών δικτύων</a:t>
                      </a:r>
                    </a:p>
                    <a:p>
                      <a:pPr marL="285750" indent="-285750">
                        <a:buFont typeface="Arial" panose="020B0604020202020204" pitchFamily="34" charset="0"/>
                        <a:buChar char="•"/>
                      </a:pPr>
                      <a:r>
                        <a:rPr lang="el-GR" sz="1100" dirty="0" smtClean="0"/>
                        <a:t>Προηγμένες συσκευές αλληλεπίδρασης (π.χ. wearables, Google Cardboard, Kinect)</a:t>
                      </a:r>
                    </a:p>
                    <a:p>
                      <a:pPr marL="285750" indent="-285750">
                        <a:buFont typeface="Arial" panose="020B0604020202020204" pitchFamily="34" charset="0"/>
                        <a:buChar char="•"/>
                      </a:pPr>
                      <a:r>
                        <a:rPr lang="el-GR" sz="1100" dirty="0" smtClean="0"/>
                        <a:t>Τεχνολογίες εικονικής και επαυξημένης πραγματικότητας και ολογραμμάτων</a:t>
                      </a:r>
                    </a:p>
                    <a:p>
                      <a:pPr marL="285750" indent="-285750">
                        <a:buFont typeface="Arial" panose="020B0604020202020204" pitchFamily="34" charset="0"/>
                        <a:buChar char="•"/>
                      </a:pPr>
                      <a:r>
                        <a:rPr lang="el-GR" sz="1100" dirty="0" smtClean="0"/>
                        <a:t>Μη επανδρωμένες ρομποτικές συσκευές</a:t>
                      </a:r>
                    </a:p>
                    <a:p>
                      <a:pPr marL="285750" indent="-285750">
                        <a:buFont typeface="Arial" panose="020B0604020202020204" pitchFamily="34" charset="0"/>
                        <a:buChar char="•"/>
                      </a:pPr>
                      <a:r>
                        <a:rPr lang="el-GR" sz="1100" dirty="0" smtClean="0"/>
                        <a:t>Τεχνικές τεχνητής νοημοσύνης, μηχανικής μάθησης και εξόρυξης δεδομένων</a:t>
                      </a:r>
                    </a:p>
                    <a:p>
                      <a:pPr marL="285750" indent="-285750">
                        <a:buFont typeface="Arial" panose="020B0604020202020204" pitchFamily="34" charset="0"/>
                        <a:buChar char="•"/>
                      </a:pPr>
                      <a:r>
                        <a:rPr lang="el-GR" sz="1100" dirty="0" smtClean="0"/>
                        <a:t>Πλατφόρμες συνεργατικής εμπειρίας</a:t>
                      </a:r>
                    </a:p>
                    <a:p>
                      <a:pPr marL="285750" indent="-285750">
                        <a:buFont typeface="Arial" panose="020B0604020202020204" pitchFamily="34" charset="0"/>
                        <a:buChar char="•"/>
                      </a:pPr>
                      <a:r>
                        <a:rPr lang="el-GR" sz="1100" dirty="0" smtClean="0"/>
                        <a:t>Σύγχρονες τεχνολογίες Internet of Things (π.χ. Arduino, raspberry Pi, δίκτυα αισθητήρων, ρομποτικές διατάξεις, NFC, beacons)</a:t>
                      </a:r>
                    </a:p>
                  </a:txBody>
                  <a:tcPr anchor="ctr"/>
                </a:tc>
              </a:tr>
            </a:tbl>
          </a:graphicData>
        </a:graphic>
      </p:graphicFrame>
      <p:sp>
        <p:nvSpPr>
          <p:cNvPr id="7"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8"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30</a:t>
            </a:fld>
            <a:r>
              <a:rPr lang="el-GR" smtClean="0"/>
              <a:t> / 36</a:t>
            </a:r>
            <a:endParaRPr lang="en-US" dirty="0"/>
          </a:p>
        </p:txBody>
      </p:sp>
    </p:spTree>
    <p:extLst>
      <p:ext uri="{BB962C8B-B14F-4D97-AF65-F5344CB8AC3E}">
        <p14:creationId xmlns:p14="http://schemas.microsoft.com/office/powerpoint/2010/main" val="23160150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Τεχνολογίες για Προτεραιότητες της 2</a:t>
            </a:r>
            <a:r>
              <a:rPr lang="el-GR" baseline="30000" dirty="0"/>
              <a:t>ης</a:t>
            </a:r>
            <a:r>
              <a:rPr lang="el-GR" dirty="0"/>
              <a:t> Κατηγ. Παρεμβάσεων - </a:t>
            </a:r>
            <a:r>
              <a:rPr lang="el-GR" dirty="0" smtClean="0"/>
              <a:t>(2/3</a:t>
            </a:r>
            <a:r>
              <a:rPr lang="el-GR" dirty="0"/>
              <a:t>)</a:t>
            </a:r>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1242515506"/>
              </p:ext>
            </p:extLst>
          </p:nvPr>
        </p:nvGraphicFramePr>
        <p:xfrm>
          <a:off x="609600" y="814388"/>
          <a:ext cx="8426450" cy="3581400"/>
        </p:xfrm>
        <a:graphic>
          <a:graphicData uri="http://schemas.openxmlformats.org/drawingml/2006/table">
            <a:tbl>
              <a:tblPr firstRow="1" bandRow="1">
                <a:tableStyleId>{5C22544A-7EE6-4342-B048-85BDC9FD1C3A}</a:tableStyleId>
              </a:tblPr>
              <a:tblGrid>
                <a:gridCol w="1442120"/>
                <a:gridCol w="6984330"/>
              </a:tblGrid>
              <a:tr h="245194">
                <a:tc>
                  <a:txBody>
                    <a:bodyPr/>
                    <a:lstStyle/>
                    <a:p>
                      <a:pPr algn="ctr"/>
                      <a:r>
                        <a:rPr lang="el-GR" sz="1400" dirty="0" smtClean="0"/>
                        <a:t>Προτεραιότητες</a:t>
                      </a:r>
                      <a:endParaRPr lang="en-US" sz="1400" dirty="0"/>
                    </a:p>
                  </a:txBody>
                  <a:tcPr/>
                </a:tc>
                <a:tc>
                  <a:txBody>
                    <a:bodyPr/>
                    <a:lstStyle/>
                    <a:p>
                      <a:pPr algn="ctr"/>
                      <a:r>
                        <a:rPr lang="el-GR" sz="1400" dirty="0" smtClean="0"/>
                        <a:t>Ενδεικτικές Τεχνολογίες</a:t>
                      </a:r>
                      <a:endParaRPr lang="en-US" sz="1400" dirty="0"/>
                    </a:p>
                  </a:txBody>
                  <a:tcPr/>
                </a:tc>
              </a:tr>
              <a:tr h="370840">
                <a:tc>
                  <a:txBody>
                    <a:bodyPr/>
                    <a:lstStyle/>
                    <a:p>
                      <a:r>
                        <a:rPr lang="el-GR" dirty="0" smtClean="0">
                          <a:hlinkClick r:id="rId2" action="ppaction://hlinksldjump"/>
                        </a:rPr>
                        <a:t>2.1, 2.2</a:t>
                      </a:r>
                      <a:r>
                        <a:rPr lang="el-GR" dirty="0" smtClean="0"/>
                        <a:t>, </a:t>
                      </a:r>
                      <a:r>
                        <a:rPr lang="el-GR" dirty="0" smtClean="0">
                          <a:hlinkClick r:id="rId3" action="ppaction://hlinksldjump"/>
                        </a:rPr>
                        <a:t>2.3</a:t>
                      </a:r>
                      <a:endParaRPr lang="el-GR" dirty="0" smtClean="0"/>
                    </a:p>
                    <a:p>
                      <a:r>
                        <a:rPr lang="el-GR" dirty="0" smtClean="0">
                          <a:hlinkClick r:id="rId3" action="ppaction://hlinksldjump"/>
                        </a:rPr>
                        <a:t>2.4, 2.5, 2.6</a:t>
                      </a:r>
                      <a:endParaRPr lang="el-GR" dirty="0" smtClean="0"/>
                    </a:p>
                    <a:p>
                      <a:r>
                        <a:rPr lang="el-GR" dirty="0" smtClean="0">
                          <a:hlinkClick r:id="rId4" action="ppaction://hlinksldjump"/>
                        </a:rPr>
                        <a:t>2.7, 2.8, 2.9</a:t>
                      </a:r>
                      <a:endParaRPr lang="en-US" dirty="0"/>
                    </a:p>
                  </a:txBody>
                  <a:tcPr/>
                </a:tc>
                <a:tc>
                  <a:txBody>
                    <a:bodyPr/>
                    <a:lstStyle/>
                    <a:p>
                      <a:pPr marL="285750" indent="-285750">
                        <a:buFont typeface="Arial" panose="020B0604020202020204" pitchFamily="34" charset="0"/>
                        <a:buChar char="•"/>
                      </a:pPr>
                      <a:r>
                        <a:rPr lang="el-GR" sz="1100" dirty="0" smtClean="0"/>
                        <a:t>Τεχνολογίες ανάλυσης και οπτικοποίησης δεδομένων (Big data, geospatial data, κλπ.)</a:t>
                      </a:r>
                    </a:p>
                    <a:p>
                      <a:pPr marL="285750" indent="-285750">
                        <a:buFont typeface="Arial" panose="020B0604020202020204" pitchFamily="34" charset="0"/>
                        <a:buChar char="•"/>
                      </a:pPr>
                      <a:r>
                        <a:rPr lang="el-GR" sz="1100" dirty="0" smtClean="0"/>
                        <a:t>Τεχνικές προσομοίωσης (πλήθους, φωτισμού, άλλων συνθηκών, στο χρόνο κλπ)</a:t>
                      </a:r>
                    </a:p>
                    <a:p>
                      <a:pPr marL="285750" indent="-285750">
                        <a:buFont typeface="Arial" panose="020B0604020202020204" pitchFamily="34" charset="0"/>
                        <a:buChar char="•"/>
                      </a:pPr>
                      <a:r>
                        <a:rPr lang="el-GR" sz="1100" dirty="0" smtClean="0"/>
                        <a:t>Τεχνικές και τεχνολογίες εντοπισμού για εσωτερικούς χώρους</a:t>
                      </a:r>
                    </a:p>
                    <a:p>
                      <a:pPr marL="285750" indent="-285750">
                        <a:buFont typeface="Arial" panose="020B0604020202020204" pitchFamily="34" charset="0"/>
                        <a:buChar char="•"/>
                      </a:pPr>
                      <a:r>
                        <a:rPr lang="el-GR" sz="1100" dirty="0" smtClean="0"/>
                        <a:t>Προηγμένες διεπαφές ανθρώπου-μηχανής για φορητές συσκευές</a:t>
                      </a:r>
                    </a:p>
                    <a:p>
                      <a:pPr marL="285750" indent="-285750">
                        <a:buFont typeface="Arial" panose="020B0604020202020204" pitchFamily="34" charset="0"/>
                        <a:buChar char="•"/>
                      </a:pPr>
                      <a:r>
                        <a:rPr lang="el-GR" sz="1100" dirty="0" smtClean="0"/>
                        <a:t>Πλατφόρμες διαχείρισης πολιτιστικού περιεχομένου</a:t>
                      </a:r>
                    </a:p>
                    <a:p>
                      <a:pPr marL="285750" indent="-285750">
                        <a:buFont typeface="Arial" panose="020B0604020202020204" pitchFamily="34" charset="0"/>
                        <a:buChar char="•"/>
                      </a:pPr>
                      <a:r>
                        <a:rPr lang="el-GR" sz="1100" dirty="0" smtClean="0"/>
                        <a:t>Ψηφιακή σήμανση</a:t>
                      </a:r>
                    </a:p>
                    <a:p>
                      <a:pPr marL="285750" indent="-285750">
                        <a:buFont typeface="Arial" panose="020B0604020202020204" pitchFamily="34" charset="0"/>
                        <a:buChar char="•"/>
                      </a:pPr>
                      <a:r>
                        <a:rPr lang="el-GR" sz="1100" dirty="0" smtClean="0"/>
                        <a:t>Γλωσσική τεχνολογία (π.χ. διαλογικά συστήματα, sentiment analysis, αυτόματη μετάφραση, αυτόματη παραγωγή φυσικής γλώσσας, τεχνολογίες μετάφρασης, αναγνώριση / σύνθεση ανθρώπινης φωνής κλπ)</a:t>
                      </a:r>
                    </a:p>
                    <a:p>
                      <a:pPr marL="285750" indent="-285750">
                        <a:buFont typeface="Arial" panose="020B0604020202020204" pitchFamily="34" charset="0"/>
                        <a:buChar char="•"/>
                      </a:pPr>
                      <a:r>
                        <a:rPr lang="el-GR" sz="1100" dirty="0" smtClean="0"/>
                        <a:t>Τεχνολογίες επεξεργασίας πρωτογενών δεδομένων για ανάπτυξη εφαρμογών στον οπτικοακουστικό τομέα</a:t>
                      </a:r>
                    </a:p>
                    <a:p>
                      <a:pPr marL="285750" indent="-285750">
                        <a:buFont typeface="Arial" panose="020B0604020202020204" pitchFamily="34" charset="0"/>
                        <a:buChar char="•"/>
                      </a:pPr>
                      <a:r>
                        <a:rPr lang="el-GR" sz="1100" dirty="0" smtClean="0"/>
                        <a:t>Τεχνολογίες διάχυσης και προώθησης του τουριστικού προϊόντος σε συνδυασμό με τα κοινωνικά δίκτυα</a:t>
                      </a:r>
                    </a:p>
                    <a:p>
                      <a:pPr marL="285750" indent="-285750">
                        <a:buFont typeface="Arial" panose="020B0604020202020204" pitchFamily="34" charset="0"/>
                        <a:buChar char="•"/>
                      </a:pPr>
                      <a:r>
                        <a:rPr lang="el-GR" sz="1100" dirty="0" smtClean="0"/>
                        <a:t>Υποστηρικτικές τεχνολογίες προσβασιμότητας για άτομα με προβλήματα όρασης ή/και ανάγνωσης, καθώς και για άτομα με προβλήματα ακοής - Λοιπές υποστηρικτικές τεχνολογίες για άτομα με αναπηρία και άλλες ειδικές πληθυσμιακές ομάδες (π.χ. ηλικιωμένοι, παιδιά κλπ)</a:t>
                      </a:r>
                    </a:p>
                    <a:p>
                      <a:pPr marL="285750" indent="-285750">
                        <a:buFont typeface="Arial" panose="020B0604020202020204" pitchFamily="34" charset="0"/>
                        <a:buChar char="•"/>
                      </a:pPr>
                      <a:r>
                        <a:rPr lang="el-GR" sz="1100" dirty="0" smtClean="0"/>
                        <a:t>Σημασιολογική αναπαράσταση δεδομένων και Linked data</a:t>
                      </a:r>
                    </a:p>
                    <a:p>
                      <a:pPr marL="285750" indent="-285750">
                        <a:buFont typeface="Arial" panose="020B0604020202020204" pitchFamily="34" charset="0"/>
                        <a:buChar char="•"/>
                      </a:pPr>
                      <a:r>
                        <a:rPr lang="el-GR" sz="1100" dirty="0" smtClean="0"/>
                        <a:t>Τεχνικές οπτικοποίησης και αλληλεπίδρασης με πολυτροπική ψηφιακή πληροφορία</a:t>
                      </a:r>
                    </a:p>
                    <a:p>
                      <a:pPr marL="285750" indent="-285750">
                        <a:buFont typeface="Arial" panose="020B0604020202020204" pitchFamily="34" charset="0"/>
                        <a:buChar char="•"/>
                      </a:pPr>
                      <a:r>
                        <a:rPr lang="el-GR" sz="1100" dirty="0" smtClean="0"/>
                        <a:t>Augmented Reality, 3D &amp; VR apps &amp; devices</a:t>
                      </a:r>
                    </a:p>
                    <a:p>
                      <a:pPr marL="285750" indent="-285750">
                        <a:buFont typeface="Arial" panose="020B0604020202020204" pitchFamily="34" charset="0"/>
                        <a:buChar char="•"/>
                      </a:pPr>
                      <a:r>
                        <a:rPr lang="el-GR" sz="1100" dirty="0" smtClean="0"/>
                        <a:t>360 videos</a:t>
                      </a:r>
                    </a:p>
                    <a:p>
                      <a:pPr marL="285750" indent="-285750">
                        <a:buFont typeface="Arial" panose="020B0604020202020204" pitchFamily="34" charset="0"/>
                        <a:buChar char="•"/>
                      </a:pPr>
                      <a:r>
                        <a:rPr lang="el-GR" sz="1100" dirty="0" smtClean="0"/>
                        <a:t>Kinect like interaction π.χ. Τεχνολογίες τρισδιάστατης καταγραφής κίνησης (3D motion capture) για τη δημιουργία καλλιτεχνικών έργων που θα αντιδρούν στην κίνηση των χρηστών ή και για τη δημιουργία ταινιών animation</a:t>
                      </a:r>
                    </a:p>
                  </a:txBody>
                  <a:tcPr anchor="ctr"/>
                </a:tc>
              </a:tr>
            </a:tbl>
          </a:graphicData>
        </a:graphic>
      </p:graphicFrame>
      <p:sp>
        <p:nvSpPr>
          <p:cNvPr id="7"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8"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31</a:t>
            </a:fld>
            <a:r>
              <a:rPr lang="el-GR" smtClean="0"/>
              <a:t> / 36</a:t>
            </a:r>
            <a:endParaRPr lang="en-US" dirty="0"/>
          </a:p>
        </p:txBody>
      </p:sp>
    </p:spTree>
    <p:extLst>
      <p:ext uri="{BB962C8B-B14F-4D97-AF65-F5344CB8AC3E}">
        <p14:creationId xmlns:p14="http://schemas.microsoft.com/office/powerpoint/2010/main" val="34641260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Τεχνολογίες για Προτεραιότητες της 2</a:t>
            </a:r>
            <a:r>
              <a:rPr lang="el-GR" baseline="30000" dirty="0"/>
              <a:t>ης</a:t>
            </a:r>
            <a:r>
              <a:rPr lang="el-GR" dirty="0"/>
              <a:t> Κατηγ. Παρεμβάσεων - </a:t>
            </a:r>
            <a:r>
              <a:rPr lang="el-GR" dirty="0" smtClean="0"/>
              <a:t>(3/3</a:t>
            </a:r>
            <a:r>
              <a:rPr lang="el-GR" dirty="0"/>
              <a:t>)</a:t>
            </a:r>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3982542346"/>
              </p:ext>
            </p:extLst>
          </p:nvPr>
        </p:nvGraphicFramePr>
        <p:xfrm>
          <a:off x="609600" y="814388"/>
          <a:ext cx="8426450" cy="2240280"/>
        </p:xfrm>
        <a:graphic>
          <a:graphicData uri="http://schemas.openxmlformats.org/drawingml/2006/table">
            <a:tbl>
              <a:tblPr firstRow="1" bandRow="1">
                <a:tableStyleId>{5C22544A-7EE6-4342-B048-85BDC9FD1C3A}</a:tableStyleId>
              </a:tblPr>
              <a:tblGrid>
                <a:gridCol w="1442120"/>
                <a:gridCol w="6984330"/>
              </a:tblGrid>
              <a:tr h="245194">
                <a:tc>
                  <a:txBody>
                    <a:bodyPr/>
                    <a:lstStyle/>
                    <a:p>
                      <a:pPr algn="ctr"/>
                      <a:r>
                        <a:rPr lang="el-GR" sz="1400" dirty="0" smtClean="0"/>
                        <a:t>Προτεραιότητες</a:t>
                      </a:r>
                      <a:endParaRPr lang="en-US" sz="1400" dirty="0"/>
                    </a:p>
                  </a:txBody>
                  <a:tcPr/>
                </a:tc>
                <a:tc>
                  <a:txBody>
                    <a:bodyPr/>
                    <a:lstStyle/>
                    <a:p>
                      <a:pPr algn="ctr"/>
                      <a:r>
                        <a:rPr lang="el-GR" sz="1400" dirty="0" smtClean="0"/>
                        <a:t>Ενδεικτικές Τεχνολογίες</a:t>
                      </a:r>
                      <a:endParaRPr lang="en-US" sz="1400" dirty="0"/>
                    </a:p>
                  </a:txBody>
                  <a:tcPr/>
                </a:tc>
              </a:tr>
              <a:tr h="370840">
                <a:tc>
                  <a:txBody>
                    <a:bodyPr/>
                    <a:lstStyle/>
                    <a:p>
                      <a:r>
                        <a:rPr lang="el-GR" dirty="0" smtClean="0">
                          <a:hlinkClick r:id="rId2" action="ppaction://hlinksldjump"/>
                        </a:rPr>
                        <a:t>2.1, 2.2</a:t>
                      </a:r>
                      <a:r>
                        <a:rPr lang="el-GR" dirty="0" smtClean="0"/>
                        <a:t>, </a:t>
                      </a:r>
                      <a:r>
                        <a:rPr lang="el-GR" dirty="0" smtClean="0">
                          <a:hlinkClick r:id="rId3" action="ppaction://hlinksldjump"/>
                        </a:rPr>
                        <a:t>2.3</a:t>
                      </a:r>
                      <a:endParaRPr lang="el-GR" dirty="0" smtClean="0"/>
                    </a:p>
                    <a:p>
                      <a:r>
                        <a:rPr lang="el-GR" dirty="0" smtClean="0">
                          <a:hlinkClick r:id="rId3" action="ppaction://hlinksldjump"/>
                        </a:rPr>
                        <a:t>2.4, 2.5, 2.6</a:t>
                      </a:r>
                      <a:endParaRPr lang="el-GR" dirty="0" smtClean="0"/>
                    </a:p>
                    <a:p>
                      <a:r>
                        <a:rPr lang="el-GR" dirty="0" smtClean="0">
                          <a:hlinkClick r:id="rId4" action="ppaction://hlinksldjump"/>
                        </a:rPr>
                        <a:t>2.7, 2.8, 2.9</a:t>
                      </a:r>
                      <a:endParaRPr lang="en-US" dirty="0"/>
                    </a:p>
                  </a:txBody>
                  <a:tcPr/>
                </a:tc>
                <a:tc>
                  <a:txBody>
                    <a:bodyPr/>
                    <a:lstStyle/>
                    <a:p>
                      <a:pPr marL="285750" indent="-285750">
                        <a:buFont typeface="Arial" panose="020B0604020202020204" pitchFamily="34" charset="0"/>
                        <a:buChar char="•"/>
                      </a:pPr>
                      <a:r>
                        <a:rPr lang="el-GR" sz="1100" dirty="0" smtClean="0"/>
                        <a:t>Subtitles overlay (π.χ. σε θεατρικές παραστάσεις)</a:t>
                      </a:r>
                    </a:p>
                    <a:p>
                      <a:pPr marL="285750" indent="-285750">
                        <a:buFont typeface="Arial" panose="020B0604020202020204" pitchFamily="34" charset="0"/>
                        <a:buChar char="•"/>
                      </a:pPr>
                      <a:r>
                        <a:rPr lang="el-GR" sz="1100" dirty="0" smtClean="0"/>
                        <a:t>Interactive video applications</a:t>
                      </a:r>
                    </a:p>
                    <a:p>
                      <a:pPr marL="285750" indent="-285750">
                        <a:buFont typeface="Arial" panose="020B0604020202020204" pitchFamily="34" charset="0"/>
                        <a:buChar char="•"/>
                      </a:pPr>
                      <a:r>
                        <a:rPr lang="el-GR" sz="1100" dirty="0" smtClean="0"/>
                        <a:t>Lighting through projection</a:t>
                      </a:r>
                    </a:p>
                    <a:p>
                      <a:pPr marL="285750" indent="-285750">
                        <a:buFont typeface="Arial" panose="020B0604020202020204" pitchFamily="34" charset="0"/>
                        <a:buChar char="•"/>
                      </a:pPr>
                      <a:r>
                        <a:rPr lang="el-GR" sz="1100" dirty="0" smtClean="0"/>
                        <a:t>Apps for mobile devices</a:t>
                      </a:r>
                    </a:p>
                    <a:p>
                      <a:pPr marL="285750" indent="-285750">
                        <a:buFont typeface="Arial" panose="020B0604020202020204" pitchFamily="34" charset="0"/>
                        <a:buChar char="•"/>
                      </a:pPr>
                      <a:r>
                        <a:rPr lang="el-GR" sz="1100" dirty="0" smtClean="0"/>
                        <a:t>Digital libraries</a:t>
                      </a:r>
                    </a:p>
                    <a:p>
                      <a:pPr marL="285750" indent="-285750">
                        <a:buFont typeface="Arial" panose="020B0604020202020204" pitchFamily="34" charset="0"/>
                        <a:buChar char="•"/>
                      </a:pPr>
                      <a:r>
                        <a:rPr lang="el-GR" sz="1100" dirty="0" smtClean="0"/>
                        <a:t>Cloud services</a:t>
                      </a:r>
                    </a:p>
                    <a:p>
                      <a:pPr marL="285750" indent="-285750">
                        <a:buFont typeface="Arial" panose="020B0604020202020204" pitchFamily="34" charset="0"/>
                        <a:buChar char="•"/>
                      </a:pPr>
                      <a:r>
                        <a:rPr lang="el-GR" sz="1100" dirty="0" smtClean="0"/>
                        <a:t>Digital games for various devices &amp; consoles</a:t>
                      </a:r>
                    </a:p>
                    <a:p>
                      <a:pPr marL="285750" indent="-285750">
                        <a:buFont typeface="Arial" panose="020B0604020202020204" pitchFamily="34" charset="0"/>
                        <a:buChar char="•"/>
                      </a:pPr>
                      <a:r>
                        <a:rPr lang="el-GR" sz="1100" dirty="0" smtClean="0"/>
                        <a:t>Τεχνολογίες έξυπνης αναζήτησης και σύνθεσης οπτικοακουστικού υλικού (mashup tools) για τη δημιουργία νέου περιεχομένου και εφαρμογών από ήδη έτοιμο υλικό</a:t>
                      </a:r>
                    </a:p>
                    <a:p>
                      <a:pPr marL="285750" indent="-285750">
                        <a:buFont typeface="Arial" panose="020B0604020202020204" pitchFamily="34" charset="0"/>
                        <a:buChar char="•"/>
                      </a:pPr>
                      <a:r>
                        <a:rPr lang="el-GR" sz="1100" dirty="0" smtClean="0"/>
                        <a:t>Τεχνολογιές στερεοσκοπικών, 3D και VR ταινιών</a:t>
                      </a:r>
                    </a:p>
                    <a:p>
                      <a:pPr marL="285750" indent="-285750">
                        <a:buFont typeface="Arial" panose="020B0604020202020204" pitchFamily="34" charset="0"/>
                        <a:buChar char="•"/>
                      </a:pPr>
                      <a:r>
                        <a:rPr lang="el-GR" sz="1100" dirty="0" smtClean="0"/>
                        <a:t>Τεχνολογίες διαδραστικών ταινιών για κινηματογράφους, VoIP ή mobile devices.</a:t>
                      </a:r>
                    </a:p>
                  </a:txBody>
                  <a:tcPr anchor="ctr"/>
                </a:tc>
              </a:tr>
            </a:tbl>
          </a:graphicData>
        </a:graphic>
      </p:graphicFrame>
      <p:sp>
        <p:nvSpPr>
          <p:cNvPr id="7"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8"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32</a:t>
            </a:fld>
            <a:r>
              <a:rPr lang="el-GR" smtClean="0"/>
              <a:t> / 36</a:t>
            </a:r>
            <a:endParaRPr lang="en-US" dirty="0"/>
          </a:p>
        </p:txBody>
      </p:sp>
    </p:spTree>
    <p:extLst>
      <p:ext uri="{BB962C8B-B14F-4D97-AF65-F5344CB8AC3E}">
        <p14:creationId xmlns:p14="http://schemas.microsoft.com/office/powerpoint/2010/main" val="2750454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Τεχνολογίες για Προτεραιότητες της </a:t>
            </a:r>
            <a:r>
              <a:rPr lang="el-GR" dirty="0" smtClean="0"/>
              <a:t>3</a:t>
            </a:r>
            <a:r>
              <a:rPr lang="el-GR" baseline="30000" dirty="0" smtClean="0"/>
              <a:t>ης</a:t>
            </a:r>
            <a:r>
              <a:rPr lang="el-GR" dirty="0" smtClean="0"/>
              <a:t> </a:t>
            </a:r>
            <a:r>
              <a:rPr lang="el-GR" dirty="0"/>
              <a:t>Κατηγ. Παρεμβάσεων - (</a:t>
            </a:r>
            <a:r>
              <a:rPr lang="el-GR" dirty="0" smtClean="0"/>
              <a:t>1/2)</a:t>
            </a:r>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1743603503"/>
              </p:ext>
            </p:extLst>
          </p:nvPr>
        </p:nvGraphicFramePr>
        <p:xfrm>
          <a:off x="609600" y="814388"/>
          <a:ext cx="8426450" cy="3916680"/>
        </p:xfrm>
        <a:graphic>
          <a:graphicData uri="http://schemas.openxmlformats.org/drawingml/2006/table">
            <a:tbl>
              <a:tblPr firstRow="1" bandRow="1">
                <a:tableStyleId>{5C22544A-7EE6-4342-B048-85BDC9FD1C3A}</a:tableStyleId>
              </a:tblPr>
              <a:tblGrid>
                <a:gridCol w="1442120"/>
                <a:gridCol w="6984330"/>
              </a:tblGrid>
              <a:tr h="245194">
                <a:tc>
                  <a:txBody>
                    <a:bodyPr/>
                    <a:lstStyle/>
                    <a:p>
                      <a:pPr algn="ctr"/>
                      <a:r>
                        <a:rPr lang="el-GR" sz="1400" dirty="0" smtClean="0"/>
                        <a:t>Προτεραιότητες</a:t>
                      </a:r>
                      <a:endParaRPr lang="en-US" sz="1400" dirty="0"/>
                    </a:p>
                  </a:txBody>
                  <a:tcPr/>
                </a:tc>
                <a:tc>
                  <a:txBody>
                    <a:bodyPr/>
                    <a:lstStyle/>
                    <a:p>
                      <a:pPr algn="ctr"/>
                      <a:r>
                        <a:rPr lang="el-GR" sz="1400" dirty="0" smtClean="0"/>
                        <a:t>Ενδεικτικές Τεχνολογίες</a:t>
                      </a:r>
                      <a:endParaRPr lang="en-US" sz="1400" dirty="0"/>
                    </a:p>
                  </a:txBody>
                  <a:tcPr/>
                </a:tc>
              </a:tr>
              <a:tr h="370840">
                <a:tc>
                  <a:txBody>
                    <a:bodyPr/>
                    <a:lstStyle/>
                    <a:p>
                      <a:r>
                        <a:rPr lang="el-GR" dirty="0" smtClean="0">
                          <a:hlinkClick r:id="rId2" action="ppaction://hlinksldjump"/>
                        </a:rPr>
                        <a:t>3.1, 3.2, 3.3</a:t>
                      </a:r>
                    </a:p>
                    <a:p>
                      <a:r>
                        <a:rPr lang="el-GR" dirty="0" smtClean="0">
                          <a:hlinkClick r:id="rId2" action="ppaction://hlinksldjump"/>
                        </a:rPr>
                        <a:t>3.4, 3.5</a:t>
                      </a:r>
                      <a:r>
                        <a:rPr lang="el-GR" dirty="0" smtClean="0"/>
                        <a:t>,</a:t>
                      </a:r>
                      <a:r>
                        <a:rPr lang="el-GR" baseline="0" dirty="0" smtClean="0"/>
                        <a:t> </a:t>
                      </a:r>
                      <a:r>
                        <a:rPr lang="el-GR" dirty="0" smtClean="0">
                          <a:hlinkClick r:id="rId3" action="ppaction://hlinksldjump"/>
                        </a:rPr>
                        <a:t>3.6</a:t>
                      </a:r>
                      <a:endParaRPr lang="en-US" dirty="0"/>
                    </a:p>
                  </a:txBody>
                  <a:tcPr/>
                </a:tc>
                <a:tc>
                  <a:txBody>
                    <a:bodyPr/>
                    <a:lstStyle/>
                    <a:p>
                      <a:pPr marL="285750" indent="-285750">
                        <a:buFont typeface="Arial" panose="020B0604020202020204" pitchFamily="34" charset="0"/>
                        <a:buChar char="•"/>
                      </a:pPr>
                      <a:r>
                        <a:rPr lang="el-GR" sz="1100" dirty="0" smtClean="0"/>
                        <a:t>Μοντέλα πρόβλεψης (φορτίου, ευστάθειας δικτύου)</a:t>
                      </a:r>
                    </a:p>
                    <a:p>
                      <a:pPr marL="285750" indent="-285750">
                        <a:buFont typeface="Arial" panose="020B0604020202020204" pitchFamily="34" charset="0"/>
                        <a:buChar char="•"/>
                      </a:pPr>
                      <a:r>
                        <a:rPr lang="el-GR" sz="1100" dirty="0" smtClean="0"/>
                        <a:t>Νέες τεχνικές ανακατασκευής μνημείων και αντικειμένων με τεχνολογίες (εξοπλισμός και λογισμικό) επιτόπου δημιουργίας ψηφιακού αποθέματος</a:t>
                      </a:r>
                    </a:p>
                    <a:p>
                      <a:pPr marL="285750" indent="-285750">
                        <a:buFont typeface="Arial" panose="020B0604020202020204" pitchFamily="34" charset="0"/>
                        <a:buChar char="•"/>
                      </a:pPr>
                      <a:r>
                        <a:rPr lang="el-GR" sz="1100" dirty="0" smtClean="0"/>
                        <a:t>Νέα αισθητήρια και αλγόριθμοι για την στρωματογραφική ανάλυση και μελέτη αντικειμένων</a:t>
                      </a:r>
                    </a:p>
                    <a:p>
                      <a:pPr marL="285750" indent="-285750">
                        <a:buFont typeface="Arial" panose="020B0604020202020204" pitchFamily="34" charset="0"/>
                        <a:buChar char="•"/>
                      </a:pPr>
                      <a:r>
                        <a:rPr lang="el-GR" sz="1100" dirty="0" smtClean="0"/>
                        <a:t>Καινοτόμες τεχνικές προσομοίωσης στο χρόνο (πριν, τώρα, μετά) του πολιτιστικού αποθέματος</a:t>
                      </a:r>
                    </a:p>
                    <a:p>
                      <a:pPr marL="285750" indent="-285750">
                        <a:buFont typeface="Arial" panose="020B0604020202020204" pitchFamily="34" charset="0"/>
                        <a:buChar char="•"/>
                      </a:pPr>
                      <a:r>
                        <a:rPr lang="el-GR" sz="1100" dirty="0" smtClean="0"/>
                        <a:t>Νέες τεχνικές οπτικοποίησης και αλληλεπίδρασης με την πολυτροπική ψηφιακή πληροφορία</a:t>
                      </a:r>
                    </a:p>
                    <a:p>
                      <a:pPr marL="285750" indent="-285750">
                        <a:buFont typeface="Arial" panose="020B0604020202020204" pitchFamily="34" charset="0"/>
                        <a:buChar char="•"/>
                      </a:pPr>
                      <a:r>
                        <a:rPr lang="el-GR" sz="1100" dirty="0" smtClean="0"/>
                        <a:t>Χρήση καμερών μη επανδρωμένων σκαφών για συνεργατική θέαση σημείων ενδιαφέροντος</a:t>
                      </a:r>
                    </a:p>
                    <a:p>
                      <a:pPr marL="285750" indent="-285750">
                        <a:buFont typeface="Arial" panose="020B0604020202020204" pitchFamily="34" charset="0"/>
                        <a:buChar char="•"/>
                      </a:pPr>
                      <a:r>
                        <a:rPr lang="el-GR" sz="1100" dirty="0" smtClean="0"/>
                        <a:t>Υπηρεσίες θέσης για εφαρμογές ασφαλείας</a:t>
                      </a:r>
                    </a:p>
                    <a:p>
                      <a:pPr marL="285750" indent="-285750">
                        <a:buFont typeface="Arial" panose="020B0604020202020204" pitchFamily="34" charset="0"/>
                        <a:buChar char="•"/>
                      </a:pPr>
                      <a:r>
                        <a:rPr lang="el-GR" sz="1100" dirty="0" smtClean="0"/>
                        <a:t>Συστήματα διασύνδεσης με φορείς παροχής υπηρεσιών ασφαλείας</a:t>
                      </a:r>
                    </a:p>
                    <a:p>
                      <a:pPr marL="285750" indent="-285750">
                        <a:buFont typeface="Arial" panose="020B0604020202020204" pitchFamily="34" charset="0"/>
                        <a:buChar char="•"/>
                      </a:pPr>
                      <a:r>
                        <a:rPr lang="el-GR" sz="1100" dirty="0" smtClean="0"/>
                        <a:t>Τεχνολογίες δαχείρισης και αναπαράστασης γνώσης</a:t>
                      </a:r>
                    </a:p>
                    <a:p>
                      <a:pPr marL="285750" indent="-285750">
                        <a:buFont typeface="Arial" panose="020B0604020202020204" pitchFamily="34" charset="0"/>
                        <a:buChar char="•"/>
                      </a:pPr>
                      <a:r>
                        <a:rPr lang="el-GR" sz="1100" dirty="0" smtClean="0"/>
                        <a:t>Συστήματα διαχείρισης κρίσεων και λήψης αποφάσεων</a:t>
                      </a:r>
                    </a:p>
                    <a:p>
                      <a:pPr marL="285750" indent="-285750">
                        <a:buFont typeface="Arial" panose="020B0604020202020204" pitchFamily="34" charset="0"/>
                        <a:buChar char="•"/>
                      </a:pPr>
                      <a:r>
                        <a:rPr lang="el-GR" sz="1100" dirty="0" smtClean="0"/>
                        <a:t>Τεχνολογίες 3D (3D reconstruction, 3D design environment, 3D sound, 3D printing)Τεχνικές φωτογραμμετρίας</a:t>
                      </a:r>
                    </a:p>
                    <a:p>
                      <a:pPr marL="285750" indent="-285750">
                        <a:buFont typeface="Arial" panose="020B0604020202020204" pitchFamily="34" charset="0"/>
                        <a:buChar char="•"/>
                      </a:pPr>
                      <a:r>
                        <a:rPr lang="el-GR" sz="1100" dirty="0" smtClean="0"/>
                        <a:t>Τεχνολογίες διαστήματος (GPS, τηλεπισκόπηση, μετεωρολογία)</a:t>
                      </a:r>
                    </a:p>
                    <a:p>
                      <a:pPr marL="285750" indent="-285750">
                        <a:buFont typeface="Arial" panose="020B0604020202020204" pitchFamily="34" charset="0"/>
                        <a:buChar char="•"/>
                      </a:pPr>
                      <a:r>
                        <a:rPr lang="el-GR" sz="1100" dirty="0" smtClean="0"/>
                        <a:t>Τεχνικές υπολογιστικής όρασης και αναγνώρισης προτύπων</a:t>
                      </a:r>
                    </a:p>
                    <a:p>
                      <a:pPr marL="285750" indent="-285750">
                        <a:buFont typeface="Arial" panose="020B0604020202020204" pitchFamily="34" charset="0"/>
                        <a:buChar char="•"/>
                      </a:pPr>
                      <a:r>
                        <a:rPr lang="el-GR" sz="1100" dirty="0" smtClean="0"/>
                        <a:t>Μη επανδρωμένα οχήματα και ρομποτικές διατάξεις</a:t>
                      </a:r>
                    </a:p>
                    <a:p>
                      <a:pPr marL="285750" indent="-285750">
                        <a:buFont typeface="Arial" panose="020B0604020202020204" pitchFamily="34" charset="0"/>
                        <a:buChar char="•"/>
                      </a:pPr>
                      <a:r>
                        <a:rPr lang="el-GR" sz="1100" dirty="0" smtClean="0"/>
                        <a:t>Τεχνολογίες εντοπισμού και πλοήγησης</a:t>
                      </a:r>
                    </a:p>
                    <a:p>
                      <a:pPr marL="285750" indent="-285750">
                        <a:buFont typeface="Arial" panose="020B0604020202020204" pitchFamily="34" charset="0"/>
                        <a:buChar char="•"/>
                      </a:pPr>
                      <a:r>
                        <a:rPr lang="el-GR" sz="1100" dirty="0" smtClean="0"/>
                        <a:t>Τεχνολογίες Internet of Things (sensors, beacons, wearables, robotics, embedded systems)</a:t>
                      </a:r>
                    </a:p>
                    <a:p>
                      <a:pPr marL="285750" indent="-285750">
                        <a:buFont typeface="Arial" panose="020B0604020202020204" pitchFamily="34" charset="0"/>
                        <a:buChar char="•"/>
                      </a:pPr>
                      <a:r>
                        <a:rPr lang="el-GR" sz="1100" dirty="0" smtClean="0"/>
                        <a:t>Υποστηρικτικές τεχνολογίες προσβασιμότητας για άτομα με προβλήματα όρασης ή/και ανάγνωσης, καθώς και για άτομα με προβλήματα ακοής - Λοιπές υποστηρικτικές τεχνολογίες για άτομα με αναπηρία και άλλες ειδικές πληθυσμιακές ομάδες (π.χ. ηλικιωμένοι, παιδιά κλπ)</a:t>
                      </a:r>
                    </a:p>
                    <a:p>
                      <a:pPr marL="285750" indent="-285750">
                        <a:buFont typeface="Arial" panose="020B0604020202020204" pitchFamily="34" charset="0"/>
                        <a:buChar char="•"/>
                      </a:pPr>
                      <a:r>
                        <a:rPr lang="el-GR" sz="1100" dirty="0" smtClean="0"/>
                        <a:t>Τεχνολογίες ανάλυσης και οπτικοποίησης δεδομένων (Big data, geospatial data, κλπ.)</a:t>
                      </a:r>
                    </a:p>
                  </a:txBody>
                  <a:tcPr anchor="ctr"/>
                </a:tc>
              </a:tr>
            </a:tbl>
          </a:graphicData>
        </a:graphic>
      </p:graphicFrame>
      <p:sp>
        <p:nvSpPr>
          <p:cNvPr id="7"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8"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33</a:t>
            </a:fld>
            <a:r>
              <a:rPr lang="el-GR" smtClean="0"/>
              <a:t> / 36</a:t>
            </a:r>
            <a:endParaRPr lang="en-US" dirty="0"/>
          </a:p>
        </p:txBody>
      </p:sp>
    </p:spTree>
    <p:extLst>
      <p:ext uri="{BB962C8B-B14F-4D97-AF65-F5344CB8AC3E}">
        <p14:creationId xmlns:p14="http://schemas.microsoft.com/office/powerpoint/2010/main" val="32976745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Τεχνολογίες για Προτεραιότητες της 3</a:t>
            </a:r>
            <a:r>
              <a:rPr lang="el-GR" baseline="30000" dirty="0"/>
              <a:t>ης</a:t>
            </a:r>
            <a:r>
              <a:rPr lang="el-GR" dirty="0"/>
              <a:t> Κατηγ. Παρεμβάσεων - </a:t>
            </a:r>
            <a:r>
              <a:rPr lang="el-GR" dirty="0" smtClean="0"/>
              <a:t>(2/2</a:t>
            </a:r>
            <a:r>
              <a:rPr lang="el-GR" dirty="0"/>
              <a:t>)</a:t>
            </a:r>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2116633876"/>
              </p:ext>
            </p:extLst>
          </p:nvPr>
        </p:nvGraphicFramePr>
        <p:xfrm>
          <a:off x="609600" y="814388"/>
          <a:ext cx="8426450" cy="1234440"/>
        </p:xfrm>
        <a:graphic>
          <a:graphicData uri="http://schemas.openxmlformats.org/drawingml/2006/table">
            <a:tbl>
              <a:tblPr firstRow="1" bandRow="1">
                <a:tableStyleId>{5C22544A-7EE6-4342-B048-85BDC9FD1C3A}</a:tableStyleId>
              </a:tblPr>
              <a:tblGrid>
                <a:gridCol w="1442120"/>
                <a:gridCol w="6984330"/>
              </a:tblGrid>
              <a:tr h="245194">
                <a:tc>
                  <a:txBody>
                    <a:bodyPr/>
                    <a:lstStyle/>
                    <a:p>
                      <a:pPr algn="ctr"/>
                      <a:r>
                        <a:rPr lang="el-GR" sz="1400" dirty="0" smtClean="0"/>
                        <a:t>Προτεραιότητες</a:t>
                      </a:r>
                      <a:endParaRPr lang="en-US" sz="1400" dirty="0"/>
                    </a:p>
                  </a:txBody>
                  <a:tcPr/>
                </a:tc>
                <a:tc>
                  <a:txBody>
                    <a:bodyPr/>
                    <a:lstStyle/>
                    <a:p>
                      <a:pPr algn="ctr"/>
                      <a:r>
                        <a:rPr lang="el-GR" sz="1400" dirty="0" smtClean="0"/>
                        <a:t>Ενδεικτικές Τεχνολογίες</a:t>
                      </a:r>
                      <a:endParaRPr lang="en-US" sz="1400" dirty="0"/>
                    </a:p>
                  </a:txBody>
                  <a:tcPr/>
                </a:tc>
              </a:tr>
              <a:tr h="370840">
                <a:tc>
                  <a:txBody>
                    <a:bodyPr/>
                    <a:lstStyle/>
                    <a:p>
                      <a:r>
                        <a:rPr lang="el-GR" dirty="0" smtClean="0">
                          <a:hlinkClick r:id="rId2" action="ppaction://hlinksldjump"/>
                        </a:rPr>
                        <a:t>3.7, 3.8</a:t>
                      </a:r>
                      <a:endParaRPr lang="en-US" dirty="0"/>
                    </a:p>
                  </a:txBody>
                  <a:tcPr/>
                </a:tc>
                <a:tc>
                  <a:txBody>
                    <a:bodyPr/>
                    <a:lstStyle/>
                    <a:p>
                      <a:pPr marL="285750" indent="-285750">
                        <a:buFont typeface="Arial" panose="020B0604020202020204" pitchFamily="34" charset="0"/>
                        <a:buChar char="•"/>
                      </a:pPr>
                      <a:r>
                        <a:rPr lang="el-GR" sz="1100" dirty="0" smtClean="0"/>
                        <a:t>Τεχνολογίες 3D (σάρωση και εκτύπωση) για την τεκμηρίωση μουσειακών/ ιστορικών αντικειμένων</a:t>
                      </a:r>
                    </a:p>
                    <a:p>
                      <a:pPr marL="285750" indent="-285750">
                        <a:buFont typeface="Arial" panose="020B0604020202020204" pitchFamily="34" charset="0"/>
                        <a:buChar char="•"/>
                      </a:pPr>
                      <a:r>
                        <a:rPr lang="el-GR" sz="1100" dirty="0" smtClean="0"/>
                        <a:t>Φυσικοχημική τεκμηρίωση και τεχνολογικός χαρακτηρισμός μουσειακών εκθεμάτων και άλλων τέχνεργων ιστορικής είτε καλλιτεχνικής αξίας με χρήση εξειδικευμένων σύχρονων κατά το δυνατόν μη καταστρεπτικών αναλυτικών τεχνικών</a:t>
                      </a:r>
                    </a:p>
                    <a:p>
                      <a:pPr marL="285750" indent="-285750">
                        <a:buFont typeface="Arial" panose="020B0604020202020204" pitchFamily="34" charset="0"/>
                        <a:buChar char="•"/>
                      </a:pPr>
                      <a:r>
                        <a:rPr lang="el-GR" sz="1100" dirty="0" smtClean="0"/>
                        <a:t>Εργαλεία βιομηχανικού σχεδιασμού και  έλεγχος μηχανικής συμπεριφοράς υλικών, προσομοίωση</a:t>
                      </a:r>
                    </a:p>
                  </a:txBody>
                  <a:tcPr anchor="ctr"/>
                </a:tc>
              </a:tr>
            </a:tbl>
          </a:graphicData>
        </a:graphic>
      </p:graphicFrame>
      <p:sp>
        <p:nvSpPr>
          <p:cNvPr id="7"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8"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34</a:t>
            </a:fld>
            <a:r>
              <a:rPr lang="el-GR" smtClean="0"/>
              <a:t> / 36</a:t>
            </a:r>
            <a:endParaRPr lang="en-US" dirty="0"/>
          </a:p>
        </p:txBody>
      </p:sp>
    </p:spTree>
    <p:extLst>
      <p:ext uri="{BB962C8B-B14F-4D97-AF65-F5344CB8AC3E}">
        <p14:creationId xmlns:p14="http://schemas.microsoft.com/office/powerpoint/2010/main" val="4102006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Τεχνολογίες για Προτεραιότητες της </a:t>
            </a:r>
            <a:r>
              <a:rPr lang="el-GR" dirty="0" smtClean="0"/>
              <a:t>4</a:t>
            </a:r>
            <a:r>
              <a:rPr lang="el-GR" baseline="30000" dirty="0" smtClean="0"/>
              <a:t>ης</a:t>
            </a:r>
            <a:r>
              <a:rPr lang="el-GR" dirty="0" smtClean="0"/>
              <a:t> </a:t>
            </a:r>
            <a:r>
              <a:rPr lang="el-GR" dirty="0"/>
              <a:t>Κατηγ. Παρεμβάσεων - (</a:t>
            </a:r>
            <a:r>
              <a:rPr lang="el-GR" dirty="0" smtClean="0"/>
              <a:t>1/1)</a:t>
            </a:r>
            <a:endParaRPr lang="en-US" dirty="0">
              <a:latin typeface="+mn-lt"/>
            </a:endParaRPr>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3211679174"/>
              </p:ext>
            </p:extLst>
          </p:nvPr>
        </p:nvGraphicFramePr>
        <p:xfrm>
          <a:off x="609600" y="814388"/>
          <a:ext cx="8426450" cy="3413760"/>
        </p:xfrm>
        <a:graphic>
          <a:graphicData uri="http://schemas.openxmlformats.org/drawingml/2006/table">
            <a:tbl>
              <a:tblPr firstRow="1" bandRow="1">
                <a:tableStyleId>{5C22544A-7EE6-4342-B048-85BDC9FD1C3A}</a:tableStyleId>
              </a:tblPr>
              <a:tblGrid>
                <a:gridCol w="1442120"/>
                <a:gridCol w="6984330"/>
              </a:tblGrid>
              <a:tr h="245194">
                <a:tc>
                  <a:txBody>
                    <a:bodyPr/>
                    <a:lstStyle/>
                    <a:p>
                      <a:pPr algn="ctr"/>
                      <a:r>
                        <a:rPr lang="el-GR" sz="1400" dirty="0" smtClean="0"/>
                        <a:t>Προτεραιότητες</a:t>
                      </a:r>
                      <a:endParaRPr lang="en-US" sz="1400" dirty="0"/>
                    </a:p>
                  </a:txBody>
                  <a:tcPr/>
                </a:tc>
                <a:tc>
                  <a:txBody>
                    <a:bodyPr/>
                    <a:lstStyle/>
                    <a:p>
                      <a:pPr algn="ctr"/>
                      <a:r>
                        <a:rPr lang="el-GR" sz="1400" dirty="0" smtClean="0"/>
                        <a:t>Ενδεικτικές Τεχνολογίες</a:t>
                      </a:r>
                      <a:endParaRPr lang="en-US" sz="1400" dirty="0"/>
                    </a:p>
                  </a:txBody>
                  <a:tcPr/>
                </a:tc>
              </a:tr>
              <a:tr h="370840">
                <a:tc>
                  <a:txBody>
                    <a:bodyPr/>
                    <a:lstStyle/>
                    <a:p>
                      <a:r>
                        <a:rPr lang="en-US" dirty="0" smtClean="0">
                          <a:latin typeface="Calibri" panose="020F0502020204030204" pitchFamily="34" charset="0"/>
                          <a:hlinkClick r:id="rId2" action="ppaction://hlinksldjump"/>
                        </a:rPr>
                        <a:t>4</a:t>
                      </a:r>
                      <a:r>
                        <a:rPr lang="el-GR" dirty="0" smtClean="0">
                          <a:latin typeface="Calibri" panose="020F0502020204030204" pitchFamily="34" charset="0"/>
                          <a:hlinkClick r:id="rId2" action="ppaction://hlinksldjump"/>
                        </a:rPr>
                        <a:t>.</a:t>
                      </a:r>
                      <a:r>
                        <a:rPr lang="en-US" dirty="0" smtClean="0">
                          <a:latin typeface="Calibri" panose="020F0502020204030204" pitchFamily="34" charset="0"/>
                          <a:hlinkClick r:id="rId2" action="ppaction://hlinksldjump"/>
                        </a:rPr>
                        <a:t>1</a:t>
                      </a:r>
                      <a:r>
                        <a:rPr lang="el-GR" dirty="0" smtClean="0">
                          <a:latin typeface="Calibri" panose="020F0502020204030204" pitchFamily="34" charset="0"/>
                          <a:hlinkClick r:id="rId2" action="ppaction://hlinksldjump"/>
                        </a:rPr>
                        <a:t>, </a:t>
                      </a:r>
                      <a:r>
                        <a:rPr lang="en-US" dirty="0" smtClean="0">
                          <a:latin typeface="Calibri" panose="020F0502020204030204" pitchFamily="34" charset="0"/>
                          <a:hlinkClick r:id="rId2" action="ppaction://hlinksldjump"/>
                        </a:rPr>
                        <a:t>4</a:t>
                      </a:r>
                      <a:r>
                        <a:rPr lang="el-GR" dirty="0" smtClean="0">
                          <a:latin typeface="Calibri" panose="020F0502020204030204" pitchFamily="34" charset="0"/>
                          <a:hlinkClick r:id="rId2" action="ppaction://hlinksldjump"/>
                        </a:rPr>
                        <a:t>.</a:t>
                      </a:r>
                      <a:r>
                        <a:rPr lang="en-US" dirty="0" smtClean="0">
                          <a:latin typeface="Calibri" panose="020F0502020204030204" pitchFamily="34" charset="0"/>
                          <a:hlinkClick r:id="rId2" action="ppaction://hlinksldjump"/>
                        </a:rPr>
                        <a:t>2</a:t>
                      </a:r>
                      <a:endParaRPr lang="el-GR" dirty="0" smtClean="0">
                        <a:latin typeface="Calibri" panose="020F0502020204030204" pitchFamily="34" charset="0"/>
                        <a:hlinkClick r:id="rId2" action="ppaction://hlinksldjump"/>
                      </a:endParaRPr>
                    </a:p>
                    <a:p>
                      <a:r>
                        <a:rPr lang="en-US" dirty="0" smtClean="0">
                          <a:latin typeface="Calibri" panose="020F0502020204030204" pitchFamily="34" charset="0"/>
                          <a:hlinkClick r:id="rId2" action="ppaction://hlinksldjump"/>
                        </a:rPr>
                        <a:t>4.3</a:t>
                      </a:r>
                      <a:r>
                        <a:rPr lang="el-GR" dirty="0" smtClean="0">
                          <a:latin typeface="Calibri" panose="020F0502020204030204" pitchFamily="34" charset="0"/>
                          <a:hlinkClick r:id="rId2" action="ppaction://hlinksldjump"/>
                        </a:rPr>
                        <a:t>, </a:t>
                      </a:r>
                      <a:r>
                        <a:rPr lang="en-US" dirty="0" smtClean="0">
                          <a:latin typeface="Calibri" panose="020F0502020204030204" pitchFamily="34" charset="0"/>
                          <a:hlinkClick r:id="rId2" action="ppaction://hlinksldjump"/>
                        </a:rPr>
                        <a:t>4.4</a:t>
                      </a:r>
                      <a:endParaRPr lang="en-US" dirty="0">
                        <a:latin typeface="Calibri" panose="020F0502020204030204" pitchFamily="34" charset="0"/>
                      </a:endParaRPr>
                    </a:p>
                  </a:txBody>
                  <a:tcPr/>
                </a:tc>
                <a:tc>
                  <a:txBody>
                    <a:bodyPr/>
                    <a:lstStyle/>
                    <a:p>
                      <a:pPr marL="285750" indent="-285750">
                        <a:buFont typeface="Arial" panose="020B0604020202020204" pitchFamily="34" charset="0"/>
                        <a:buChar char="•"/>
                      </a:pPr>
                      <a:r>
                        <a:rPr lang="el-GR" sz="1100" dirty="0" smtClean="0"/>
                        <a:t>Διεπαφές ψηφιακών αποθετηρίων</a:t>
                      </a:r>
                    </a:p>
                    <a:p>
                      <a:pPr marL="285750" indent="-285750">
                        <a:buFont typeface="Arial" panose="020B0604020202020204" pitchFamily="34" charset="0"/>
                        <a:buChar char="•"/>
                      </a:pPr>
                      <a:r>
                        <a:rPr lang="el-GR" sz="1100" dirty="0" smtClean="0"/>
                        <a:t>Πολυδιάστατη προβολή και αναπαράσταση</a:t>
                      </a:r>
                    </a:p>
                    <a:p>
                      <a:pPr marL="285750" indent="-285750">
                        <a:buFont typeface="Arial" panose="020B0604020202020204" pitchFamily="34" charset="0"/>
                        <a:buChar char="•"/>
                      </a:pPr>
                      <a:r>
                        <a:rPr lang="el-GR" sz="1100" dirty="0" smtClean="0"/>
                        <a:t>Στατιστική Ανάλυση</a:t>
                      </a:r>
                    </a:p>
                    <a:p>
                      <a:pPr marL="285750" indent="-285750">
                        <a:buFont typeface="Arial" panose="020B0604020202020204" pitchFamily="34" charset="0"/>
                        <a:buChar char="•"/>
                      </a:pPr>
                      <a:r>
                        <a:rPr lang="el-GR" sz="1100" dirty="0" smtClean="0"/>
                        <a:t>Σχεδιασμός</a:t>
                      </a:r>
                    </a:p>
                    <a:p>
                      <a:pPr marL="285750" indent="-285750">
                        <a:buFont typeface="Arial" panose="020B0604020202020204" pitchFamily="34" charset="0"/>
                        <a:buChar char="•"/>
                      </a:pPr>
                      <a:r>
                        <a:rPr lang="en-US" sz="1100" dirty="0" smtClean="0"/>
                        <a:t>Compliance to widespread database / repository /data stream standards, multi-dimensional representation and projection, statistical analysis feature integration, web-based, </a:t>
                      </a:r>
                      <a:r>
                        <a:rPr lang="en-US" sz="1100" dirty="0" err="1" smtClean="0"/>
                        <a:t>WebGL</a:t>
                      </a:r>
                      <a:r>
                        <a:rPr lang="en-US" sz="1100" dirty="0" smtClean="0"/>
                        <a:t> accelerated, static / dynamic / interactive visualizations (1D, 2D, 3D), </a:t>
                      </a:r>
                      <a:r>
                        <a:rPr lang="en-US" sz="1100" dirty="0" err="1" smtClean="0"/>
                        <a:t>customisable</a:t>
                      </a:r>
                      <a:r>
                        <a:rPr lang="en-US" sz="1100" dirty="0" smtClean="0"/>
                        <a:t> organization, navigation</a:t>
                      </a:r>
                    </a:p>
                    <a:p>
                      <a:pPr marL="285750" indent="-285750">
                        <a:buFont typeface="Arial" panose="020B0604020202020204" pitchFamily="34" charset="0"/>
                        <a:buChar char="•"/>
                      </a:pPr>
                      <a:r>
                        <a:rPr lang="en-US" sz="1100" dirty="0" smtClean="0"/>
                        <a:t>Computer Aided Manufacturing (CAM)</a:t>
                      </a:r>
                    </a:p>
                    <a:p>
                      <a:pPr marL="285750" indent="-285750">
                        <a:buFont typeface="Arial" panose="020B0604020202020204" pitchFamily="34" charset="0"/>
                        <a:buChar char="•"/>
                      </a:pPr>
                      <a:r>
                        <a:rPr lang="en-US" sz="1100" dirty="0" smtClean="0"/>
                        <a:t>3D printing</a:t>
                      </a:r>
                    </a:p>
                    <a:p>
                      <a:pPr marL="285750" indent="-285750">
                        <a:buFont typeface="Arial" panose="020B0604020202020204" pitchFamily="34" charset="0"/>
                        <a:buChar char="•"/>
                      </a:pPr>
                      <a:r>
                        <a:rPr lang="en-US" sz="1100" dirty="0" smtClean="0"/>
                        <a:t>CNC laser cutting</a:t>
                      </a:r>
                    </a:p>
                    <a:p>
                      <a:pPr marL="285750" indent="-285750">
                        <a:buFont typeface="Arial" panose="020B0604020202020204" pitchFamily="34" charset="0"/>
                        <a:buChar char="•"/>
                      </a:pPr>
                      <a:r>
                        <a:rPr lang="en-US" sz="1100" dirty="0" smtClean="0"/>
                        <a:t>CNC milling</a:t>
                      </a:r>
                    </a:p>
                    <a:p>
                      <a:pPr marL="285750" indent="-285750">
                        <a:buFont typeface="Arial" panose="020B0604020202020204" pitchFamily="34" charset="0"/>
                        <a:buChar char="•"/>
                      </a:pPr>
                      <a:r>
                        <a:rPr lang="el-GR" sz="1100" dirty="0" smtClean="0"/>
                        <a:t>Παραγωγή και χειρισμός τρισδιάστατου περιεχομένου</a:t>
                      </a:r>
                      <a:endParaRPr lang="en-US" sz="1100" dirty="0" smtClean="0"/>
                    </a:p>
                    <a:p>
                      <a:pPr marL="285750" indent="-285750">
                        <a:buFont typeface="Arial" panose="020B0604020202020204" pitchFamily="34" charset="0"/>
                        <a:buChar char="•"/>
                      </a:pPr>
                      <a:r>
                        <a:rPr lang="el-GR" sz="1100" dirty="0" smtClean="0"/>
                        <a:t>Παραμετρική Γεωμετρία</a:t>
                      </a:r>
                      <a:endParaRPr lang="en-US" sz="1100" dirty="0" smtClean="0"/>
                    </a:p>
                    <a:p>
                      <a:pPr marL="285750" indent="-285750">
                        <a:buFont typeface="Arial" panose="020B0604020202020204" pitchFamily="34" charset="0"/>
                        <a:buChar char="•"/>
                      </a:pPr>
                      <a:r>
                        <a:rPr lang="el-GR" sz="1100" dirty="0" smtClean="0"/>
                        <a:t>Εργαλεία και μέθοδοι γενεσιουργού σχεδιασμού</a:t>
                      </a:r>
                      <a:endParaRPr lang="en-US" sz="1100" dirty="0" smtClean="0"/>
                    </a:p>
                    <a:p>
                      <a:pPr marL="285750" indent="-285750">
                        <a:buFont typeface="Arial" panose="020B0604020202020204" pitchFamily="34" charset="0"/>
                        <a:buChar char="•"/>
                      </a:pPr>
                      <a:r>
                        <a:rPr lang="el-GR" sz="1100" dirty="0" smtClean="0"/>
                        <a:t>Τρισδιάστατη σάρωση και αναδόμηση (ψηφιοποίηση) με ενσωμάτωση στη σχεδιαστική διαδικασία</a:t>
                      </a:r>
                      <a:endParaRPr lang="en-US" sz="1100" dirty="0" smtClean="0"/>
                    </a:p>
                    <a:p>
                      <a:pPr marL="285750" indent="-285750">
                        <a:buFont typeface="Arial" panose="020B0604020202020204" pitchFamily="34" charset="0"/>
                        <a:buChar char="•"/>
                      </a:pPr>
                      <a:r>
                        <a:rPr lang="el-GR" sz="1100" dirty="0" smtClean="0"/>
                        <a:t>Συστήματα Διαχείρισης Περιεχομένου (</a:t>
                      </a:r>
                      <a:r>
                        <a:rPr lang="en-US" sz="1100" dirty="0" smtClean="0"/>
                        <a:t>CMS)</a:t>
                      </a:r>
                    </a:p>
                    <a:p>
                      <a:pPr marL="285750" indent="-285750">
                        <a:buFont typeface="Arial" panose="020B0604020202020204" pitchFamily="34" charset="0"/>
                        <a:buChar char="•"/>
                      </a:pPr>
                      <a:r>
                        <a:rPr lang="el-GR" sz="1100" dirty="0" smtClean="0"/>
                        <a:t>Συλλογές ψηφιακών πόρων και διεπαφές πρόσβασης</a:t>
                      </a:r>
                    </a:p>
                    <a:p>
                      <a:pPr marL="285750" indent="-285750">
                        <a:buFont typeface="Arial" panose="020B0604020202020204" pitchFamily="34" charset="0"/>
                        <a:buChar char="•"/>
                      </a:pPr>
                      <a:r>
                        <a:rPr lang="en-US" sz="1100" dirty="0" smtClean="0"/>
                        <a:t>Cross-media applications </a:t>
                      </a:r>
                      <a:r>
                        <a:rPr lang="el-GR" sz="1100" dirty="0" smtClean="0"/>
                        <a:t>για </a:t>
                      </a:r>
                      <a:r>
                        <a:rPr lang="en-US" sz="1100" dirty="0" smtClean="0"/>
                        <a:t>mobile devices</a:t>
                      </a:r>
                    </a:p>
                  </a:txBody>
                  <a:tcPr anchor="ctr"/>
                </a:tc>
              </a:tr>
            </a:tbl>
          </a:graphicData>
        </a:graphic>
      </p:graphicFrame>
      <p:sp>
        <p:nvSpPr>
          <p:cNvPr id="7"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8"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35</a:t>
            </a:fld>
            <a:r>
              <a:rPr lang="el-GR" smtClean="0"/>
              <a:t> / 36</a:t>
            </a:r>
            <a:endParaRPr lang="en-US" dirty="0"/>
          </a:p>
        </p:txBody>
      </p:sp>
    </p:spTree>
    <p:extLst>
      <p:ext uri="{BB962C8B-B14F-4D97-AF65-F5344CB8AC3E}">
        <p14:creationId xmlns:p14="http://schemas.microsoft.com/office/powerpoint/2010/main" val="10448803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3"/>
          </p:nvPr>
        </p:nvSpPr>
        <p:spPr/>
        <p:txBody>
          <a:bodyPr>
            <a:normAutofit/>
          </a:bodyPr>
          <a:lstStyle/>
          <a:p>
            <a:pPr marL="0" indent="0">
              <a:buNone/>
            </a:pPr>
            <a:endParaRPr lang="el-GR" dirty="0" smtClean="0"/>
          </a:p>
          <a:p>
            <a:pPr marL="0" indent="0">
              <a:buNone/>
            </a:pPr>
            <a:r>
              <a:rPr lang="el-GR" dirty="0" smtClean="0"/>
              <a:t>Ευχαριστούμε για </a:t>
            </a:r>
            <a:r>
              <a:rPr lang="el-GR" dirty="0"/>
              <a:t>την προσοχή σας!</a:t>
            </a:r>
          </a:p>
          <a:p>
            <a:endParaRPr lang="el-GR" dirty="0" smtClean="0"/>
          </a:p>
          <a:p>
            <a:pPr marL="0" indent="0">
              <a:buNone/>
            </a:pPr>
            <a:r>
              <a:rPr lang="el-GR" dirty="0" smtClean="0"/>
              <a:t>Πληροφορίες</a:t>
            </a:r>
            <a:r>
              <a:rPr lang="el-GR" dirty="0"/>
              <a:t>: </a:t>
            </a:r>
            <a:r>
              <a:rPr lang="el-GR" dirty="0">
                <a:solidFill>
                  <a:schemeClr val="bg2">
                    <a:lumMod val="50000"/>
                  </a:schemeClr>
                </a:solidFill>
              </a:rPr>
              <a:t>www.gsrt.gr</a:t>
            </a:r>
          </a:p>
          <a:p>
            <a:endParaRPr lang="el-GR" dirty="0" smtClean="0"/>
          </a:p>
          <a:p>
            <a:endParaRPr lang="en-US" dirty="0"/>
          </a:p>
        </p:txBody>
      </p:sp>
      <p:sp>
        <p:nvSpPr>
          <p:cNvPr id="7"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8"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2" name="Slide Number Placeholder 1"/>
          <p:cNvSpPr>
            <a:spLocks noGrp="1"/>
          </p:cNvSpPr>
          <p:nvPr>
            <p:ph type="sldNum" sz="quarter" idx="12"/>
          </p:nvPr>
        </p:nvSpPr>
        <p:spPr/>
        <p:txBody>
          <a:bodyPr/>
          <a:lstStyle/>
          <a:p>
            <a:fld id="{8F82E0A0-C266-4798-8C8F-B9F91E9DA37E}" type="slidenum">
              <a:rPr lang="en-US" smtClean="0"/>
              <a:pPr/>
              <a:t>36</a:t>
            </a:fld>
            <a:r>
              <a:rPr lang="el-GR" smtClean="0"/>
              <a:t> / 36</a:t>
            </a:r>
            <a:endParaRPr lang="en-US" dirty="0"/>
          </a:p>
        </p:txBody>
      </p:sp>
    </p:spTree>
    <p:extLst>
      <p:ext uri="{BB962C8B-B14F-4D97-AF65-F5344CB8AC3E}">
        <p14:creationId xmlns:p14="http://schemas.microsoft.com/office/powerpoint/2010/main" val="29719686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90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4 Κατηγορίες Παρεμβάσεων</a:t>
            </a:r>
            <a:endParaRPr lang="en-US" dirty="0"/>
          </a:p>
        </p:txBody>
      </p:sp>
      <p:sp>
        <p:nvSpPr>
          <p:cNvPr id="6" name="Content Placeholder 5"/>
          <p:cNvSpPr>
            <a:spLocks noGrp="1"/>
          </p:cNvSpPr>
          <p:nvPr>
            <p:ph sz="quarter" idx="13"/>
          </p:nvPr>
        </p:nvSpPr>
        <p:spPr/>
        <p:txBody>
          <a:bodyPr>
            <a:normAutofit fontScale="92500" lnSpcReduction="20000"/>
          </a:bodyPr>
          <a:lstStyle/>
          <a:p>
            <a:pPr marL="268288" lvl="1" indent="-268288">
              <a:buClr>
                <a:srgbClr val="002060"/>
              </a:buClr>
              <a:buSzPct val="120000"/>
              <a:buFont typeface="+mj-lt"/>
              <a:buAutoNum type="arabicPeriod"/>
            </a:pPr>
            <a:r>
              <a:rPr lang="el-GR" altLang="x-none" sz="2000" b="1" dirty="0" smtClean="0"/>
              <a:t>Ανάπτυξη </a:t>
            </a:r>
            <a:r>
              <a:rPr lang="el-GR" altLang="x-none" sz="2000" b="1" dirty="0"/>
              <a:t>καινοτόμων προϊόντων και </a:t>
            </a:r>
            <a:r>
              <a:rPr lang="el-GR" altLang="x-none" sz="2000" b="1" dirty="0" smtClean="0"/>
              <a:t>υπηρεσιών</a:t>
            </a:r>
            <a:r>
              <a:rPr lang="en-US" altLang="x-none" sz="2000" b="1" dirty="0" smtClean="0"/>
              <a:t>, </a:t>
            </a:r>
            <a:r>
              <a:rPr lang="el-GR" altLang="x-none" sz="2000" b="1" dirty="0" smtClean="0"/>
              <a:t>συμπεριλαμβανομένων των οπτικοακουστικών, με </a:t>
            </a:r>
            <a:r>
              <a:rPr lang="el-GR" altLang="x-none" sz="2000" b="1" dirty="0"/>
              <a:t>έμφαση στην ενίσχυση και υποστήριξη επιχειρήσεων, επαγγελματιών και φορέων που δραστηριοποιούνται στους χώρους του Πολιτισμού, Τουρισμού και Δημιουργικών Βιομηχανιών</a:t>
            </a:r>
            <a:r>
              <a:rPr lang="el-GR" altLang="x-none" sz="2000" b="1" dirty="0" smtClean="0"/>
              <a:t>.</a:t>
            </a:r>
          </a:p>
          <a:p>
            <a:pPr marL="268288" lvl="1" indent="-268288">
              <a:buClr>
                <a:srgbClr val="002060"/>
              </a:buClr>
              <a:buSzPct val="120000"/>
              <a:buFont typeface="+mj-lt"/>
              <a:buAutoNum type="arabicPeriod"/>
            </a:pPr>
            <a:r>
              <a:rPr lang="el-GR" altLang="x-none" sz="2000" dirty="0">
                <a:solidFill>
                  <a:schemeClr val="bg1">
                    <a:lumMod val="65000"/>
                  </a:schemeClr>
                </a:solidFill>
              </a:rPr>
              <a:t>Ανάπτυξη καινοτόμων προϊόντων και  υπηρεσιών, συμπεριλαμβανομένων των οπτικοακουστικών</a:t>
            </a:r>
            <a:r>
              <a:rPr lang="el-GR" altLang="x-none" sz="2000" dirty="0" smtClean="0">
                <a:solidFill>
                  <a:schemeClr val="bg1">
                    <a:lumMod val="65000"/>
                  </a:schemeClr>
                </a:solidFill>
              </a:rPr>
              <a:t>, με </a:t>
            </a:r>
            <a:r>
              <a:rPr lang="el-GR" altLang="x-none" sz="2000" dirty="0">
                <a:solidFill>
                  <a:schemeClr val="bg1">
                    <a:lumMod val="65000"/>
                  </a:schemeClr>
                </a:solidFill>
              </a:rPr>
              <a:t>έμφαση στην ενίσχυση της   εμπειρίας του τελικού χρήστη και  σκοπό την ανάδειξη και προώθηση της πολιτιστικής κληρονομιάς, του σύγχρονου πολιτισμού και του τουριστικού προϊόντος</a:t>
            </a:r>
            <a:r>
              <a:rPr lang="el-GR" altLang="x-none" sz="2000" dirty="0" smtClean="0">
                <a:solidFill>
                  <a:schemeClr val="bg1">
                    <a:lumMod val="65000"/>
                  </a:schemeClr>
                </a:solidFill>
              </a:rPr>
              <a:t>.</a:t>
            </a:r>
          </a:p>
          <a:p>
            <a:pPr marL="268288" lvl="1" indent="-268288">
              <a:buClr>
                <a:srgbClr val="002060"/>
              </a:buClr>
              <a:buSzPct val="120000"/>
              <a:buFont typeface="+mj-lt"/>
              <a:buAutoNum type="arabicPeriod"/>
            </a:pPr>
            <a:r>
              <a:rPr lang="el-GR" altLang="x-none" sz="2000" dirty="0">
                <a:solidFill>
                  <a:schemeClr val="bg1">
                    <a:lumMod val="65000"/>
                  </a:schemeClr>
                </a:solidFill>
              </a:rPr>
              <a:t>Ανάπτυξη εργαλείων και εφαρμογών ΤΠΕ που προωθούν τη συνέργεια των τομέων Πολιτισμού, Τουρισμού, και Δημιουργικών Βιομηχανιών με άλλους θεματικούς τομείς με στόχο την δημιουργία νέων αλυσίδων αξίας</a:t>
            </a:r>
            <a:r>
              <a:rPr lang="el-GR" altLang="x-none" sz="2000" dirty="0" smtClean="0">
                <a:solidFill>
                  <a:schemeClr val="bg1">
                    <a:lumMod val="65000"/>
                  </a:schemeClr>
                </a:solidFill>
              </a:rPr>
              <a:t>.</a:t>
            </a:r>
          </a:p>
          <a:p>
            <a:pPr marL="268288" lvl="1" indent="-268288">
              <a:buClr>
                <a:srgbClr val="002060"/>
              </a:buClr>
              <a:buSzPct val="120000"/>
              <a:buFont typeface="+mj-lt"/>
              <a:buAutoNum type="arabicPeriod"/>
            </a:pPr>
            <a:r>
              <a:rPr lang="el-GR" altLang="x-none" sz="2000" dirty="0">
                <a:solidFill>
                  <a:schemeClr val="bg1">
                    <a:lumMod val="65000"/>
                  </a:schemeClr>
                </a:solidFill>
              </a:rPr>
              <a:t>Σχεδιασμός και ανάπτυξη καινοτόμων προϊόντων, εφαρμογών, μεθοδολογιών  και υπηρεσιών   από τη Δημιουργική Βιομηχανία με σκοπό την δημιουργία αλυσίδων αξίας στους τομείς Πολιτισμού, Τουρισμού, Δημιουργικής Βιομηχανίας</a:t>
            </a:r>
            <a:r>
              <a:rPr lang="el-GR" altLang="x-none" sz="2000" dirty="0" smtClean="0">
                <a:solidFill>
                  <a:schemeClr val="bg1">
                    <a:lumMod val="65000"/>
                  </a:schemeClr>
                </a:solidFill>
              </a:rPr>
              <a:t>.</a:t>
            </a:r>
            <a:endParaRPr lang="el-GR" altLang="x-none" sz="2000" dirty="0">
              <a:solidFill>
                <a:schemeClr val="bg1">
                  <a:lumMod val="65000"/>
                </a:schemeClr>
              </a:solidFill>
            </a:endParaRPr>
          </a:p>
        </p:txBody>
      </p:sp>
      <p:sp>
        <p:nvSpPr>
          <p:cNvPr id="9"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10"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4</a:t>
            </a:fld>
            <a:r>
              <a:rPr lang="el-GR" smtClean="0"/>
              <a:t> / 36</a:t>
            </a:r>
            <a:endParaRPr lang="en-US" dirty="0"/>
          </a:p>
        </p:txBody>
      </p:sp>
    </p:spTree>
    <p:extLst>
      <p:ext uri="{BB962C8B-B14F-4D97-AF65-F5344CB8AC3E}">
        <p14:creationId xmlns:p14="http://schemas.microsoft.com/office/powerpoint/2010/main" val="1556986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Προτεραιότητες 1</a:t>
            </a:r>
            <a:r>
              <a:rPr lang="el-GR" baseline="30000" dirty="0" smtClean="0"/>
              <a:t>ης</a:t>
            </a:r>
            <a:r>
              <a:rPr lang="el-GR" dirty="0" smtClean="0"/>
              <a:t> Κατηγορίας Παρεμβάσεων      (1/5)</a:t>
            </a:r>
            <a:endParaRPr lang="en-US" dirty="0"/>
          </a:p>
        </p:txBody>
      </p:sp>
      <p:sp>
        <p:nvSpPr>
          <p:cNvPr id="6" name="Content Placeholder 5"/>
          <p:cNvSpPr>
            <a:spLocks noGrp="1"/>
          </p:cNvSpPr>
          <p:nvPr>
            <p:ph sz="quarter" idx="13"/>
          </p:nvPr>
        </p:nvSpPr>
        <p:spPr/>
        <p:txBody>
          <a:bodyPr>
            <a:normAutofit fontScale="85000" lnSpcReduction="10000"/>
          </a:bodyPr>
          <a:lstStyle/>
          <a:p>
            <a:pPr marL="536575" lvl="1" indent="-536575">
              <a:buClr>
                <a:srgbClr val="002060"/>
              </a:buClr>
              <a:buSzPct val="100000"/>
              <a:buNone/>
            </a:pPr>
            <a:r>
              <a:rPr lang="el-GR" altLang="x-none" sz="2000" dirty="0" smtClean="0">
                <a:hlinkClick r:id="rId2" action="ppaction://hlinksldjump"/>
              </a:rPr>
              <a:t>1.1.</a:t>
            </a:r>
            <a:r>
              <a:rPr lang="el-GR" altLang="x-none" sz="2000" dirty="0" smtClean="0"/>
              <a:t>	Ανάπτυξη </a:t>
            </a:r>
            <a:r>
              <a:rPr lang="el-GR" altLang="x-none" sz="2000" dirty="0"/>
              <a:t>εφαρμογών παροχής τουριστικών υπηρεσιών προστιθέμενης αξίας που απευθύνονται σε επιχειρήσεις με σκοπό την εξατομικευμένη παροχή πληροφοριών, συστάσεων και περιεχομένου προς τους ταξιδιώτες (π.χ. προηγμένες μηχανές ολοκληρωμένης σχεδίασης πακέτου διακοπών ή/και εξατομικευμένων δραστηριοτήτων, επιλογή διαδρομών, δραστηριοτήτων, σημείων ενδιαφέροντος, τουριστικών καταλυμάτων, γεγονότων/εκδηλώσεων, δρομολογίων ΜΜΜ).</a:t>
            </a:r>
          </a:p>
          <a:p>
            <a:pPr marL="536575" lvl="1" indent="-536575">
              <a:buClr>
                <a:srgbClr val="002060"/>
              </a:buClr>
              <a:buSzPct val="100000"/>
              <a:buNone/>
            </a:pPr>
            <a:r>
              <a:rPr lang="el-GR" altLang="x-none" sz="2100" dirty="0" smtClean="0">
                <a:hlinkClick r:id="rId2" action="ppaction://hlinksldjump"/>
              </a:rPr>
              <a:t>1.2.</a:t>
            </a:r>
            <a:r>
              <a:rPr lang="el-GR" altLang="x-none" sz="2100" dirty="0" smtClean="0"/>
              <a:t>	Ανάπτυξη </a:t>
            </a:r>
            <a:r>
              <a:rPr lang="el-GR" altLang="x-none" sz="2100" dirty="0"/>
              <a:t>τεχνολογιών και υπηρεσιών για την υποστήριξη της δημιουργίας έξυπνων υποδομών (π.χ. λιμάνια, αεροδρόμια, εμπορικά κέντρα, χώροι αναψυχής και γενικά σημεία ενδιαφέροντος ή χρηστικά σημεία των πόλεων) με στόχο την προηγμένη και αποδοτική παροχή πολιτιστικών και τουριστικών υπηρεσιών.</a:t>
            </a:r>
          </a:p>
          <a:p>
            <a:pPr marL="536575" lvl="1" indent="-536575">
              <a:buClr>
                <a:srgbClr val="002060"/>
              </a:buClr>
              <a:buSzPct val="100000"/>
              <a:buNone/>
            </a:pPr>
            <a:r>
              <a:rPr lang="el-GR" altLang="x-none" sz="2100" dirty="0" smtClean="0">
                <a:hlinkClick r:id="rId2" action="ppaction://hlinksldjump"/>
              </a:rPr>
              <a:t>1.3.</a:t>
            </a:r>
            <a:r>
              <a:rPr lang="el-GR" altLang="x-none" sz="2100" dirty="0" smtClean="0"/>
              <a:t>	Ανάπτυξη </a:t>
            </a:r>
            <a:r>
              <a:rPr lang="el-GR" altLang="x-none" sz="2100" dirty="0"/>
              <a:t>και αξιοποίηση καινοτόμων εργαλείων, προϊόντων, υπηρεσιών και διαδικασιών, για την υποστήριξη ειδικών μορφών τουρισμού (π.χ. κρουαζιέρα, θρησκευτικός, καταδυτικός και θαλάσσιος, τουρισμός υπαίθρου, επιστημονικός τουρισμός, αστικός τουρισμός, γαστρονομικός τουρισμός, αθλητικός τουρισμός).</a:t>
            </a:r>
          </a:p>
        </p:txBody>
      </p:sp>
      <p:sp>
        <p:nvSpPr>
          <p:cNvPr id="9"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10"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5</a:t>
            </a:fld>
            <a:r>
              <a:rPr lang="el-GR" smtClean="0"/>
              <a:t> / 36</a:t>
            </a:r>
            <a:endParaRPr lang="en-US" dirty="0"/>
          </a:p>
        </p:txBody>
      </p:sp>
    </p:spTree>
    <p:extLst>
      <p:ext uri="{BB962C8B-B14F-4D97-AF65-F5344CB8AC3E}">
        <p14:creationId xmlns:p14="http://schemas.microsoft.com/office/powerpoint/2010/main" val="4034253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Προτεραιότητες 1</a:t>
            </a:r>
            <a:r>
              <a:rPr lang="el-GR" baseline="30000" dirty="0" smtClean="0"/>
              <a:t>ης</a:t>
            </a:r>
            <a:r>
              <a:rPr lang="el-GR" dirty="0" smtClean="0"/>
              <a:t> Κατηγορίας Παρεμβάσεων      (2/5)</a:t>
            </a:r>
            <a:endParaRPr lang="en-US" dirty="0"/>
          </a:p>
        </p:txBody>
      </p:sp>
      <p:sp>
        <p:nvSpPr>
          <p:cNvPr id="6" name="Content Placeholder 5"/>
          <p:cNvSpPr>
            <a:spLocks noGrp="1"/>
          </p:cNvSpPr>
          <p:nvPr>
            <p:ph sz="quarter" idx="13"/>
          </p:nvPr>
        </p:nvSpPr>
        <p:spPr/>
        <p:txBody>
          <a:bodyPr>
            <a:normAutofit/>
          </a:bodyPr>
          <a:lstStyle/>
          <a:p>
            <a:pPr marL="536575" lvl="1" indent="-536575">
              <a:lnSpc>
                <a:spcPct val="90000"/>
              </a:lnSpc>
              <a:buClr>
                <a:srgbClr val="002060"/>
              </a:buClr>
              <a:buSzPct val="100000"/>
              <a:buNone/>
            </a:pPr>
            <a:r>
              <a:rPr lang="el-GR" altLang="x-none" sz="1700" dirty="0" smtClean="0">
                <a:hlinkClick r:id="rId2" action="ppaction://hlinksldjump"/>
              </a:rPr>
              <a:t>1.4.</a:t>
            </a:r>
            <a:r>
              <a:rPr lang="el-GR" altLang="x-none" sz="1700" dirty="0" smtClean="0"/>
              <a:t>	Ανάπτυξη </a:t>
            </a:r>
            <a:r>
              <a:rPr lang="el-GR" altLang="x-none" sz="1700" dirty="0"/>
              <a:t>προϊόντων και υπηρεσιών για την υποστήριξη επιχειρήσεων και φορέων που απευθύνονται σε ειδικές πληθυσμιακές ομάδες (π.χ. ΑΜΕΑ, παιδιά, ηλικιωμένοι, χρονίως πάσχοντες).</a:t>
            </a:r>
          </a:p>
          <a:p>
            <a:pPr marL="536575" lvl="1" indent="-536575">
              <a:lnSpc>
                <a:spcPct val="90000"/>
              </a:lnSpc>
              <a:buClr>
                <a:srgbClr val="002060"/>
              </a:buClr>
              <a:buSzPct val="100000"/>
              <a:buNone/>
            </a:pPr>
            <a:r>
              <a:rPr lang="el-GR" altLang="x-none" sz="1700" dirty="0" smtClean="0">
                <a:hlinkClick r:id="rId2" action="ppaction://hlinksldjump"/>
              </a:rPr>
              <a:t>1.5.</a:t>
            </a:r>
            <a:r>
              <a:rPr lang="el-GR" altLang="x-none" sz="1700" dirty="0" smtClean="0"/>
              <a:t>	Ανάπτυξη </a:t>
            </a:r>
            <a:r>
              <a:rPr lang="el-GR" altLang="x-none" sz="1700" dirty="0"/>
              <a:t>μεθόδων και εφαρμογών για την παροχή νέων προηγμένων υπηρεσιών ή για την βελτιστοποίηση υπαρχουσών υπηρεσιών (σε επίπεδο αποδοτικότητας, μείωσης κόστους, εμπειρίας χρήστη, εξατομίκευσης, πρόβλεψης εσόδων από οπτικοακουστικές παραγωγές, διαχείρισης κόστους παραγωγών, εκτίμησης ρίσκου κλπ.) με αξιοποίηση τεχνικών διαχείρισης, ανάλυσης και οπτικοποίησης δεδομένων</a:t>
            </a:r>
            <a:r>
              <a:rPr lang="el-GR" altLang="x-none" sz="1700" dirty="0" smtClean="0"/>
              <a:t>.</a:t>
            </a:r>
            <a:endParaRPr lang="en-US" altLang="x-none" sz="1700" dirty="0" smtClean="0"/>
          </a:p>
          <a:p>
            <a:pPr marL="536575" lvl="1" indent="-536575">
              <a:lnSpc>
                <a:spcPct val="90000"/>
              </a:lnSpc>
              <a:buClr>
                <a:srgbClr val="002060"/>
              </a:buClr>
              <a:buSzPct val="100000"/>
              <a:buNone/>
            </a:pPr>
            <a:r>
              <a:rPr lang="el-GR" altLang="x-none" sz="1700" dirty="0">
                <a:hlinkClick r:id="rId3" action="ppaction://hlinksldjump"/>
              </a:rPr>
              <a:t>1.6.</a:t>
            </a:r>
            <a:r>
              <a:rPr lang="el-GR" altLang="x-none" sz="1700" dirty="0"/>
              <a:t>	Ανάπτυξη και αξιοποίηση εφαρμογών ΤΠΕ για ανάλυση, τεκμηρίωση, μοντελοποίηση και διαχείριση πολιτιστικού αποθέματος, καθώς και περιοχών περιβαλλοντικού και τουριστικού ενδιαφέροντος.</a:t>
            </a:r>
          </a:p>
          <a:p>
            <a:pPr marL="536575" lvl="1" indent="-536575">
              <a:lnSpc>
                <a:spcPct val="90000"/>
              </a:lnSpc>
              <a:buClr>
                <a:srgbClr val="002060"/>
              </a:buClr>
              <a:buSzPct val="100000"/>
              <a:buNone/>
            </a:pPr>
            <a:endParaRPr lang="el-GR" altLang="x-none" sz="1700" dirty="0"/>
          </a:p>
        </p:txBody>
      </p:sp>
      <p:sp>
        <p:nvSpPr>
          <p:cNvPr id="9"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10"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6</a:t>
            </a:fld>
            <a:r>
              <a:rPr lang="el-GR" smtClean="0"/>
              <a:t> / 36</a:t>
            </a:r>
            <a:endParaRPr lang="en-US" dirty="0"/>
          </a:p>
        </p:txBody>
      </p:sp>
    </p:spTree>
    <p:extLst>
      <p:ext uri="{BB962C8B-B14F-4D97-AF65-F5344CB8AC3E}">
        <p14:creationId xmlns:p14="http://schemas.microsoft.com/office/powerpoint/2010/main" val="3947377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Προτεραιότητες 1</a:t>
            </a:r>
            <a:r>
              <a:rPr lang="el-GR" baseline="30000" dirty="0" smtClean="0"/>
              <a:t>ης</a:t>
            </a:r>
            <a:r>
              <a:rPr lang="el-GR" dirty="0" smtClean="0"/>
              <a:t> Κατηγορίας Παρεμβάσεων      (3/5)</a:t>
            </a:r>
            <a:endParaRPr lang="en-US" dirty="0"/>
          </a:p>
        </p:txBody>
      </p:sp>
      <p:sp>
        <p:nvSpPr>
          <p:cNvPr id="6" name="Content Placeholder 5"/>
          <p:cNvSpPr>
            <a:spLocks noGrp="1"/>
          </p:cNvSpPr>
          <p:nvPr>
            <p:ph sz="quarter" idx="13"/>
          </p:nvPr>
        </p:nvSpPr>
        <p:spPr/>
        <p:txBody>
          <a:bodyPr>
            <a:normAutofit/>
          </a:bodyPr>
          <a:lstStyle/>
          <a:p>
            <a:pPr marL="536575" lvl="1" indent="-536575">
              <a:lnSpc>
                <a:spcPct val="90000"/>
              </a:lnSpc>
              <a:buClr>
                <a:srgbClr val="002060"/>
              </a:buClr>
              <a:buSzPct val="100000"/>
              <a:buNone/>
            </a:pPr>
            <a:r>
              <a:rPr lang="el-GR" altLang="x-none" sz="1700" dirty="0" smtClean="0">
                <a:hlinkClick r:id="rId2" action="ppaction://hlinksldjump"/>
              </a:rPr>
              <a:t>1.7.</a:t>
            </a:r>
            <a:r>
              <a:rPr lang="el-GR" altLang="x-none" sz="1700" dirty="0" smtClean="0"/>
              <a:t>	Ανάπτυξη </a:t>
            </a:r>
            <a:r>
              <a:rPr lang="el-GR" altLang="x-none" sz="1700" dirty="0"/>
              <a:t>καινοτόμων πλατφορμών για την συλλογή τουριστικού και πολιτιστικού περιεχομένου και διάθεσή του σε δημιουργούς εφαρμογών και υπηρεσιών. Περιλαμβάνεται και η χρήση και αξιοποίηση ανοικτών δεδομένων, κοινωνικών δικτύων και πληθοπορισμού (crowd sourcing).</a:t>
            </a:r>
          </a:p>
          <a:p>
            <a:pPr marL="536575" lvl="1" indent="-536575">
              <a:lnSpc>
                <a:spcPct val="90000"/>
              </a:lnSpc>
              <a:buClr>
                <a:srgbClr val="002060"/>
              </a:buClr>
              <a:buSzPct val="100000"/>
              <a:buNone/>
            </a:pPr>
            <a:r>
              <a:rPr lang="el-GR" altLang="x-none" sz="1700" dirty="0" smtClean="0">
                <a:hlinkClick r:id="rId2" action="ppaction://hlinksldjump"/>
              </a:rPr>
              <a:t>1.8.</a:t>
            </a:r>
            <a:r>
              <a:rPr lang="el-GR" altLang="x-none" sz="1700" dirty="0" smtClean="0"/>
              <a:t>	Ανάπτυξη </a:t>
            </a:r>
            <a:r>
              <a:rPr lang="el-GR" altLang="x-none" sz="1700" dirty="0"/>
              <a:t>νέων τεχνολογιών-τεχνικών-μεθόδων ψηφιοποίησης και </a:t>
            </a:r>
            <a:r>
              <a:rPr lang="el-GR" altLang="x-none" sz="1700" dirty="0" smtClean="0"/>
              <a:t>επιστημονικής τεκμηρίωσης </a:t>
            </a:r>
            <a:r>
              <a:rPr lang="el-GR" altLang="x-none" sz="1700" dirty="0"/>
              <a:t>πολιτιστικής κληρονομιάς (κινητής, ακίνητης και άυλης) με </a:t>
            </a:r>
            <a:r>
              <a:rPr lang="el-GR" altLang="x-none" sz="1700" dirty="0" smtClean="0"/>
              <a:t>έμφαση στη βελτίωση </a:t>
            </a:r>
            <a:r>
              <a:rPr lang="el-GR" altLang="x-none" sz="1700" dirty="0"/>
              <a:t>της </a:t>
            </a:r>
            <a:r>
              <a:rPr lang="el-GR" altLang="x-none" sz="1700" dirty="0" smtClean="0"/>
              <a:t>ποιότητας ψηφιοποίησης, και στη </a:t>
            </a:r>
            <a:r>
              <a:rPr lang="el-GR" altLang="x-none" sz="1700" dirty="0"/>
              <a:t>μείωση του χρόνου και του κόστους </a:t>
            </a:r>
            <a:r>
              <a:rPr lang="el-GR" altLang="x-none" sz="1700" dirty="0" smtClean="0"/>
              <a:t>της.</a:t>
            </a:r>
            <a:endParaRPr lang="en-US" altLang="x-none" sz="1700" dirty="0" smtClean="0"/>
          </a:p>
          <a:p>
            <a:pPr marL="536575" lvl="1" indent="-536575">
              <a:lnSpc>
                <a:spcPct val="90000"/>
              </a:lnSpc>
              <a:buClr>
                <a:srgbClr val="002060"/>
              </a:buClr>
              <a:buSzPct val="100000"/>
              <a:buNone/>
            </a:pPr>
            <a:r>
              <a:rPr lang="el-GR" altLang="x-none" sz="1700" dirty="0" smtClean="0">
                <a:hlinkClick r:id="rId3" action="ppaction://hlinksldjump"/>
              </a:rPr>
              <a:t>1.</a:t>
            </a:r>
            <a:r>
              <a:rPr lang="en-US" altLang="x-none" sz="1700" dirty="0" smtClean="0">
                <a:hlinkClick r:id="rId3" action="ppaction://hlinksldjump"/>
              </a:rPr>
              <a:t>9</a:t>
            </a:r>
            <a:r>
              <a:rPr lang="el-GR" altLang="x-none" sz="1700" dirty="0" smtClean="0">
                <a:hlinkClick r:id="rId3" action="ppaction://hlinksldjump"/>
              </a:rPr>
              <a:t>.</a:t>
            </a:r>
            <a:r>
              <a:rPr lang="el-GR" altLang="x-none" sz="1700" dirty="0"/>
              <a:t>	Ανάπτυξη εφαρμογών προώθησης, μάρκετινγκ και γενικότερα υποστήριξης της λήψης αποφάσεων για την τόνωση της ανταγωνιστικότητας με αξιοποίηση τεχνικών μεγάλου όγκου δεδομένων .</a:t>
            </a:r>
          </a:p>
          <a:p>
            <a:pPr marL="536575" lvl="1" indent="-536575">
              <a:lnSpc>
                <a:spcPct val="90000"/>
              </a:lnSpc>
              <a:buClr>
                <a:srgbClr val="002060"/>
              </a:buClr>
              <a:buSzPct val="100000"/>
              <a:buNone/>
            </a:pPr>
            <a:endParaRPr lang="el-GR" altLang="x-none" sz="1700" dirty="0"/>
          </a:p>
        </p:txBody>
      </p:sp>
      <p:sp>
        <p:nvSpPr>
          <p:cNvPr id="7"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8"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7</a:t>
            </a:fld>
            <a:r>
              <a:rPr lang="el-GR" smtClean="0"/>
              <a:t> / 36</a:t>
            </a:r>
            <a:endParaRPr lang="en-US" dirty="0"/>
          </a:p>
        </p:txBody>
      </p:sp>
    </p:spTree>
    <p:extLst>
      <p:ext uri="{BB962C8B-B14F-4D97-AF65-F5344CB8AC3E}">
        <p14:creationId xmlns:p14="http://schemas.microsoft.com/office/powerpoint/2010/main" val="17207040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Προτεραιότητες 1</a:t>
            </a:r>
            <a:r>
              <a:rPr lang="el-GR" baseline="30000" dirty="0" smtClean="0"/>
              <a:t>ης</a:t>
            </a:r>
            <a:r>
              <a:rPr lang="el-GR" dirty="0" smtClean="0"/>
              <a:t> Κατηγορίας Παρεμβάσεων      (4/5)</a:t>
            </a:r>
            <a:endParaRPr lang="en-US" dirty="0"/>
          </a:p>
        </p:txBody>
      </p:sp>
      <p:sp>
        <p:nvSpPr>
          <p:cNvPr id="6" name="Content Placeholder 5"/>
          <p:cNvSpPr>
            <a:spLocks noGrp="1"/>
          </p:cNvSpPr>
          <p:nvPr>
            <p:ph sz="quarter" idx="13"/>
          </p:nvPr>
        </p:nvSpPr>
        <p:spPr/>
        <p:txBody>
          <a:bodyPr>
            <a:normAutofit/>
          </a:bodyPr>
          <a:lstStyle/>
          <a:p>
            <a:pPr marL="536575" lvl="1" indent="-536575">
              <a:lnSpc>
                <a:spcPct val="90000"/>
              </a:lnSpc>
              <a:buClr>
                <a:srgbClr val="002060"/>
              </a:buClr>
              <a:buSzPct val="100000"/>
              <a:buNone/>
            </a:pPr>
            <a:r>
              <a:rPr lang="el-GR" altLang="x-none" sz="1700" dirty="0" smtClean="0">
                <a:hlinkClick r:id="rId2" action="ppaction://hlinksldjump"/>
              </a:rPr>
              <a:t>1.10.</a:t>
            </a:r>
            <a:r>
              <a:rPr lang="el-GR" altLang="x-none" sz="1700" dirty="0"/>
              <a:t>	</a:t>
            </a:r>
            <a:r>
              <a:rPr lang="el-GR" altLang="x-none" sz="1700" dirty="0" smtClean="0"/>
              <a:t>Ανάπτυξη </a:t>
            </a:r>
            <a:r>
              <a:rPr lang="el-GR" altLang="x-none" sz="1700" dirty="0"/>
              <a:t>καινοτόμων εργαλείων ή πλατφορμών, όπως  Media Asset Management πλατφόρμες που προσφέρονται ως προϊόν ή ως cloud υπηρεσία (SaaS), για την ενοποιημένη διαχείριση και επεξεργασία οπτικοακουστικού περιεχομένου. π.χ. πλατφόρμα για ψηφιακή διατήρηση, επιμέλεια και προβολή ελληνικών κινηματογραφικών και άλλων οπτικοακουστικών έργων, συμπεριλαμβανομένου και ερασιτεχνικού υλικού. </a:t>
            </a:r>
          </a:p>
          <a:p>
            <a:pPr marL="536575" lvl="1" indent="-536575">
              <a:lnSpc>
                <a:spcPct val="90000"/>
              </a:lnSpc>
              <a:buClr>
                <a:srgbClr val="002060"/>
              </a:buClr>
              <a:buSzPct val="100000"/>
              <a:buNone/>
            </a:pPr>
            <a:r>
              <a:rPr lang="el-GR" altLang="x-none" sz="1700" dirty="0" smtClean="0">
                <a:hlinkClick r:id="rId2" action="ppaction://hlinksldjump"/>
              </a:rPr>
              <a:t>1.11.</a:t>
            </a:r>
            <a:r>
              <a:rPr lang="el-GR" altLang="x-none" sz="1700" dirty="0" smtClean="0"/>
              <a:t>	Ανάπτυξη </a:t>
            </a:r>
            <a:r>
              <a:rPr lang="el-GR" altLang="x-none" sz="1700" dirty="0"/>
              <a:t>καινοτόμων εφαρμογών προστασίας ψηφιακού περιεχομένου (υπάρχον οπτικοακουστικό περιεχόμενο, νέοι παραγωγοί, ερασιτεχνικές ταινίες, προωθητικό υλικό, κλπ), π.χ. εφαρμογές για εκμετάλλευση, εκκαθάριση, διαχείριση πνευματικών δικαιωμάτων-Digital Rights Management, υδατογράφηση-watermarking</a:t>
            </a:r>
            <a:r>
              <a:rPr lang="el-GR" altLang="x-none" sz="1700" dirty="0" smtClean="0"/>
              <a:t>.</a:t>
            </a:r>
            <a:endParaRPr lang="el-GR" altLang="x-none" sz="1700" dirty="0"/>
          </a:p>
        </p:txBody>
      </p:sp>
      <p:sp>
        <p:nvSpPr>
          <p:cNvPr id="7"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8"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8</a:t>
            </a:fld>
            <a:r>
              <a:rPr lang="el-GR" smtClean="0"/>
              <a:t> / 36</a:t>
            </a:r>
            <a:endParaRPr lang="en-US" dirty="0"/>
          </a:p>
        </p:txBody>
      </p:sp>
    </p:spTree>
    <p:extLst>
      <p:ext uri="{BB962C8B-B14F-4D97-AF65-F5344CB8AC3E}">
        <p14:creationId xmlns:p14="http://schemas.microsoft.com/office/powerpoint/2010/main" val="21996791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Προτεραιότητες 1</a:t>
            </a:r>
            <a:r>
              <a:rPr lang="el-GR" baseline="30000" dirty="0" smtClean="0"/>
              <a:t>ης</a:t>
            </a:r>
            <a:r>
              <a:rPr lang="el-GR" dirty="0" smtClean="0"/>
              <a:t> Κατηγορίας Παρεμβάσεων      (5/5)</a:t>
            </a:r>
            <a:endParaRPr lang="en-US" dirty="0"/>
          </a:p>
        </p:txBody>
      </p:sp>
      <p:sp>
        <p:nvSpPr>
          <p:cNvPr id="6" name="Content Placeholder 5"/>
          <p:cNvSpPr>
            <a:spLocks noGrp="1"/>
          </p:cNvSpPr>
          <p:nvPr>
            <p:ph sz="quarter" idx="13"/>
          </p:nvPr>
        </p:nvSpPr>
        <p:spPr/>
        <p:txBody>
          <a:bodyPr>
            <a:normAutofit/>
          </a:bodyPr>
          <a:lstStyle/>
          <a:p>
            <a:pPr marL="536575" lvl="1" indent="-536575">
              <a:lnSpc>
                <a:spcPct val="90000"/>
              </a:lnSpc>
              <a:buClr>
                <a:srgbClr val="002060"/>
              </a:buClr>
              <a:buSzPct val="100000"/>
              <a:buNone/>
            </a:pPr>
            <a:r>
              <a:rPr lang="el-GR" altLang="x-none" sz="1700" dirty="0" smtClean="0">
                <a:hlinkClick r:id="rId2" action="ppaction://hlinksldjump"/>
              </a:rPr>
              <a:t>1.12.</a:t>
            </a:r>
            <a:r>
              <a:rPr lang="el-GR" altLang="x-none" sz="1700" dirty="0" smtClean="0"/>
              <a:t>	Ανάπτυξη </a:t>
            </a:r>
            <a:r>
              <a:rPr lang="el-GR" altLang="x-none" sz="1700" dirty="0"/>
              <a:t>καινοτόμων πλατφορμών και μεθόδων διανομής οπτικοακουστικού περιεχομένου ή/και ψηφιακών εφαρμογών.</a:t>
            </a:r>
          </a:p>
          <a:p>
            <a:pPr marL="536575" lvl="1" indent="-536575">
              <a:lnSpc>
                <a:spcPct val="90000"/>
              </a:lnSpc>
              <a:buClr>
                <a:srgbClr val="002060"/>
              </a:buClr>
              <a:buSzPct val="100000"/>
              <a:buNone/>
            </a:pPr>
            <a:r>
              <a:rPr lang="el-GR" altLang="x-none" sz="1700" dirty="0" smtClean="0">
                <a:hlinkClick r:id="rId2" action="ppaction://hlinksldjump"/>
              </a:rPr>
              <a:t>1.13.</a:t>
            </a:r>
            <a:r>
              <a:rPr lang="el-GR" altLang="x-none" sz="1700" dirty="0" smtClean="0"/>
              <a:t>	Ανάπτυξη </a:t>
            </a:r>
            <a:r>
              <a:rPr lang="el-GR" altLang="x-none" sz="1700" dirty="0"/>
              <a:t>πλατφορμών και σειράς εργαλείων ΤΠΕ για την υποστήριξη του σχεδιασμού χωρικών περιβαλλόντων και χωρικών διαδραστικών εφαρμογών (π.χ. για τους τομείς της αρχιτεκτονικής, διακόσμησης, σκηνογραφίας, σκηνοθεσίας, σχεδιασμού φωτισμού, γλυπτικής κλπ.), με ενσωμάτωση προηγμένων τεχνολογιών (π.χ. σχεδιασμός σε περιβάλλον εμβύθισης μικτής πραγματικότητας, διεπαφές χρήστη σε υβριδικά περιβάλλοντα, γενεσιουργός σχεδιασμός, προσομοίωση, οπτικός προγραμματισμός κλπ.). </a:t>
            </a:r>
            <a:endParaRPr lang="en-US" altLang="x-none" sz="1700" dirty="0" smtClean="0"/>
          </a:p>
          <a:p>
            <a:pPr marL="536575" lvl="1" indent="-536575">
              <a:lnSpc>
                <a:spcPct val="90000"/>
              </a:lnSpc>
              <a:buClr>
                <a:srgbClr val="002060"/>
              </a:buClr>
              <a:buSzPct val="100000"/>
              <a:buNone/>
            </a:pPr>
            <a:r>
              <a:rPr lang="el-GR" altLang="x-none" sz="1700" dirty="0" smtClean="0">
                <a:hlinkClick r:id="rId3" action="ppaction://hlinksldjump"/>
              </a:rPr>
              <a:t>1.14.</a:t>
            </a:r>
            <a:r>
              <a:rPr lang="el-GR" altLang="x-none" sz="1700" dirty="0" smtClean="0"/>
              <a:t> </a:t>
            </a:r>
            <a:r>
              <a:rPr lang="en-US" altLang="x-none" sz="1700" dirty="0" smtClean="0"/>
              <a:t> </a:t>
            </a:r>
            <a:r>
              <a:rPr lang="el-GR" altLang="x-none" sz="1700" dirty="0" smtClean="0"/>
              <a:t>Ανάπτυξη </a:t>
            </a:r>
            <a:r>
              <a:rPr lang="el-GR" altLang="x-none" sz="1700" dirty="0"/>
              <a:t>προϊόντων, τεχνολογιών και μεθοδολογιών για την υποστήριξη του απομακρυσμένου συνεργατικού και κατανεμημένου σχεδιασμού και δικτύωσης ανεξάρτητων δημιουργών, ανάλογα με τον τομέα εφαρμογής (αρχιτεκτονική, αστικός σχεδιασμός, βιομηχανικός σχεδιασμός, κόσμημα, μόδα, παραστατικές τέχνες , γραφιστική, τοπικές κοινωνίες και ομάδες πολιτών, κλπ).</a:t>
            </a:r>
          </a:p>
          <a:p>
            <a:pPr marL="536575" lvl="1" indent="-536575">
              <a:lnSpc>
                <a:spcPct val="90000"/>
              </a:lnSpc>
              <a:buClr>
                <a:srgbClr val="002060"/>
              </a:buClr>
              <a:buSzPct val="100000"/>
              <a:buNone/>
            </a:pPr>
            <a:endParaRPr lang="el-GR" altLang="x-none" sz="1700" dirty="0"/>
          </a:p>
        </p:txBody>
      </p:sp>
      <p:sp>
        <p:nvSpPr>
          <p:cNvPr id="7" name="Date Placeholder 2"/>
          <p:cNvSpPr>
            <a:spLocks noGrp="1"/>
          </p:cNvSpPr>
          <p:nvPr>
            <p:ph type="dt" sz="half" idx="10"/>
          </p:nvPr>
        </p:nvSpPr>
        <p:spPr>
          <a:xfrm>
            <a:off x="7314108" y="4803998"/>
            <a:ext cx="1727696" cy="273844"/>
          </a:xfrm>
        </p:spPr>
        <p:txBody>
          <a:bodyPr/>
          <a:lstStyle/>
          <a:p>
            <a:r>
              <a:rPr kumimoji="0" lang="en-US" sz="1200" smtClean="0"/>
              <a:t>30 Σεπ. 2016</a:t>
            </a:r>
            <a:endParaRPr kumimoji="0" lang="en-US" sz="1200" dirty="0"/>
          </a:p>
        </p:txBody>
      </p:sp>
      <p:sp>
        <p:nvSpPr>
          <p:cNvPr id="8" name="Footer Placeholder 3"/>
          <p:cNvSpPr>
            <a:spLocks noGrp="1"/>
          </p:cNvSpPr>
          <p:nvPr>
            <p:ph type="ftr" sz="quarter" idx="11"/>
          </p:nvPr>
        </p:nvSpPr>
        <p:spPr>
          <a:xfrm>
            <a:off x="612000" y="4806950"/>
            <a:ext cx="6539588" cy="273844"/>
          </a:xfrm>
        </p:spPr>
        <p:txBody>
          <a:bodyPr/>
          <a:lstStyle/>
          <a:p>
            <a:r>
              <a:rPr kumimoji="0" lang="el-GR" sz="1200" smtClean="0"/>
              <a:t>Προτεραιότητες Ε&amp;Κ σε ΠΤΔΒ - Ενδεικτικές Τεχνολογίες / www.gsrt.gr</a:t>
            </a:r>
            <a:endParaRPr kumimoji="0" lang="en-US" sz="1200" dirty="0"/>
          </a:p>
        </p:txBody>
      </p:sp>
      <p:sp>
        <p:nvSpPr>
          <p:cNvPr id="3" name="Slide Number Placeholder 2"/>
          <p:cNvSpPr>
            <a:spLocks noGrp="1"/>
          </p:cNvSpPr>
          <p:nvPr>
            <p:ph type="sldNum" sz="quarter" idx="12"/>
          </p:nvPr>
        </p:nvSpPr>
        <p:spPr/>
        <p:txBody>
          <a:bodyPr/>
          <a:lstStyle/>
          <a:p>
            <a:fld id="{8F82E0A0-C266-4798-8C8F-B9F91E9DA37E}" type="slidenum">
              <a:rPr lang="en-US" smtClean="0"/>
              <a:pPr/>
              <a:t>9</a:t>
            </a:fld>
            <a:r>
              <a:rPr lang="el-GR" smtClean="0"/>
              <a:t> / 36</a:t>
            </a:r>
            <a:endParaRPr lang="en-US" dirty="0"/>
          </a:p>
        </p:txBody>
      </p:sp>
    </p:spTree>
    <p:extLst>
      <p:ext uri="{BB962C8B-B14F-4D97-AF65-F5344CB8AC3E}">
        <p14:creationId xmlns:p14="http://schemas.microsoft.com/office/powerpoint/2010/main" val="20279154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Presentation16x9">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92F831A-BD16-4DAF-8CAE-F21564186F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Widescreen presentation</Template>
  <TotalTime>0</TotalTime>
  <Words>3829</Words>
  <Application>Microsoft Office PowerPoint</Application>
  <PresentationFormat>On-screen Show (16:9)</PresentationFormat>
  <Paragraphs>480</Paragraphs>
  <Slides>36</Slides>
  <Notes>10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WidescreenPresentation16x9</vt:lpstr>
      <vt:lpstr>ΓΕΝΙΚΗ ΓΡΑΜΜΑΤΕΙΑ ΕΡΕΥΝΑΣ ΚΑΙ ΤΕΧΝΟΛΟΓΙΑΣ Προγραμματική Περίοδος 2014-2020 Διαμόρφωση Εθνικής Στρατηγικής Έρευνας &amp; Τεχνολογίας Στρατηγική Ευφυούς Εξειδίκευσης Επιχειρηματική Ανακάλυψη</vt:lpstr>
      <vt:lpstr>Δομή Παρουσίασης</vt:lpstr>
      <vt:lpstr>4 Κατηγορίες Παρεμβάσεων</vt:lpstr>
      <vt:lpstr>4 Κατηγορίες Παρεμβάσεων</vt:lpstr>
      <vt:lpstr>Προτεραιότητες 1ης Κατηγορίας Παρεμβάσεων      (1/5)</vt:lpstr>
      <vt:lpstr>Προτεραιότητες 1ης Κατηγορίας Παρεμβάσεων      (2/5)</vt:lpstr>
      <vt:lpstr>Προτεραιότητες 1ης Κατηγορίας Παρεμβάσεων      (3/5)</vt:lpstr>
      <vt:lpstr>Προτεραιότητες 1ης Κατηγορίας Παρεμβάσεων      (4/5)</vt:lpstr>
      <vt:lpstr>Προτεραιότητες 1ης Κατηγορίας Παρεμβάσεων      (5/5)</vt:lpstr>
      <vt:lpstr>4 Κατηγορίες Παρεμβάσεων</vt:lpstr>
      <vt:lpstr>Προτεραιότητες 2ης Κατηγορίας Παρεμβάσεων      (1/3)</vt:lpstr>
      <vt:lpstr>Προτεραιότητες 2ης Κατηγορίας Παρεμβάσεων      (2/3)</vt:lpstr>
      <vt:lpstr>Προτεραιότητες 2ης Κατηγορίας Παρεμβάσεων      (3/3)</vt:lpstr>
      <vt:lpstr>4 Κατηγορίες Παρεμβάσεων</vt:lpstr>
      <vt:lpstr>Προτεραιότητες 3ης Κατηγορίας Παρεμβάσεων      (1/2)</vt:lpstr>
      <vt:lpstr>Προτεραιότητες 3ης Κατηγορίας Παρεμβάσεων      (2/2)</vt:lpstr>
      <vt:lpstr>4 Κατηγορίες Παρεμβάσεων</vt:lpstr>
      <vt:lpstr>Προτεραιότητες 4ης Κατηγορίας Παρεμβάσεων      (1/1)</vt:lpstr>
      <vt:lpstr>Ενδεικτικές Τεχνολογίες για την 1η Κατηγορία Παρεμβάσεων      (1/2)</vt:lpstr>
      <vt:lpstr>Ενδεικτικές Τεχνολογίες για την 1η Κατηγορία Παρεμβάσεων      (2/2)</vt:lpstr>
      <vt:lpstr>Ενδεικτικές Τεχνολογίες για την 2η Κατηγορία Παρεμβάσεων      (1/2)</vt:lpstr>
      <vt:lpstr>Ενδεικτικές Τεχνολογίες για την 2η Κατηγορία Παρεμβάσεων      (2/2)</vt:lpstr>
      <vt:lpstr>Ενδεικτικές Τεχνολογίες για την 3η Κατηγορία Παρεμβάσεων      (1/2)</vt:lpstr>
      <vt:lpstr>Ενδεικτικές Τεχνολογίες για την 3η Κατηγορία Παρεμβάσεων      (2/2)</vt:lpstr>
      <vt:lpstr>Ενδεικτικές Τεχνολογίες για την 4η Κατηγορία Παρεμβάσεων      (1/1)</vt:lpstr>
      <vt:lpstr>Τεχνολογίες για Προτεραιότητες της 1ης Κατηγ. Παρεμβάσεων - (1/4)</vt:lpstr>
      <vt:lpstr>Τεχνολογίες για Προτεραιότητες της 1ης Κατηγ. Παρεμβάσεων - (2/4)</vt:lpstr>
      <vt:lpstr>Τεχνολογίες για Προτεραιότητες της 1ης Κατηγ. Παρεμβάσεων - (3/4)</vt:lpstr>
      <vt:lpstr>Τεχνολογίες για Προτεραιότητες της 1ης Κατηγ. Παρεμβάσεων - (4/4)</vt:lpstr>
      <vt:lpstr>Τεχνολογίες για Προτεραιότητες της 2ης Κατηγ. Παρεμβάσεων - (1/3)</vt:lpstr>
      <vt:lpstr>Τεχνολογίες για Προτεραιότητες της 2ης Κατηγ. Παρεμβάσεων - (2/3)</vt:lpstr>
      <vt:lpstr>Τεχνολογίες για Προτεραιότητες της 2ης Κατηγ. Παρεμβάσεων - (3/3)</vt:lpstr>
      <vt:lpstr>Τεχνολογίες για Προτεραιότητες της 3ης Κατηγ. Παρεμβάσεων - (1/2)</vt:lpstr>
      <vt:lpstr>Τεχνολογίες για Προτεραιότητες της 3ης Κατηγ. Παρεμβάσεων - (2/2)</vt:lpstr>
      <vt:lpstr>Τεχνολογίες για Προτεραιότητες της 4ης Κατηγ. Παρεμβάσεων - (1/1)</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2016-09-26T15:40:45Z</dcterms:created>
  <dcterms:modified xsi:type="dcterms:W3CDTF">2016-10-03T15:41:40Z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TC101769309990</vt:lpwstr>
  </property>
</Properties>
</file>