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notesSlides/notesSlide2.xml" ContentType="application/vnd.openxmlformats-officedocument.presentationml.notesSlide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62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wdp" ContentType="image/vnd.ms-photo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0693400" cy="7561263"/>
  <p:notesSz cx="6858000" cy="9144000"/>
  <p:defaultTextStyle>
    <a:defPPr>
      <a:defRPr lang="el-GR"/>
    </a:defPPr>
    <a:lvl1pPr marL="0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95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90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85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81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2" autoAdjust="0"/>
    <p:restoredTop sz="94660"/>
  </p:normalViewPr>
  <p:slideViewPr>
    <p:cSldViewPr>
      <p:cViewPr>
        <p:scale>
          <a:sx n="60" d="100"/>
          <a:sy n="60" d="100"/>
        </p:scale>
        <p:origin x="-1098" y="-81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F93B0-7411-44DB-8912-F94B77D6784D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8A64-E520-49F1-A560-2222C585293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0104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9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9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48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81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8A64-E520-49F1-A560-2222C585293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8A64-E520-49F1-A560-2222C585293F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8A64-E520-49F1-A560-2222C585293F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084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4066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8369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9312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4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3327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386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95" indent="0">
              <a:buNone/>
              <a:defRPr sz="2300" b="1"/>
            </a:lvl2pPr>
            <a:lvl3pPr marL="1042990" indent="0">
              <a:buNone/>
              <a:defRPr sz="2100" b="1"/>
            </a:lvl3pPr>
            <a:lvl4pPr marL="1564485" indent="0">
              <a:buNone/>
              <a:defRPr sz="1900" b="1"/>
            </a:lvl4pPr>
            <a:lvl5pPr marL="2085981" indent="0">
              <a:buNone/>
              <a:defRPr sz="1900" b="1"/>
            </a:lvl5pPr>
            <a:lvl6pPr marL="2607476" indent="0">
              <a:buNone/>
              <a:defRPr sz="1900" b="1"/>
            </a:lvl6pPr>
            <a:lvl7pPr marL="3128970" indent="0">
              <a:buNone/>
              <a:defRPr sz="1900" b="1"/>
            </a:lvl7pPr>
            <a:lvl8pPr marL="3650465" indent="0">
              <a:buNone/>
              <a:defRPr sz="1900" b="1"/>
            </a:lvl8pPr>
            <a:lvl9pPr marL="4171960" indent="0">
              <a:buNone/>
              <a:defRPr sz="1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95" indent="0">
              <a:buNone/>
              <a:defRPr sz="2300" b="1"/>
            </a:lvl2pPr>
            <a:lvl3pPr marL="1042990" indent="0">
              <a:buNone/>
              <a:defRPr sz="2100" b="1"/>
            </a:lvl3pPr>
            <a:lvl4pPr marL="1564485" indent="0">
              <a:buNone/>
              <a:defRPr sz="1900" b="1"/>
            </a:lvl4pPr>
            <a:lvl5pPr marL="2085981" indent="0">
              <a:buNone/>
              <a:defRPr sz="1900" b="1"/>
            </a:lvl5pPr>
            <a:lvl6pPr marL="2607476" indent="0">
              <a:buNone/>
              <a:defRPr sz="1900" b="1"/>
            </a:lvl6pPr>
            <a:lvl7pPr marL="3128970" indent="0">
              <a:buNone/>
              <a:defRPr sz="1900" b="1"/>
            </a:lvl7pPr>
            <a:lvl8pPr marL="3650465" indent="0">
              <a:buNone/>
              <a:defRPr sz="1900" b="1"/>
            </a:lvl8pPr>
            <a:lvl9pPr marL="4171960" indent="0">
              <a:buNone/>
              <a:defRPr sz="1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5551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2537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5" name="Εικόνα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"/>
            <a:ext cx="12505337" cy="833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718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80821" y="301051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95" indent="0">
              <a:buNone/>
              <a:defRPr sz="1400"/>
            </a:lvl2pPr>
            <a:lvl3pPr marL="1042990" indent="0">
              <a:buNone/>
              <a:defRPr sz="1100"/>
            </a:lvl3pPr>
            <a:lvl4pPr marL="1564485" indent="0">
              <a:buNone/>
              <a:defRPr sz="1000"/>
            </a:lvl4pPr>
            <a:lvl5pPr marL="2085981" indent="0">
              <a:buNone/>
              <a:defRPr sz="1000"/>
            </a:lvl5pPr>
            <a:lvl6pPr marL="2607476" indent="0">
              <a:buNone/>
              <a:defRPr sz="1000"/>
            </a:lvl6pPr>
            <a:lvl7pPr marL="3128970" indent="0">
              <a:buNone/>
              <a:defRPr sz="1000"/>
            </a:lvl7pPr>
            <a:lvl8pPr marL="3650465" indent="0">
              <a:buNone/>
              <a:defRPr sz="1000"/>
            </a:lvl8pPr>
            <a:lvl9pPr marL="417196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81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95" indent="0">
              <a:buNone/>
              <a:defRPr sz="3200"/>
            </a:lvl2pPr>
            <a:lvl3pPr marL="1042990" indent="0">
              <a:buNone/>
              <a:defRPr sz="2700"/>
            </a:lvl3pPr>
            <a:lvl4pPr marL="1564485" indent="0">
              <a:buNone/>
              <a:defRPr sz="2300"/>
            </a:lvl4pPr>
            <a:lvl5pPr marL="2085981" indent="0">
              <a:buNone/>
              <a:defRPr sz="2300"/>
            </a:lvl5pPr>
            <a:lvl6pPr marL="2607476" indent="0">
              <a:buNone/>
              <a:defRPr sz="2300"/>
            </a:lvl6pPr>
            <a:lvl7pPr marL="3128970" indent="0">
              <a:buNone/>
              <a:defRPr sz="2300"/>
            </a:lvl7pPr>
            <a:lvl8pPr marL="3650465" indent="0">
              <a:buNone/>
              <a:defRPr sz="2300"/>
            </a:lvl8pPr>
            <a:lvl9pPr marL="4171960" indent="0">
              <a:buNone/>
              <a:defRPr sz="23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95" indent="0">
              <a:buNone/>
              <a:defRPr sz="1400"/>
            </a:lvl2pPr>
            <a:lvl3pPr marL="1042990" indent="0">
              <a:buNone/>
              <a:defRPr sz="1100"/>
            </a:lvl3pPr>
            <a:lvl4pPr marL="1564485" indent="0">
              <a:buNone/>
              <a:defRPr sz="1000"/>
            </a:lvl4pPr>
            <a:lvl5pPr marL="2085981" indent="0">
              <a:buNone/>
              <a:defRPr sz="1000"/>
            </a:lvl5pPr>
            <a:lvl6pPr marL="2607476" indent="0">
              <a:buNone/>
              <a:defRPr sz="1000"/>
            </a:lvl6pPr>
            <a:lvl7pPr marL="3128970" indent="0">
              <a:buNone/>
              <a:defRPr sz="1000"/>
            </a:lvl7pPr>
            <a:lvl8pPr marL="3650465" indent="0">
              <a:buNone/>
              <a:defRPr sz="1000"/>
            </a:lvl8pPr>
            <a:lvl9pPr marL="417196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704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99" tIns="52150" rIns="104299" bIns="5215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99" tIns="52150" rIns="104299" bIns="5215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35FA-72DB-4818-AD6C-BFFC770C1CB4}" type="datetimeFigureOut">
              <a:rPr lang="el-GR" smtClean="0"/>
              <a:pPr/>
              <a:t>24/10/2014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58B2E-EC22-495C-9D04-B6CF98E1A0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832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9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21" indent="-391121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30" indent="-325934" algn="l" defTabSz="1042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38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233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728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28.xml"/><Relationship Id="rId117" Type="http://schemas.openxmlformats.org/officeDocument/2006/relationships/tags" Target="../tags/tag219.xml"/><Relationship Id="rId21" Type="http://schemas.openxmlformats.org/officeDocument/2006/relationships/tags" Target="../tags/tag123.xml"/><Relationship Id="rId42" Type="http://schemas.openxmlformats.org/officeDocument/2006/relationships/tags" Target="../tags/tag144.xml"/><Relationship Id="rId47" Type="http://schemas.openxmlformats.org/officeDocument/2006/relationships/tags" Target="../tags/tag149.xml"/><Relationship Id="rId63" Type="http://schemas.openxmlformats.org/officeDocument/2006/relationships/tags" Target="../tags/tag165.xml"/><Relationship Id="rId68" Type="http://schemas.openxmlformats.org/officeDocument/2006/relationships/tags" Target="../tags/tag170.xml"/><Relationship Id="rId84" Type="http://schemas.openxmlformats.org/officeDocument/2006/relationships/tags" Target="../tags/tag186.xml"/><Relationship Id="rId89" Type="http://schemas.openxmlformats.org/officeDocument/2006/relationships/tags" Target="../tags/tag191.xml"/><Relationship Id="rId112" Type="http://schemas.openxmlformats.org/officeDocument/2006/relationships/tags" Target="../tags/tag214.xml"/><Relationship Id="rId133" Type="http://schemas.openxmlformats.org/officeDocument/2006/relationships/tags" Target="../tags/tag235.xml"/><Relationship Id="rId138" Type="http://schemas.openxmlformats.org/officeDocument/2006/relationships/tags" Target="../tags/tag240.xml"/><Relationship Id="rId154" Type="http://schemas.openxmlformats.org/officeDocument/2006/relationships/tags" Target="../tags/tag256.xml"/><Relationship Id="rId159" Type="http://schemas.openxmlformats.org/officeDocument/2006/relationships/tags" Target="../tags/tag261.xml"/><Relationship Id="rId170" Type="http://schemas.openxmlformats.org/officeDocument/2006/relationships/notesSlide" Target="../notesSlides/notesSlide2.xml"/><Relationship Id="rId16" Type="http://schemas.openxmlformats.org/officeDocument/2006/relationships/tags" Target="../tags/tag118.xml"/><Relationship Id="rId107" Type="http://schemas.openxmlformats.org/officeDocument/2006/relationships/tags" Target="../tags/tag209.xml"/><Relationship Id="rId11" Type="http://schemas.openxmlformats.org/officeDocument/2006/relationships/tags" Target="../tags/tag113.xml"/><Relationship Id="rId32" Type="http://schemas.openxmlformats.org/officeDocument/2006/relationships/tags" Target="../tags/tag134.xml"/><Relationship Id="rId37" Type="http://schemas.openxmlformats.org/officeDocument/2006/relationships/tags" Target="../tags/tag139.xml"/><Relationship Id="rId53" Type="http://schemas.openxmlformats.org/officeDocument/2006/relationships/tags" Target="../tags/tag155.xml"/><Relationship Id="rId58" Type="http://schemas.openxmlformats.org/officeDocument/2006/relationships/tags" Target="../tags/tag160.xml"/><Relationship Id="rId74" Type="http://schemas.openxmlformats.org/officeDocument/2006/relationships/tags" Target="../tags/tag176.xml"/><Relationship Id="rId79" Type="http://schemas.openxmlformats.org/officeDocument/2006/relationships/tags" Target="../tags/tag181.xml"/><Relationship Id="rId102" Type="http://schemas.openxmlformats.org/officeDocument/2006/relationships/tags" Target="../tags/tag204.xml"/><Relationship Id="rId123" Type="http://schemas.openxmlformats.org/officeDocument/2006/relationships/tags" Target="../tags/tag225.xml"/><Relationship Id="rId128" Type="http://schemas.openxmlformats.org/officeDocument/2006/relationships/tags" Target="../tags/tag230.xml"/><Relationship Id="rId144" Type="http://schemas.openxmlformats.org/officeDocument/2006/relationships/tags" Target="../tags/tag246.xml"/><Relationship Id="rId149" Type="http://schemas.openxmlformats.org/officeDocument/2006/relationships/tags" Target="../tags/tag251.xml"/><Relationship Id="rId5" Type="http://schemas.openxmlformats.org/officeDocument/2006/relationships/tags" Target="../tags/tag107.xml"/><Relationship Id="rId90" Type="http://schemas.openxmlformats.org/officeDocument/2006/relationships/tags" Target="../tags/tag192.xml"/><Relationship Id="rId95" Type="http://schemas.openxmlformats.org/officeDocument/2006/relationships/tags" Target="../tags/tag197.xml"/><Relationship Id="rId160" Type="http://schemas.openxmlformats.org/officeDocument/2006/relationships/tags" Target="../tags/tag262.xml"/><Relationship Id="rId165" Type="http://schemas.openxmlformats.org/officeDocument/2006/relationships/tags" Target="../tags/tag267.xml"/><Relationship Id="rId22" Type="http://schemas.openxmlformats.org/officeDocument/2006/relationships/tags" Target="../tags/tag124.xml"/><Relationship Id="rId27" Type="http://schemas.openxmlformats.org/officeDocument/2006/relationships/tags" Target="../tags/tag129.xml"/><Relationship Id="rId43" Type="http://schemas.openxmlformats.org/officeDocument/2006/relationships/tags" Target="../tags/tag145.xml"/><Relationship Id="rId48" Type="http://schemas.openxmlformats.org/officeDocument/2006/relationships/tags" Target="../tags/tag150.xml"/><Relationship Id="rId64" Type="http://schemas.openxmlformats.org/officeDocument/2006/relationships/tags" Target="../tags/tag166.xml"/><Relationship Id="rId69" Type="http://schemas.openxmlformats.org/officeDocument/2006/relationships/tags" Target="../tags/tag171.xml"/><Relationship Id="rId113" Type="http://schemas.openxmlformats.org/officeDocument/2006/relationships/tags" Target="../tags/tag215.xml"/><Relationship Id="rId118" Type="http://schemas.openxmlformats.org/officeDocument/2006/relationships/tags" Target="../tags/tag220.xml"/><Relationship Id="rId134" Type="http://schemas.openxmlformats.org/officeDocument/2006/relationships/tags" Target="../tags/tag236.xml"/><Relationship Id="rId139" Type="http://schemas.openxmlformats.org/officeDocument/2006/relationships/tags" Target="../tags/tag241.xml"/><Relationship Id="rId80" Type="http://schemas.openxmlformats.org/officeDocument/2006/relationships/tags" Target="../tags/tag182.xml"/><Relationship Id="rId85" Type="http://schemas.openxmlformats.org/officeDocument/2006/relationships/tags" Target="../tags/tag187.xml"/><Relationship Id="rId150" Type="http://schemas.openxmlformats.org/officeDocument/2006/relationships/tags" Target="../tags/tag252.xml"/><Relationship Id="rId155" Type="http://schemas.openxmlformats.org/officeDocument/2006/relationships/tags" Target="../tags/tag257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33" Type="http://schemas.openxmlformats.org/officeDocument/2006/relationships/tags" Target="../tags/tag135.xml"/><Relationship Id="rId38" Type="http://schemas.openxmlformats.org/officeDocument/2006/relationships/tags" Target="../tags/tag140.xml"/><Relationship Id="rId59" Type="http://schemas.openxmlformats.org/officeDocument/2006/relationships/tags" Target="../tags/tag161.xml"/><Relationship Id="rId103" Type="http://schemas.openxmlformats.org/officeDocument/2006/relationships/tags" Target="../tags/tag205.xml"/><Relationship Id="rId108" Type="http://schemas.openxmlformats.org/officeDocument/2006/relationships/tags" Target="../tags/tag210.xml"/><Relationship Id="rId124" Type="http://schemas.openxmlformats.org/officeDocument/2006/relationships/tags" Target="../tags/tag226.xml"/><Relationship Id="rId129" Type="http://schemas.openxmlformats.org/officeDocument/2006/relationships/tags" Target="../tags/tag231.xml"/><Relationship Id="rId54" Type="http://schemas.openxmlformats.org/officeDocument/2006/relationships/tags" Target="../tags/tag156.xml"/><Relationship Id="rId70" Type="http://schemas.openxmlformats.org/officeDocument/2006/relationships/tags" Target="../tags/tag172.xml"/><Relationship Id="rId75" Type="http://schemas.openxmlformats.org/officeDocument/2006/relationships/tags" Target="../tags/tag177.xml"/><Relationship Id="rId91" Type="http://schemas.openxmlformats.org/officeDocument/2006/relationships/tags" Target="../tags/tag193.xml"/><Relationship Id="rId96" Type="http://schemas.openxmlformats.org/officeDocument/2006/relationships/tags" Target="../tags/tag198.xml"/><Relationship Id="rId140" Type="http://schemas.openxmlformats.org/officeDocument/2006/relationships/tags" Target="../tags/tag242.xml"/><Relationship Id="rId145" Type="http://schemas.openxmlformats.org/officeDocument/2006/relationships/tags" Target="../tags/tag247.xml"/><Relationship Id="rId161" Type="http://schemas.openxmlformats.org/officeDocument/2006/relationships/tags" Target="../tags/tag263.xml"/><Relationship Id="rId166" Type="http://schemas.openxmlformats.org/officeDocument/2006/relationships/tags" Target="../tags/tag268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tags" Target="../tags/tag130.xml"/><Relationship Id="rId36" Type="http://schemas.openxmlformats.org/officeDocument/2006/relationships/tags" Target="../tags/tag138.xml"/><Relationship Id="rId49" Type="http://schemas.openxmlformats.org/officeDocument/2006/relationships/tags" Target="../tags/tag151.xml"/><Relationship Id="rId57" Type="http://schemas.openxmlformats.org/officeDocument/2006/relationships/tags" Target="../tags/tag159.xml"/><Relationship Id="rId106" Type="http://schemas.openxmlformats.org/officeDocument/2006/relationships/tags" Target="../tags/tag208.xml"/><Relationship Id="rId114" Type="http://schemas.openxmlformats.org/officeDocument/2006/relationships/tags" Target="../tags/tag216.xml"/><Relationship Id="rId119" Type="http://schemas.openxmlformats.org/officeDocument/2006/relationships/tags" Target="../tags/tag221.xml"/><Relationship Id="rId127" Type="http://schemas.openxmlformats.org/officeDocument/2006/relationships/tags" Target="../tags/tag229.xml"/><Relationship Id="rId10" Type="http://schemas.openxmlformats.org/officeDocument/2006/relationships/tags" Target="../tags/tag112.xml"/><Relationship Id="rId31" Type="http://schemas.openxmlformats.org/officeDocument/2006/relationships/tags" Target="../tags/tag133.xml"/><Relationship Id="rId44" Type="http://schemas.openxmlformats.org/officeDocument/2006/relationships/tags" Target="../tags/tag146.xml"/><Relationship Id="rId52" Type="http://schemas.openxmlformats.org/officeDocument/2006/relationships/tags" Target="../tags/tag154.xml"/><Relationship Id="rId60" Type="http://schemas.openxmlformats.org/officeDocument/2006/relationships/tags" Target="../tags/tag162.xml"/><Relationship Id="rId65" Type="http://schemas.openxmlformats.org/officeDocument/2006/relationships/tags" Target="../tags/tag167.xml"/><Relationship Id="rId73" Type="http://schemas.openxmlformats.org/officeDocument/2006/relationships/tags" Target="../tags/tag175.xml"/><Relationship Id="rId78" Type="http://schemas.openxmlformats.org/officeDocument/2006/relationships/tags" Target="../tags/tag180.xml"/><Relationship Id="rId81" Type="http://schemas.openxmlformats.org/officeDocument/2006/relationships/tags" Target="../tags/tag183.xml"/><Relationship Id="rId86" Type="http://schemas.openxmlformats.org/officeDocument/2006/relationships/tags" Target="../tags/tag188.xml"/><Relationship Id="rId94" Type="http://schemas.openxmlformats.org/officeDocument/2006/relationships/tags" Target="../tags/tag196.xml"/><Relationship Id="rId99" Type="http://schemas.openxmlformats.org/officeDocument/2006/relationships/tags" Target="../tags/tag201.xml"/><Relationship Id="rId101" Type="http://schemas.openxmlformats.org/officeDocument/2006/relationships/tags" Target="../tags/tag203.xml"/><Relationship Id="rId122" Type="http://schemas.openxmlformats.org/officeDocument/2006/relationships/tags" Target="../tags/tag224.xml"/><Relationship Id="rId130" Type="http://schemas.openxmlformats.org/officeDocument/2006/relationships/tags" Target="../tags/tag232.xml"/><Relationship Id="rId135" Type="http://schemas.openxmlformats.org/officeDocument/2006/relationships/tags" Target="../tags/tag237.xml"/><Relationship Id="rId143" Type="http://schemas.openxmlformats.org/officeDocument/2006/relationships/tags" Target="../tags/tag245.xml"/><Relationship Id="rId148" Type="http://schemas.openxmlformats.org/officeDocument/2006/relationships/tags" Target="../tags/tag250.xml"/><Relationship Id="rId151" Type="http://schemas.openxmlformats.org/officeDocument/2006/relationships/tags" Target="../tags/tag253.xml"/><Relationship Id="rId156" Type="http://schemas.openxmlformats.org/officeDocument/2006/relationships/tags" Target="../tags/tag258.xml"/><Relationship Id="rId164" Type="http://schemas.openxmlformats.org/officeDocument/2006/relationships/tags" Target="../tags/tag266.xml"/><Relationship Id="rId169" Type="http://schemas.openxmlformats.org/officeDocument/2006/relationships/slideLayout" Target="../slideLayouts/slideLayout7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39" Type="http://schemas.openxmlformats.org/officeDocument/2006/relationships/tags" Target="../tags/tag141.xml"/><Relationship Id="rId109" Type="http://schemas.openxmlformats.org/officeDocument/2006/relationships/tags" Target="../tags/tag211.xml"/><Relationship Id="rId34" Type="http://schemas.openxmlformats.org/officeDocument/2006/relationships/tags" Target="../tags/tag136.xml"/><Relationship Id="rId50" Type="http://schemas.openxmlformats.org/officeDocument/2006/relationships/tags" Target="../tags/tag152.xml"/><Relationship Id="rId55" Type="http://schemas.openxmlformats.org/officeDocument/2006/relationships/tags" Target="../tags/tag157.xml"/><Relationship Id="rId76" Type="http://schemas.openxmlformats.org/officeDocument/2006/relationships/tags" Target="../tags/tag178.xml"/><Relationship Id="rId97" Type="http://schemas.openxmlformats.org/officeDocument/2006/relationships/tags" Target="../tags/tag199.xml"/><Relationship Id="rId104" Type="http://schemas.openxmlformats.org/officeDocument/2006/relationships/tags" Target="../tags/tag206.xml"/><Relationship Id="rId120" Type="http://schemas.openxmlformats.org/officeDocument/2006/relationships/tags" Target="../tags/tag222.xml"/><Relationship Id="rId125" Type="http://schemas.openxmlformats.org/officeDocument/2006/relationships/tags" Target="../tags/tag227.xml"/><Relationship Id="rId141" Type="http://schemas.openxmlformats.org/officeDocument/2006/relationships/tags" Target="../tags/tag243.xml"/><Relationship Id="rId146" Type="http://schemas.openxmlformats.org/officeDocument/2006/relationships/tags" Target="../tags/tag248.xml"/><Relationship Id="rId167" Type="http://schemas.openxmlformats.org/officeDocument/2006/relationships/tags" Target="../tags/tag269.xml"/><Relationship Id="rId7" Type="http://schemas.openxmlformats.org/officeDocument/2006/relationships/tags" Target="../tags/tag109.xml"/><Relationship Id="rId71" Type="http://schemas.openxmlformats.org/officeDocument/2006/relationships/tags" Target="../tags/tag173.xml"/><Relationship Id="rId92" Type="http://schemas.openxmlformats.org/officeDocument/2006/relationships/tags" Target="../tags/tag194.xml"/><Relationship Id="rId162" Type="http://schemas.openxmlformats.org/officeDocument/2006/relationships/tags" Target="../tags/tag264.xml"/><Relationship Id="rId2" Type="http://schemas.openxmlformats.org/officeDocument/2006/relationships/tags" Target="../tags/tag104.xml"/><Relationship Id="rId29" Type="http://schemas.openxmlformats.org/officeDocument/2006/relationships/tags" Target="../tags/tag131.xml"/><Relationship Id="rId24" Type="http://schemas.openxmlformats.org/officeDocument/2006/relationships/tags" Target="../tags/tag126.xml"/><Relationship Id="rId40" Type="http://schemas.openxmlformats.org/officeDocument/2006/relationships/tags" Target="../tags/tag142.xml"/><Relationship Id="rId45" Type="http://schemas.openxmlformats.org/officeDocument/2006/relationships/tags" Target="../tags/tag147.xml"/><Relationship Id="rId66" Type="http://schemas.openxmlformats.org/officeDocument/2006/relationships/tags" Target="../tags/tag168.xml"/><Relationship Id="rId87" Type="http://schemas.openxmlformats.org/officeDocument/2006/relationships/tags" Target="../tags/tag189.xml"/><Relationship Id="rId110" Type="http://schemas.openxmlformats.org/officeDocument/2006/relationships/tags" Target="../tags/tag212.xml"/><Relationship Id="rId115" Type="http://schemas.openxmlformats.org/officeDocument/2006/relationships/tags" Target="../tags/tag217.xml"/><Relationship Id="rId131" Type="http://schemas.openxmlformats.org/officeDocument/2006/relationships/tags" Target="../tags/tag233.xml"/><Relationship Id="rId136" Type="http://schemas.openxmlformats.org/officeDocument/2006/relationships/tags" Target="../tags/tag238.xml"/><Relationship Id="rId157" Type="http://schemas.openxmlformats.org/officeDocument/2006/relationships/tags" Target="../tags/tag259.xml"/><Relationship Id="rId61" Type="http://schemas.openxmlformats.org/officeDocument/2006/relationships/tags" Target="../tags/tag163.xml"/><Relationship Id="rId82" Type="http://schemas.openxmlformats.org/officeDocument/2006/relationships/tags" Target="../tags/tag184.xml"/><Relationship Id="rId152" Type="http://schemas.openxmlformats.org/officeDocument/2006/relationships/tags" Target="../tags/tag254.xml"/><Relationship Id="rId19" Type="http://schemas.openxmlformats.org/officeDocument/2006/relationships/tags" Target="../tags/tag121.xml"/><Relationship Id="rId14" Type="http://schemas.openxmlformats.org/officeDocument/2006/relationships/tags" Target="../tags/tag116.xml"/><Relationship Id="rId30" Type="http://schemas.openxmlformats.org/officeDocument/2006/relationships/tags" Target="../tags/tag132.xml"/><Relationship Id="rId35" Type="http://schemas.openxmlformats.org/officeDocument/2006/relationships/tags" Target="../tags/tag137.xml"/><Relationship Id="rId56" Type="http://schemas.openxmlformats.org/officeDocument/2006/relationships/tags" Target="../tags/tag158.xml"/><Relationship Id="rId77" Type="http://schemas.openxmlformats.org/officeDocument/2006/relationships/tags" Target="../tags/tag179.xml"/><Relationship Id="rId100" Type="http://schemas.openxmlformats.org/officeDocument/2006/relationships/tags" Target="../tags/tag202.xml"/><Relationship Id="rId105" Type="http://schemas.openxmlformats.org/officeDocument/2006/relationships/tags" Target="../tags/tag207.xml"/><Relationship Id="rId126" Type="http://schemas.openxmlformats.org/officeDocument/2006/relationships/tags" Target="../tags/tag228.xml"/><Relationship Id="rId147" Type="http://schemas.openxmlformats.org/officeDocument/2006/relationships/tags" Target="../tags/tag249.xml"/><Relationship Id="rId168" Type="http://schemas.openxmlformats.org/officeDocument/2006/relationships/tags" Target="../tags/tag270.xml"/><Relationship Id="rId8" Type="http://schemas.openxmlformats.org/officeDocument/2006/relationships/tags" Target="../tags/tag110.xml"/><Relationship Id="rId51" Type="http://schemas.openxmlformats.org/officeDocument/2006/relationships/tags" Target="../tags/tag153.xml"/><Relationship Id="rId72" Type="http://schemas.openxmlformats.org/officeDocument/2006/relationships/tags" Target="../tags/tag174.xml"/><Relationship Id="rId93" Type="http://schemas.openxmlformats.org/officeDocument/2006/relationships/tags" Target="../tags/tag195.xml"/><Relationship Id="rId98" Type="http://schemas.openxmlformats.org/officeDocument/2006/relationships/tags" Target="../tags/tag200.xml"/><Relationship Id="rId121" Type="http://schemas.openxmlformats.org/officeDocument/2006/relationships/tags" Target="../tags/tag223.xml"/><Relationship Id="rId142" Type="http://schemas.openxmlformats.org/officeDocument/2006/relationships/tags" Target="../tags/tag244.xml"/><Relationship Id="rId163" Type="http://schemas.openxmlformats.org/officeDocument/2006/relationships/tags" Target="../tags/tag265.xml"/><Relationship Id="rId3" Type="http://schemas.openxmlformats.org/officeDocument/2006/relationships/tags" Target="../tags/tag105.xml"/><Relationship Id="rId25" Type="http://schemas.openxmlformats.org/officeDocument/2006/relationships/tags" Target="../tags/tag127.xml"/><Relationship Id="rId46" Type="http://schemas.openxmlformats.org/officeDocument/2006/relationships/tags" Target="../tags/tag148.xml"/><Relationship Id="rId67" Type="http://schemas.openxmlformats.org/officeDocument/2006/relationships/tags" Target="../tags/tag169.xml"/><Relationship Id="rId116" Type="http://schemas.openxmlformats.org/officeDocument/2006/relationships/tags" Target="../tags/tag218.xml"/><Relationship Id="rId137" Type="http://schemas.openxmlformats.org/officeDocument/2006/relationships/tags" Target="../tags/tag239.xml"/><Relationship Id="rId158" Type="http://schemas.openxmlformats.org/officeDocument/2006/relationships/tags" Target="../tags/tag260.xml"/><Relationship Id="rId20" Type="http://schemas.openxmlformats.org/officeDocument/2006/relationships/tags" Target="../tags/tag122.xml"/><Relationship Id="rId41" Type="http://schemas.openxmlformats.org/officeDocument/2006/relationships/tags" Target="../tags/tag143.xml"/><Relationship Id="rId62" Type="http://schemas.openxmlformats.org/officeDocument/2006/relationships/tags" Target="../tags/tag164.xml"/><Relationship Id="rId83" Type="http://schemas.openxmlformats.org/officeDocument/2006/relationships/tags" Target="../tags/tag185.xml"/><Relationship Id="rId88" Type="http://schemas.openxmlformats.org/officeDocument/2006/relationships/tags" Target="../tags/tag190.xml"/><Relationship Id="rId111" Type="http://schemas.openxmlformats.org/officeDocument/2006/relationships/tags" Target="../tags/tag213.xml"/><Relationship Id="rId132" Type="http://schemas.openxmlformats.org/officeDocument/2006/relationships/tags" Target="../tags/tag234.xml"/><Relationship Id="rId153" Type="http://schemas.openxmlformats.org/officeDocument/2006/relationships/tags" Target="../tags/tag2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95" name="Ευθεία γραμμή σύνδεσης 2894" hidden="1"/>
          <p:cNvCxnSpPr/>
          <p:nvPr>
            <p:custDataLst>
              <p:tags r:id="rId2"/>
            </p:custDataLst>
          </p:nvPr>
        </p:nvCxnSpPr>
        <p:spPr>
          <a:xfrm>
            <a:off x="8425622" y="3780631"/>
            <a:ext cx="0" cy="2699651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3" name="Ευθεία γραμμή σύνδεσης 2892" hidden="1"/>
          <p:cNvCxnSpPr/>
          <p:nvPr>
            <p:custDataLst>
              <p:tags r:id="rId3"/>
            </p:custDataLst>
          </p:nvPr>
        </p:nvCxnSpPr>
        <p:spPr>
          <a:xfrm>
            <a:off x="7576759" y="3780631"/>
            <a:ext cx="0" cy="2699651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1" name="Ευθεία γραμμή σύνδεσης 2890"/>
          <p:cNvCxnSpPr/>
          <p:nvPr>
            <p:custDataLst>
              <p:tags r:id="rId4"/>
            </p:custDataLst>
          </p:nvPr>
        </p:nvCxnSpPr>
        <p:spPr>
          <a:xfrm>
            <a:off x="1925185" y="6480282"/>
            <a:ext cx="5651577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0" name="Στρογγυλεμένο ορθογώνιο 2879"/>
          <p:cNvSpPr/>
          <p:nvPr>
            <p:custDataLst>
              <p:tags r:id="rId5"/>
            </p:custDataLst>
          </p:nvPr>
        </p:nvSpPr>
        <p:spPr>
          <a:xfrm>
            <a:off x="7576759" y="6368265"/>
            <a:ext cx="848862" cy="224037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685" name="Ευθεία γραμμή σύνδεσης 2684" hidden="1"/>
          <p:cNvCxnSpPr/>
          <p:nvPr>
            <p:custDataLst>
              <p:tags r:id="rId6"/>
            </p:custDataLst>
          </p:nvPr>
        </p:nvCxnSpPr>
        <p:spPr>
          <a:xfrm>
            <a:off x="9303258" y="3780632"/>
            <a:ext cx="0" cy="21675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1" name="Ευθεία γραμμή σύνδεσης 2680" hidden="1"/>
          <p:cNvCxnSpPr/>
          <p:nvPr>
            <p:custDataLst>
              <p:tags r:id="rId7"/>
            </p:custDataLst>
          </p:nvPr>
        </p:nvCxnSpPr>
        <p:spPr>
          <a:xfrm>
            <a:off x="6224336" y="3780632"/>
            <a:ext cx="0" cy="216756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9" name="Ευθεία γραμμή σύνδεσης 2678"/>
          <p:cNvCxnSpPr/>
          <p:nvPr>
            <p:custDataLst>
              <p:tags r:id="rId8"/>
            </p:custDataLst>
          </p:nvPr>
        </p:nvCxnSpPr>
        <p:spPr>
          <a:xfrm>
            <a:off x="1925184" y="5948194"/>
            <a:ext cx="4299153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" name="Στρογγυλεμένο ορθογώνιο 2651"/>
          <p:cNvSpPr/>
          <p:nvPr>
            <p:custDataLst>
              <p:tags r:id="rId9"/>
            </p:custDataLst>
          </p:nvPr>
        </p:nvSpPr>
        <p:spPr>
          <a:xfrm>
            <a:off x="6224337" y="5836175"/>
            <a:ext cx="3078922" cy="224037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646" name="Ευθεία γραμμή σύνδεσης 2645" hidden="1"/>
          <p:cNvCxnSpPr/>
          <p:nvPr>
            <p:custDataLst>
              <p:tags r:id="rId10"/>
            </p:custDataLst>
          </p:nvPr>
        </p:nvCxnSpPr>
        <p:spPr>
          <a:xfrm>
            <a:off x="7087585" y="3780631"/>
            <a:ext cx="0" cy="1727889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2" name="Ευθεία γραμμή σύνδεσης 2641" hidden="1"/>
          <p:cNvCxnSpPr/>
          <p:nvPr>
            <p:custDataLst>
              <p:tags r:id="rId11"/>
            </p:custDataLst>
          </p:nvPr>
        </p:nvCxnSpPr>
        <p:spPr>
          <a:xfrm>
            <a:off x="4972625" y="3780631"/>
            <a:ext cx="0" cy="1727889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9" name="Ευθεία γραμμή σύνδεσης 2638"/>
          <p:cNvCxnSpPr/>
          <p:nvPr>
            <p:custDataLst>
              <p:tags r:id="rId12"/>
            </p:custDataLst>
          </p:nvPr>
        </p:nvCxnSpPr>
        <p:spPr>
          <a:xfrm>
            <a:off x="1925185" y="5508520"/>
            <a:ext cx="3047441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8" name="Στρογγυλεμένο ορθογώνιο 2627"/>
          <p:cNvSpPr/>
          <p:nvPr>
            <p:custDataLst>
              <p:tags r:id="rId13"/>
            </p:custDataLst>
          </p:nvPr>
        </p:nvSpPr>
        <p:spPr>
          <a:xfrm>
            <a:off x="4972626" y="5396503"/>
            <a:ext cx="2114960" cy="224037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626" name="Ευθεία γραμμή σύνδεσης 2625" hidden="1"/>
          <p:cNvCxnSpPr/>
          <p:nvPr>
            <p:custDataLst>
              <p:tags r:id="rId14"/>
            </p:custDataLst>
          </p:nvPr>
        </p:nvCxnSpPr>
        <p:spPr>
          <a:xfrm>
            <a:off x="4972625" y="3780633"/>
            <a:ext cx="0" cy="1288215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4" name="Ευθεία γραμμή σύνδεσης 2623" hidden="1"/>
          <p:cNvCxnSpPr/>
          <p:nvPr>
            <p:custDataLst>
              <p:tags r:id="rId15"/>
            </p:custDataLst>
          </p:nvPr>
        </p:nvCxnSpPr>
        <p:spPr>
          <a:xfrm>
            <a:off x="4469064" y="3780633"/>
            <a:ext cx="0" cy="1288215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8" name="Ευθεία γραμμή σύνδεσης 2877"/>
          <p:cNvCxnSpPr/>
          <p:nvPr>
            <p:custDataLst>
              <p:tags r:id="rId16"/>
            </p:custDataLst>
          </p:nvPr>
        </p:nvCxnSpPr>
        <p:spPr>
          <a:xfrm>
            <a:off x="1925185" y="5068847"/>
            <a:ext cx="2543880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3" name="Στρογγυλεμένο ορθογώνιο 2862"/>
          <p:cNvSpPr/>
          <p:nvPr>
            <p:custDataLst>
              <p:tags r:id="rId17"/>
            </p:custDataLst>
          </p:nvPr>
        </p:nvSpPr>
        <p:spPr>
          <a:xfrm>
            <a:off x="4469065" y="4956828"/>
            <a:ext cx="503562" cy="224037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860" name="Ευθεία γραμμή σύνδεσης 2859" hidden="1"/>
          <p:cNvCxnSpPr/>
          <p:nvPr>
            <p:custDataLst>
              <p:tags r:id="rId18"/>
            </p:custDataLst>
          </p:nvPr>
        </p:nvCxnSpPr>
        <p:spPr>
          <a:xfrm>
            <a:off x="6684735" y="3780631"/>
            <a:ext cx="0" cy="848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7" name="Ευθεία γραμμή σύνδεσης 2856" hidden="1"/>
          <p:cNvCxnSpPr/>
          <p:nvPr>
            <p:custDataLst>
              <p:tags r:id="rId19"/>
            </p:custDataLst>
          </p:nvPr>
        </p:nvCxnSpPr>
        <p:spPr>
          <a:xfrm>
            <a:off x="3864789" y="3780631"/>
            <a:ext cx="0" cy="848542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4" name="Ευθεία γραμμή σύνδεσης 2853"/>
          <p:cNvCxnSpPr/>
          <p:nvPr>
            <p:custDataLst>
              <p:tags r:id="rId20"/>
            </p:custDataLst>
          </p:nvPr>
        </p:nvCxnSpPr>
        <p:spPr>
          <a:xfrm>
            <a:off x="1602157" y="4629173"/>
            <a:ext cx="2262635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5" name="Στρογγυλεμένο ορθογώνιο 2834"/>
          <p:cNvSpPr/>
          <p:nvPr>
            <p:custDataLst>
              <p:tags r:id="rId21"/>
            </p:custDataLst>
          </p:nvPr>
        </p:nvSpPr>
        <p:spPr>
          <a:xfrm>
            <a:off x="3864789" y="4517156"/>
            <a:ext cx="2819947" cy="224037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831" name="Ευθεία γραμμή σύνδεσης 2830" hidden="1"/>
          <p:cNvCxnSpPr/>
          <p:nvPr>
            <p:custDataLst>
              <p:tags r:id="rId22"/>
            </p:custDataLst>
          </p:nvPr>
        </p:nvCxnSpPr>
        <p:spPr>
          <a:xfrm>
            <a:off x="3620202" y="3780632"/>
            <a:ext cx="0" cy="408868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8" name="Ευθεία γραμμή σύνδεσης 2827" hidden="1"/>
          <p:cNvCxnSpPr/>
          <p:nvPr>
            <p:custDataLst>
              <p:tags r:id="rId23"/>
            </p:custDataLst>
          </p:nvPr>
        </p:nvCxnSpPr>
        <p:spPr>
          <a:xfrm>
            <a:off x="2282167" y="3780632"/>
            <a:ext cx="0" cy="408868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4" name="Ευθεία γραμμή σύνδεσης 2823"/>
          <p:cNvCxnSpPr/>
          <p:nvPr>
            <p:custDataLst>
              <p:tags r:id="rId24"/>
            </p:custDataLst>
          </p:nvPr>
        </p:nvCxnSpPr>
        <p:spPr>
          <a:xfrm>
            <a:off x="1930754" y="4189500"/>
            <a:ext cx="351413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6" name="Στρογγυλεμένο ορθογώνιο 2805"/>
          <p:cNvSpPr/>
          <p:nvPr>
            <p:custDataLst>
              <p:tags r:id="rId25"/>
            </p:custDataLst>
          </p:nvPr>
        </p:nvSpPr>
        <p:spPr>
          <a:xfrm>
            <a:off x="2282166" y="4077481"/>
            <a:ext cx="1338036" cy="224037"/>
          </a:xfrm>
          <a:prstGeom prst="roundRect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cxnSp>
        <p:nvCxnSpPr>
          <p:cNvPr id="2782" name="Ευθεία γραμμή σύνδεσης 2781"/>
          <p:cNvCxnSpPr/>
          <p:nvPr>
            <p:custDataLst>
              <p:tags r:id="rId26"/>
            </p:custDataLst>
          </p:nvPr>
        </p:nvCxnSpPr>
        <p:spPr>
          <a:xfrm>
            <a:off x="3631806" y="1813840"/>
            <a:ext cx="0" cy="1546722"/>
          </a:xfrm>
          <a:prstGeom prst="line">
            <a:avLst/>
          </a:prstGeom>
          <a:ln w="15875">
            <a:solidFill>
              <a:srgbClr val="0072BC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Ευθεία γραμμή σύνδεσης 1182"/>
          <p:cNvCxnSpPr/>
          <p:nvPr>
            <p:custDataLst>
              <p:tags r:id="rId27"/>
            </p:custDataLst>
          </p:nvPr>
        </p:nvCxnSpPr>
        <p:spPr>
          <a:xfrm>
            <a:off x="4984228" y="2644762"/>
            <a:ext cx="0" cy="715800"/>
          </a:xfrm>
          <a:prstGeom prst="line">
            <a:avLst/>
          </a:prstGeom>
          <a:ln w="15875">
            <a:solidFill>
              <a:srgbClr val="6F3198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Ευθεία γραμμή σύνδεσης 1172"/>
          <p:cNvCxnSpPr/>
          <p:nvPr>
            <p:custDataLst>
              <p:tags r:id="rId28"/>
            </p:custDataLst>
          </p:nvPr>
        </p:nvCxnSpPr>
        <p:spPr>
          <a:xfrm>
            <a:off x="6149615" y="2115749"/>
            <a:ext cx="0" cy="1244812"/>
          </a:xfrm>
          <a:prstGeom prst="line">
            <a:avLst/>
          </a:prstGeom>
          <a:ln w="15875">
            <a:solidFill>
              <a:schemeClr val="tx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Ευθεία γραμμή σύνδεσης 1160"/>
          <p:cNvCxnSpPr/>
          <p:nvPr>
            <p:custDataLst>
              <p:tags r:id="rId29"/>
            </p:custDataLst>
          </p:nvPr>
        </p:nvCxnSpPr>
        <p:spPr>
          <a:xfrm>
            <a:off x="6696339" y="1284826"/>
            <a:ext cx="0" cy="2075735"/>
          </a:xfrm>
          <a:prstGeom prst="line">
            <a:avLst/>
          </a:prstGeom>
          <a:ln w="15875">
            <a:solidFill>
              <a:schemeClr val="accent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0" name="Ευθεία γραμμή σύνδεσης 2739"/>
          <p:cNvCxnSpPr/>
          <p:nvPr>
            <p:custDataLst>
              <p:tags r:id="rId30"/>
            </p:custDataLst>
          </p:nvPr>
        </p:nvCxnSpPr>
        <p:spPr>
          <a:xfrm>
            <a:off x="7617139" y="2115749"/>
            <a:ext cx="0" cy="1244812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0" name="Ευθεία γραμμή σύνδεσης 2719"/>
          <p:cNvCxnSpPr/>
          <p:nvPr>
            <p:custDataLst>
              <p:tags r:id="rId31"/>
            </p:custDataLst>
          </p:nvPr>
        </p:nvCxnSpPr>
        <p:spPr>
          <a:xfrm>
            <a:off x="8912011" y="2115749"/>
            <a:ext cx="0" cy="1244812"/>
          </a:xfrm>
          <a:prstGeom prst="line">
            <a:avLst/>
          </a:prstGeom>
          <a:ln w="15875">
            <a:solidFill>
              <a:schemeClr val="accent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4" name="TextBox 1163"/>
          <p:cNvSpPr txBox="1"/>
          <p:nvPr/>
        </p:nvSpPr>
        <p:spPr>
          <a:xfrm>
            <a:off x="1458268" y="36694"/>
            <a:ext cx="8934942" cy="1039817"/>
          </a:xfrm>
          <a:prstGeom prst="rect">
            <a:avLst/>
          </a:prstGeom>
          <a:noFill/>
        </p:spPr>
        <p:txBody>
          <a:bodyPr wrap="square" lIns="104299" tIns="52150" rIns="104299" bIns="52150" rtlCol="0">
            <a:spAutoFit/>
          </a:bodyPr>
          <a:lstStyle/>
          <a:p>
            <a:pPr algn="ctr"/>
            <a:r>
              <a:rPr lang="en-US" sz="2300" b="1" dirty="0"/>
              <a:t>GREECE-General Secretariat for Research &amp; Technology</a:t>
            </a:r>
          </a:p>
          <a:p>
            <a:pPr algn="ctr"/>
            <a:r>
              <a:rPr lang="en-US" sz="2300" b="1" dirty="0" smtClean="0"/>
              <a:t>2011-2014 </a:t>
            </a:r>
            <a:r>
              <a:rPr lang="en-US" sz="2300" b="1" dirty="0"/>
              <a:t>actions timeline for RIS3</a:t>
            </a:r>
          </a:p>
          <a:p>
            <a:pPr algn="ctr"/>
            <a:r>
              <a:rPr lang="en-US" sz="1400" b="1" dirty="0"/>
              <a:t>(Ex ante conditionality A.1-1)</a:t>
            </a:r>
            <a:endParaRPr lang="el-GR" sz="1400" b="1" dirty="0"/>
          </a:p>
        </p:txBody>
      </p:sp>
      <p:graphicFrame>
        <p:nvGraphicFramePr>
          <p:cNvPr id="2873" name="Πίνακας 28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156031"/>
              </p:ext>
            </p:extLst>
          </p:nvPr>
        </p:nvGraphicFramePr>
        <p:xfrm>
          <a:off x="237632" y="6788019"/>
          <a:ext cx="10329697" cy="67211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37771"/>
                <a:gridCol w="4487321"/>
                <a:gridCol w="720080"/>
                <a:gridCol w="4284525"/>
              </a:tblGrid>
              <a:tr h="33605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NCRT</a:t>
                      </a:r>
                      <a:endParaRPr lang="el-GR" sz="15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National</a:t>
                      </a:r>
                      <a:r>
                        <a:rPr lang="en-US" sz="1500" baseline="0" dirty="0" smtClean="0"/>
                        <a:t> Council for Research &amp; Technology (meeting)</a:t>
                      </a:r>
                      <a:endParaRPr lang="el-GR" sz="15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algn="l" defTabSz="1042990" rtl="0" eaLnBrk="1" latinLnBrk="0" hangingPunct="1"/>
                      <a:r>
                        <a:rPr lang="en-US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SEV</a:t>
                      </a:r>
                      <a:endParaRPr lang="el-GR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6934" marR="106934" marT="50408" marB="5040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Hellenic Federation of Enterprises</a:t>
                      </a:r>
                      <a:endParaRPr lang="el-GR" sz="1500" dirty="0" smtClean="0"/>
                    </a:p>
                  </a:txBody>
                  <a:tcPr marL="106934" marR="106934" marT="50408" marB="50408"/>
                </a:tc>
              </a:tr>
              <a:tr h="33605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SSC</a:t>
                      </a:r>
                      <a:endParaRPr lang="el-GR" sz="15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Sectoral</a:t>
                      </a:r>
                      <a:r>
                        <a:rPr lang="en-US" sz="1500" dirty="0" smtClean="0"/>
                        <a:t> Scientific Councils</a:t>
                      </a:r>
                      <a:endParaRPr lang="el-GR" sz="15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GERD</a:t>
                      </a:r>
                      <a:endParaRPr lang="el-G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06934" marR="106934" marT="50408" marB="5040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Gross domestic expenditure on R</a:t>
                      </a:r>
                      <a:r>
                        <a:rPr lang="en-US" sz="1500" baseline="0" dirty="0" smtClean="0"/>
                        <a:t> &amp; D</a:t>
                      </a:r>
                      <a:endParaRPr lang="en-US" sz="1500" dirty="0" smtClean="0"/>
                    </a:p>
                  </a:txBody>
                  <a:tcPr marL="106934" marR="106934" marT="50408" marB="50408"/>
                </a:tc>
              </a:tr>
            </a:tbl>
          </a:graphicData>
        </a:graphic>
      </p:graphicFrame>
      <p:sp>
        <p:nvSpPr>
          <p:cNvPr id="5" name="Ορθογώνιο 4"/>
          <p:cNvSpPr/>
          <p:nvPr>
            <p:custDataLst>
              <p:tags r:id="rId32"/>
            </p:custDataLst>
          </p:nvPr>
        </p:nvSpPr>
        <p:spPr>
          <a:xfrm>
            <a:off x="1390142" y="3360561"/>
            <a:ext cx="7913116" cy="420070"/>
          </a:xfrm>
          <a:prstGeom prst="rect">
            <a:avLst/>
          </a:prstGeom>
          <a:gradFill flip="none" rotWithShape="1">
            <a:gsLst>
              <a:gs pos="100000">
                <a:srgbClr val="1F497D"/>
              </a:gs>
              <a:gs pos="0">
                <a:schemeClr val="tx2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>
            <p:custDataLst>
              <p:tags r:id="rId33"/>
            </p:custDataLst>
          </p:nvPr>
        </p:nvSpPr>
        <p:spPr>
          <a:xfrm>
            <a:off x="547685" y="3409014"/>
            <a:ext cx="837588" cy="323165"/>
          </a:xfrm>
          <a:prstGeom prst="rect">
            <a:avLst/>
          </a:prstGeom>
          <a:noFill/>
        </p:spPr>
        <p:txBody>
          <a:bodyPr vert="horz" wrap="none" lIns="144860" tIns="0" rIns="144860" bIns="0" rtlCol="0" anchor="ctr">
            <a:spAutoFit/>
          </a:bodyPr>
          <a:lstStyle/>
          <a:p>
            <a:pPr algn="ctr"/>
            <a:r>
              <a:rPr lang="el-GR" b="1" dirty="0" smtClean="0">
                <a:solidFill>
                  <a:srgbClr val="FF4500"/>
                </a:solidFill>
              </a:rPr>
              <a:t>2011</a:t>
            </a:r>
            <a:endParaRPr lang="el-GR" b="1" dirty="0">
              <a:solidFill>
                <a:srgbClr val="FF4500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34"/>
            </p:custDataLst>
          </p:nvPr>
        </p:nvSpPr>
        <p:spPr>
          <a:xfrm>
            <a:off x="1390143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Ιουλ</a:t>
            </a:r>
          </a:p>
        </p:txBody>
      </p:sp>
      <p:cxnSp>
        <p:nvCxnSpPr>
          <p:cNvPr id="11" name="Ευθεία γραμμή σύνδεσης 10"/>
          <p:cNvCxnSpPr/>
          <p:nvPr>
            <p:custDataLst>
              <p:tags r:id="rId35"/>
            </p:custDataLst>
          </p:nvPr>
        </p:nvCxnSpPr>
        <p:spPr>
          <a:xfrm>
            <a:off x="2282167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6"/>
            </p:custDataLst>
          </p:nvPr>
        </p:nvSpPr>
        <p:spPr>
          <a:xfrm>
            <a:off x="2282167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Σεπ</a:t>
            </a:r>
          </a:p>
        </p:txBody>
      </p:sp>
      <p:cxnSp>
        <p:nvCxnSpPr>
          <p:cNvPr id="14" name="Ευθεία γραμμή σύνδεσης 13"/>
          <p:cNvCxnSpPr/>
          <p:nvPr>
            <p:custDataLst>
              <p:tags r:id="rId37"/>
            </p:custDataLst>
          </p:nvPr>
        </p:nvCxnSpPr>
        <p:spPr>
          <a:xfrm>
            <a:off x="3159803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8"/>
            </p:custDataLst>
          </p:nvPr>
        </p:nvSpPr>
        <p:spPr>
          <a:xfrm>
            <a:off x="3159804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Νοε</a:t>
            </a:r>
          </a:p>
        </p:txBody>
      </p:sp>
      <p:cxnSp>
        <p:nvCxnSpPr>
          <p:cNvPr id="17" name="Ευθεία γραμμή σύνδεσης 16"/>
          <p:cNvCxnSpPr/>
          <p:nvPr>
            <p:custDataLst>
              <p:tags r:id="rId39"/>
            </p:custDataLst>
          </p:nvPr>
        </p:nvCxnSpPr>
        <p:spPr>
          <a:xfrm>
            <a:off x="4037439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40"/>
            </p:custDataLst>
          </p:nvPr>
        </p:nvSpPr>
        <p:spPr>
          <a:xfrm>
            <a:off x="4037440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Ιαν
2012</a:t>
            </a:r>
          </a:p>
        </p:txBody>
      </p:sp>
      <p:cxnSp>
        <p:nvCxnSpPr>
          <p:cNvPr id="20" name="Ευθεία γραμμή σύνδεσης 19"/>
          <p:cNvCxnSpPr/>
          <p:nvPr>
            <p:custDataLst>
              <p:tags r:id="rId41"/>
            </p:custDataLst>
          </p:nvPr>
        </p:nvCxnSpPr>
        <p:spPr>
          <a:xfrm>
            <a:off x="4900688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42"/>
            </p:custDataLst>
          </p:nvPr>
        </p:nvSpPr>
        <p:spPr>
          <a:xfrm>
            <a:off x="4900689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Μαρ</a:t>
            </a:r>
          </a:p>
        </p:txBody>
      </p:sp>
      <p:cxnSp>
        <p:nvCxnSpPr>
          <p:cNvPr id="23" name="Ευθεία γραμμή σύνδεσης 22"/>
          <p:cNvCxnSpPr/>
          <p:nvPr>
            <p:custDataLst>
              <p:tags r:id="rId43"/>
            </p:custDataLst>
          </p:nvPr>
        </p:nvCxnSpPr>
        <p:spPr>
          <a:xfrm>
            <a:off x="5778323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4"/>
            </p:custDataLst>
          </p:nvPr>
        </p:nvSpPr>
        <p:spPr>
          <a:xfrm>
            <a:off x="5778324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Μαϊ</a:t>
            </a:r>
          </a:p>
        </p:txBody>
      </p:sp>
      <p:cxnSp>
        <p:nvCxnSpPr>
          <p:cNvPr id="26" name="Ευθεία γραμμή σύνδεσης 25"/>
          <p:cNvCxnSpPr/>
          <p:nvPr>
            <p:custDataLst>
              <p:tags r:id="rId45"/>
            </p:custDataLst>
          </p:nvPr>
        </p:nvCxnSpPr>
        <p:spPr>
          <a:xfrm>
            <a:off x="6655960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6"/>
            </p:custDataLst>
          </p:nvPr>
        </p:nvSpPr>
        <p:spPr>
          <a:xfrm>
            <a:off x="6655961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Ιουλ</a:t>
            </a:r>
            <a:endParaRPr lang="el-GR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9" name="Ευθεία γραμμή σύνδεσης 28"/>
          <p:cNvCxnSpPr/>
          <p:nvPr>
            <p:custDataLst>
              <p:tags r:id="rId47"/>
            </p:custDataLst>
          </p:nvPr>
        </p:nvCxnSpPr>
        <p:spPr>
          <a:xfrm>
            <a:off x="7547984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8"/>
            </p:custDataLst>
          </p:nvPr>
        </p:nvSpPr>
        <p:spPr>
          <a:xfrm>
            <a:off x="7547985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Σεπ</a:t>
            </a:r>
          </a:p>
        </p:txBody>
      </p:sp>
      <p:cxnSp>
        <p:nvCxnSpPr>
          <p:cNvPr id="2689" name="Ευθεία γραμμή σύνδεσης 2688"/>
          <p:cNvCxnSpPr/>
          <p:nvPr>
            <p:custDataLst>
              <p:tags r:id="rId49"/>
            </p:custDataLst>
          </p:nvPr>
        </p:nvCxnSpPr>
        <p:spPr>
          <a:xfrm>
            <a:off x="8425620" y="3430574"/>
            <a:ext cx="0" cy="280047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0" name="TextBox 2689"/>
          <p:cNvSpPr txBox="1"/>
          <p:nvPr>
            <p:custDataLst>
              <p:tags r:id="rId50"/>
            </p:custDataLst>
          </p:nvPr>
        </p:nvSpPr>
        <p:spPr>
          <a:xfrm>
            <a:off x="8425621" y="3360561"/>
            <a:ext cx="879235" cy="420070"/>
          </a:xfrm>
          <a:prstGeom prst="rect">
            <a:avLst/>
          </a:prstGeom>
          <a:noFill/>
        </p:spPr>
        <p:txBody>
          <a:bodyPr vert="horz" wrap="square" lIns="104299" tIns="52150" rIns="104299" bIns="52150" rtlCol="0" anchor="ctr" anchorCtr="0">
            <a:noAutofit/>
          </a:bodyPr>
          <a:lstStyle/>
          <a:p>
            <a:r>
              <a:rPr lang="el-GR" sz="1400">
                <a:solidFill>
                  <a:schemeClr val="bg1"/>
                </a:solidFill>
                <a:latin typeface="Calibri"/>
              </a:rPr>
              <a:t>Νοε</a:t>
            </a:r>
          </a:p>
        </p:txBody>
      </p:sp>
      <p:sp>
        <p:nvSpPr>
          <p:cNvPr id="2692" name="TextBox 2691"/>
          <p:cNvSpPr txBox="1"/>
          <p:nvPr>
            <p:custDataLst>
              <p:tags r:id="rId51"/>
            </p:custDataLst>
          </p:nvPr>
        </p:nvSpPr>
        <p:spPr>
          <a:xfrm>
            <a:off x="9308129" y="3409014"/>
            <a:ext cx="837588" cy="323165"/>
          </a:xfrm>
          <a:prstGeom prst="rect">
            <a:avLst/>
          </a:prstGeom>
          <a:noFill/>
        </p:spPr>
        <p:txBody>
          <a:bodyPr vert="horz" wrap="none" lIns="144860" tIns="0" rIns="144860" bIns="0" rtlCol="0" anchor="ctr">
            <a:spAutoFit/>
          </a:bodyPr>
          <a:lstStyle/>
          <a:p>
            <a:pPr algn="ctr"/>
            <a:r>
              <a:rPr lang="el-GR" b="1" smtClean="0">
                <a:solidFill>
                  <a:srgbClr val="FF4500"/>
                </a:solidFill>
              </a:rPr>
              <a:t>2012</a:t>
            </a:r>
            <a:endParaRPr lang="el-GR" b="1">
              <a:solidFill>
                <a:srgbClr val="FF4500"/>
              </a:solidFill>
            </a:endParaRPr>
          </a:p>
        </p:txBody>
      </p:sp>
      <p:sp>
        <p:nvSpPr>
          <p:cNvPr id="2696" name="Ισοσκελές τρίγωνο 2695"/>
          <p:cNvSpPr/>
          <p:nvPr>
            <p:custDataLst>
              <p:tags r:id="rId52"/>
            </p:custDataLst>
          </p:nvPr>
        </p:nvSpPr>
        <p:spPr>
          <a:xfrm rot="10800000">
            <a:off x="8939391" y="3150526"/>
            <a:ext cx="267335" cy="280047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00" name="TextBox 2699"/>
          <p:cNvSpPr txBox="1"/>
          <p:nvPr>
            <p:custDataLst>
              <p:tags r:id="rId53"/>
            </p:custDataLst>
          </p:nvPr>
        </p:nvSpPr>
        <p:spPr>
          <a:xfrm>
            <a:off x="8869773" y="2775970"/>
            <a:ext cx="406573" cy="16288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00" b="1"/>
              <a:t>NCRT</a:t>
            </a:r>
            <a:endParaRPr lang="el-GR" sz="1300" b="1"/>
          </a:p>
        </p:txBody>
      </p:sp>
      <p:sp>
        <p:nvSpPr>
          <p:cNvPr id="2704" name="TextBox 2703"/>
          <p:cNvSpPr txBox="1"/>
          <p:nvPr>
            <p:custDataLst>
              <p:tags r:id="rId54"/>
            </p:custDataLst>
          </p:nvPr>
        </p:nvSpPr>
        <p:spPr>
          <a:xfrm>
            <a:off x="8707508" y="2966856"/>
            <a:ext cx="686085" cy="169277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16/12/2012</a:t>
            </a:r>
          </a:p>
        </p:txBody>
      </p:sp>
      <p:sp>
        <p:nvSpPr>
          <p:cNvPr id="2711" name="Διάγραμμα ροής: Συγχώνευση 2710"/>
          <p:cNvSpPr/>
          <p:nvPr>
            <p:custDataLst>
              <p:tags r:id="rId55"/>
            </p:custDataLst>
          </p:nvPr>
        </p:nvSpPr>
        <p:spPr>
          <a:xfrm rot="16200000">
            <a:off x="8947238" y="2110228"/>
            <a:ext cx="182030" cy="193075"/>
          </a:xfrm>
          <a:prstGeom prst="flowChartMerg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15" name="TextBox 2714"/>
          <p:cNvSpPr txBox="1"/>
          <p:nvPr>
            <p:custDataLst>
              <p:tags r:id="rId56"/>
            </p:custDataLst>
          </p:nvPr>
        </p:nvSpPr>
        <p:spPr>
          <a:xfrm>
            <a:off x="9209051" y="1958618"/>
            <a:ext cx="1817507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/>
              <a:t>Various studies comparative analysis start</a:t>
            </a:r>
            <a:endParaRPr lang="el-GR" sz="1300" b="1"/>
          </a:p>
        </p:txBody>
      </p:sp>
      <p:sp>
        <p:nvSpPr>
          <p:cNvPr id="2718" name="TextBox 2717"/>
          <p:cNvSpPr txBox="1"/>
          <p:nvPr>
            <p:custDataLst>
              <p:tags r:id="rId57"/>
            </p:custDataLst>
          </p:nvPr>
        </p:nvSpPr>
        <p:spPr>
          <a:xfrm>
            <a:off x="9209051" y="2285241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3/12/2012</a:t>
            </a:r>
          </a:p>
        </p:txBody>
      </p:sp>
      <p:sp>
        <p:nvSpPr>
          <p:cNvPr id="2729" name="Διάγραμμα ροής: Συγχώνευση 2728"/>
          <p:cNvSpPr/>
          <p:nvPr>
            <p:custDataLst>
              <p:tags r:id="rId58"/>
            </p:custDataLst>
          </p:nvPr>
        </p:nvSpPr>
        <p:spPr>
          <a:xfrm rot="16200000">
            <a:off x="7652365" y="2110228"/>
            <a:ext cx="182030" cy="193075"/>
          </a:xfrm>
          <a:prstGeom prst="flowChartMerg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32" name="TextBox 2731"/>
          <p:cNvSpPr txBox="1"/>
          <p:nvPr>
            <p:custDataLst>
              <p:tags r:id="rId59"/>
            </p:custDataLst>
          </p:nvPr>
        </p:nvSpPr>
        <p:spPr>
          <a:xfrm>
            <a:off x="7788772" y="1958618"/>
            <a:ext cx="1403509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 dirty="0"/>
              <a:t>Smart specialization workshop</a:t>
            </a:r>
            <a:endParaRPr lang="el-GR" sz="1300" b="1" dirty="0"/>
          </a:p>
        </p:txBody>
      </p:sp>
      <p:sp>
        <p:nvSpPr>
          <p:cNvPr id="2736" name="TextBox 2735"/>
          <p:cNvSpPr txBox="1"/>
          <p:nvPr>
            <p:custDataLst>
              <p:tags r:id="rId60"/>
            </p:custDataLst>
          </p:nvPr>
        </p:nvSpPr>
        <p:spPr>
          <a:xfrm>
            <a:off x="7788773" y="2285241"/>
            <a:ext cx="541815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4/9/2012</a:t>
            </a:r>
          </a:p>
        </p:txBody>
      </p:sp>
      <p:sp>
        <p:nvSpPr>
          <p:cNvPr id="2744" name="Ισοσκελές τρίγωνο 2743"/>
          <p:cNvSpPr/>
          <p:nvPr>
            <p:custDataLst>
              <p:tags r:id="rId61"/>
            </p:custDataLst>
          </p:nvPr>
        </p:nvSpPr>
        <p:spPr>
          <a:xfrm rot="10800000">
            <a:off x="6939531" y="3150526"/>
            <a:ext cx="267335" cy="280047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46" name="TextBox 2745"/>
          <p:cNvSpPr txBox="1"/>
          <p:nvPr>
            <p:custDataLst>
              <p:tags r:id="rId62"/>
            </p:custDataLst>
          </p:nvPr>
        </p:nvSpPr>
        <p:spPr>
          <a:xfrm>
            <a:off x="6869912" y="2775970"/>
            <a:ext cx="406573" cy="16288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00" b="1"/>
              <a:t>NCRT</a:t>
            </a:r>
            <a:endParaRPr lang="el-GR" sz="1300" b="1"/>
          </a:p>
        </p:txBody>
      </p:sp>
      <p:sp>
        <p:nvSpPr>
          <p:cNvPr id="2749" name="TextBox 2748"/>
          <p:cNvSpPr txBox="1"/>
          <p:nvPr>
            <p:custDataLst>
              <p:tags r:id="rId63"/>
            </p:custDataLst>
          </p:nvPr>
        </p:nvSpPr>
        <p:spPr>
          <a:xfrm>
            <a:off x="6746077" y="2966856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30/7/2012</a:t>
            </a:r>
          </a:p>
        </p:txBody>
      </p:sp>
      <p:sp>
        <p:nvSpPr>
          <p:cNvPr id="1155" name="Διάγραμμα ροής: Συγχώνευση 1154"/>
          <p:cNvSpPr/>
          <p:nvPr>
            <p:custDataLst>
              <p:tags r:id="rId64"/>
            </p:custDataLst>
          </p:nvPr>
        </p:nvSpPr>
        <p:spPr>
          <a:xfrm rot="16200000">
            <a:off x="6731566" y="1279305"/>
            <a:ext cx="182030" cy="193075"/>
          </a:xfrm>
          <a:prstGeom prst="flowChartMerg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1157" name="TextBox 1156"/>
          <p:cNvSpPr txBox="1"/>
          <p:nvPr>
            <p:custDataLst>
              <p:tags r:id="rId65"/>
            </p:custDataLst>
          </p:nvPr>
        </p:nvSpPr>
        <p:spPr>
          <a:xfrm>
            <a:off x="6993379" y="1127697"/>
            <a:ext cx="1756243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/>
              <a:t>Innovation obstacles identification completion</a:t>
            </a:r>
            <a:endParaRPr lang="el-GR" sz="1300" b="1"/>
          </a:p>
        </p:txBody>
      </p:sp>
      <p:sp>
        <p:nvSpPr>
          <p:cNvPr id="1159" name="TextBox 1158"/>
          <p:cNvSpPr txBox="1"/>
          <p:nvPr>
            <p:custDataLst>
              <p:tags r:id="rId66"/>
            </p:custDataLst>
          </p:nvPr>
        </p:nvSpPr>
        <p:spPr>
          <a:xfrm>
            <a:off x="6993381" y="1454318"/>
            <a:ext cx="541815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2/7/2012</a:t>
            </a:r>
          </a:p>
        </p:txBody>
      </p:sp>
      <p:sp>
        <p:nvSpPr>
          <p:cNvPr id="1167" name="Διάγραμμα ροής: Συγχώνευση 1166"/>
          <p:cNvSpPr/>
          <p:nvPr>
            <p:custDataLst>
              <p:tags r:id="rId67"/>
            </p:custDataLst>
          </p:nvPr>
        </p:nvSpPr>
        <p:spPr>
          <a:xfrm rot="16200000">
            <a:off x="6184841" y="2110228"/>
            <a:ext cx="182030" cy="193075"/>
          </a:xfrm>
          <a:prstGeom prst="flowChartMerg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1169" name="TextBox 1168"/>
          <p:cNvSpPr txBox="1"/>
          <p:nvPr>
            <p:custDataLst>
              <p:tags r:id="rId68"/>
            </p:custDataLst>
          </p:nvPr>
        </p:nvSpPr>
        <p:spPr>
          <a:xfrm>
            <a:off x="6357214" y="1795828"/>
            <a:ext cx="1652279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 dirty="0"/>
              <a:t>Meeting with EU expert Mr. </a:t>
            </a:r>
            <a:r>
              <a:rPr lang="en-US" sz="1300" b="1" dirty="0" err="1"/>
              <a:t>Komninos</a:t>
            </a:r>
            <a:endParaRPr lang="el-GR" sz="1300" b="1" dirty="0"/>
          </a:p>
        </p:txBody>
      </p:sp>
      <p:sp>
        <p:nvSpPr>
          <p:cNvPr id="1171" name="TextBox 1170"/>
          <p:cNvSpPr txBox="1"/>
          <p:nvPr>
            <p:custDataLst>
              <p:tags r:id="rId69"/>
            </p:custDataLst>
          </p:nvPr>
        </p:nvSpPr>
        <p:spPr>
          <a:xfrm>
            <a:off x="6357214" y="2122450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25/5/2012</a:t>
            </a:r>
          </a:p>
        </p:txBody>
      </p:sp>
      <p:sp>
        <p:nvSpPr>
          <p:cNvPr id="1177" name="Διάγραμμα ροής: Συγχώνευση 1176"/>
          <p:cNvSpPr/>
          <p:nvPr>
            <p:custDataLst>
              <p:tags r:id="rId70"/>
            </p:custDataLst>
          </p:nvPr>
        </p:nvSpPr>
        <p:spPr>
          <a:xfrm rot="16200000">
            <a:off x="5019455" y="2639239"/>
            <a:ext cx="182030" cy="193075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1179" name="TextBox 1178"/>
          <p:cNvSpPr txBox="1"/>
          <p:nvPr>
            <p:custDataLst>
              <p:tags r:id="rId71"/>
            </p:custDataLst>
          </p:nvPr>
        </p:nvSpPr>
        <p:spPr>
          <a:xfrm>
            <a:off x="5281268" y="2487633"/>
            <a:ext cx="1453635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/>
              <a:t>Completion of public consultation</a:t>
            </a:r>
            <a:endParaRPr lang="el-GR" sz="1300" b="1"/>
          </a:p>
        </p:txBody>
      </p:sp>
      <p:sp>
        <p:nvSpPr>
          <p:cNvPr id="1181" name="TextBox 1180"/>
          <p:cNvSpPr txBox="1"/>
          <p:nvPr>
            <p:custDataLst>
              <p:tags r:id="rId72"/>
            </p:custDataLst>
          </p:nvPr>
        </p:nvSpPr>
        <p:spPr>
          <a:xfrm>
            <a:off x="5281269" y="2814255"/>
            <a:ext cx="541815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5/3/2012</a:t>
            </a:r>
          </a:p>
        </p:txBody>
      </p:sp>
      <p:sp>
        <p:nvSpPr>
          <p:cNvPr id="2755" name="Ισοσκελές τρίγωνο 2754"/>
          <p:cNvSpPr/>
          <p:nvPr>
            <p:custDataLst>
              <p:tags r:id="rId73"/>
            </p:custDataLst>
          </p:nvPr>
        </p:nvSpPr>
        <p:spPr>
          <a:xfrm rot="10800000">
            <a:off x="4623147" y="3150526"/>
            <a:ext cx="267335" cy="280047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59" name="TextBox 2758"/>
          <p:cNvSpPr txBox="1"/>
          <p:nvPr>
            <p:custDataLst>
              <p:tags r:id="rId74"/>
            </p:custDataLst>
          </p:nvPr>
        </p:nvSpPr>
        <p:spPr>
          <a:xfrm>
            <a:off x="4553528" y="2775970"/>
            <a:ext cx="406573" cy="16288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00" b="1"/>
              <a:t>NCRT</a:t>
            </a:r>
            <a:endParaRPr lang="el-GR" sz="1300" b="1"/>
          </a:p>
        </p:txBody>
      </p:sp>
      <p:sp>
        <p:nvSpPr>
          <p:cNvPr id="2763" name="TextBox 2762"/>
          <p:cNvSpPr txBox="1"/>
          <p:nvPr>
            <p:custDataLst>
              <p:tags r:id="rId75"/>
            </p:custDataLst>
          </p:nvPr>
        </p:nvSpPr>
        <p:spPr>
          <a:xfrm>
            <a:off x="4429692" y="2966856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20/2/2012</a:t>
            </a:r>
          </a:p>
        </p:txBody>
      </p:sp>
      <p:sp>
        <p:nvSpPr>
          <p:cNvPr id="2772" name="Διάγραμμα ροής: Συγχώνευση 2771"/>
          <p:cNvSpPr/>
          <p:nvPr>
            <p:custDataLst>
              <p:tags r:id="rId76"/>
            </p:custDataLst>
          </p:nvPr>
        </p:nvSpPr>
        <p:spPr>
          <a:xfrm rot="16200000">
            <a:off x="3667032" y="1808319"/>
            <a:ext cx="182030" cy="193075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75" name="TextBox 2774"/>
          <p:cNvSpPr txBox="1"/>
          <p:nvPr>
            <p:custDataLst>
              <p:tags r:id="rId77"/>
            </p:custDataLst>
          </p:nvPr>
        </p:nvSpPr>
        <p:spPr>
          <a:xfrm>
            <a:off x="3928846" y="1656710"/>
            <a:ext cx="1791516" cy="3257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" b="1"/>
              <a:t>R&amp;T system identification completion</a:t>
            </a:r>
            <a:endParaRPr lang="el-GR" sz="1300" b="1"/>
          </a:p>
        </p:txBody>
      </p:sp>
      <p:sp>
        <p:nvSpPr>
          <p:cNvPr id="2778" name="TextBox 2777"/>
          <p:cNvSpPr txBox="1"/>
          <p:nvPr>
            <p:custDataLst>
              <p:tags r:id="rId78"/>
            </p:custDataLst>
          </p:nvPr>
        </p:nvSpPr>
        <p:spPr>
          <a:xfrm>
            <a:off x="3928846" y="1983332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2/12/2011</a:t>
            </a:r>
          </a:p>
        </p:txBody>
      </p:sp>
      <p:sp>
        <p:nvSpPr>
          <p:cNvPr id="2786" name="Ισοσκελές τρίγωνο 2785"/>
          <p:cNvSpPr/>
          <p:nvPr>
            <p:custDataLst>
              <p:tags r:id="rId79"/>
            </p:custDataLst>
          </p:nvPr>
        </p:nvSpPr>
        <p:spPr>
          <a:xfrm rot="10800000">
            <a:off x="2695224" y="3150526"/>
            <a:ext cx="267335" cy="280047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89" name="TextBox 2788"/>
          <p:cNvSpPr txBox="1"/>
          <p:nvPr>
            <p:custDataLst>
              <p:tags r:id="rId80"/>
            </p:custDataLst>
          </p:nvPr>
        </p:nvSpPr>
        <p:spPr>
          <a:xfrm>
            <a:off x="2625606" y="2775970"/>
            <a:ext cx="406573" cy="16288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00" b="1"/>
              <a:t>NCRT</a:t>
            </a:r>
            <a:endParaRPr lang="el-GR" sz="1300" b="1"/>
          </a:p>
        </p:txBody>
      </p:sp>
      <p:sp>
        <p:nvSpPr>
          <p:cNvPr id="2792" name="TextBox 2791"/>
          <p:cNvSpPr txBox="1"/>
          <p:nvPr>
            <p:custDataLst>
              <p:tags r:id="rId81"/>
            </p:custDataLst>
          </p:nvPr>
        </p:nvSpPr>
        <p:spPr>
          <a:xfrm>
            <a:off x="2501769" y="2966856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9/10/2011</a:t>
            </a:r>
          </a:p>
        </p:txBody>
      </p:sp>
      <p:sp>
        <p:nvSpPr>
          <p:cNvPr id="2795" name="Ισοσκελές τρίγωνο 2794"/>
          <p:cNvSpPr/>
          <p:nvPr>
            <p:custDataLst>
              <p:tags r:id="rId82"/>
            </p:custDataLst>
          </p:nvPr>
        </p:nvSpPr>
        <p:spPr>
          <a:xfrm rot="10800000">
            <a:off x="1644938" y="3150526"/>
            <a:ext cx="267335" cy="280047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rtlCol="0" anchor="ctr"/>
          <a:lstStyle/>
          <a:p>
            <a:pPr algn="ctr"/>
            <a:endParaRPr lang="el-GR"/>
          </a:p>
        </p:txBody>
      </p:sp>
      <p:sp>
        <p:nvSpPr>
          <p:cNvPr id="2799" name="TextBox 2798"/>
          <p:cNvSpPr txBox="1"/>
          <p:nvPr>
            <p:custDataLst>
              <p:tags r:id="rId83"/>
            </p:custDataLst>
          </p:nvPr>
        </p:nvSpPr>
        <p:spPr>
          <a:xfrm>
            <a:off x="1575319" y="2775970"/>
            <a:ext cx="406573" cy="16288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00" b="1"/>
              <a:t>NCRT</a:t>
            </a:r>
            <a:endParaRPr lang="el-GR" sz="1300" b="1"/>
          </a:p>
        </p:txBody>
      </p:sp>
      <p:sp>
        <p:nvSpPr>
          <p:cNvPr id="2803" name="TextBox 2802"/>
          <p:cNvSpPr txBox="1"/>
          <p:nvPr>
            <p:custDataLst>
              <p:tags r:id="rId84"/>
            </p:custDataLst>
          </p:nvPr>
        </p:nvSpPr>
        <p:spPr>
          <a:xfrm>
            <a:off x="1451483" y="2966856"/>
            <a:ext cx="613951" cy="169277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100">
                <a:solidFill>
                  <a:srgbClr val="1F497E"/>
                </a:solidFill>
              </a:rPr>
              <a:t>28/7/2011</a:t>
            </a:r>
          </a:p>
        </p:txBody>
      </p:sp>
      <p:sp>
        <p:nvSpPr>
          <p:cNvPr id="2811" name="TextBox 2810"/>
          <p:cNvSpPr txBox="1"/>
          <p:nvPr>
            <p:custDataLst>
              <p:tags r:id="rId85"/>
            </p:custDataLst>
          </p:nvPr>
        </p:nvSpPr>
        <p:spPr>
          <a:xfrm>
            <a:off x="237632" y="3985897"/>
            <a:ext cx="1782233" cy="4072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Research &amp; Technology system analysis</a:t>
            </a:r>
            <a:endParaRPr lang="el-GR" sz="1300" b="1"/>
          </a:p>
        </p:txBody>
      </p:sp>
      <p:sp>
        <p:nvSpPr>
          <p:cNvPr id="2816" name="TextBox 2815"/>
          <p:cNvSpPr txBox="1"/>
          <p:nvPr>
            <p:custDataLst>
              <p:tags r:id="rId86"/>
            </p:custDataLst>
          </p:nvPr>
        </p:nvSpPr>
        <p:spPr>
          <a:xfrm>
            <a:off x="3620204" y="4105486"/>
            <a:ext cx="1438783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1/9/2011 - 2/12/2011</a:t>
            </a:r>
          </a:p>
        </p:txBody>
      </p:sp>
      <p:sp>
        <p:nvSpPr>
          <p:cNvPr id="2820" name="TextBox 2819" hidden="1"/>
          <p:cNvSpPr txBox="1"/>
          <p:nvPr>
            <p:custDataLst>
              <p:tags r:id="rId87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2840" name="TextBox 2839"/>
          <p:cNvSpPr txBox="1"/>
          <p:nvPr>
            <p:custDataLst>
              <p:tags r:id="rId88"/>
            </p:custDataLst>
          </p:nvPr>
        </p:nvSpPr>
        <p:spPr>
          <a:xfrm>
            <a:off x="237632" y="4425570"/>
            <a:ext cx="1782233" cy="4072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Innovation system analysis</a:t>
            </a:r>
            <a:endParaRPr lang="el-GR" sz="1300" b="1"/>
          </a:p>
        </p:txBody>
      </p:sp>
      <p:sp>
        <p:nvSpPr>
          <p:cNvPr id="2845" name="TextBox 2844"/>
          <p:cNvSpPr txBox="1"/>
          <p:nvPr>
            <p:custDataLst>
              <p:tags r:id="rId89"/>
            </p:custDataLst>
          </p:nvPr>
        </p:nvSpPr>
        <p:spPr>
          <a:xfrm>
            <a:off x="6684735" y="4545159"/>
            <a:ext cx="1514900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20/12/2011 - 2/7/2012</a:t>
            </a:r>
          </a:p>
        </p:txBody>
      </p:sp>
      <p:sp>
        <p:nvSpPr>
          <p:cNvPr id="2848" name="TextBox 2847" hidden="1"/>
          <p:cNvSpPr txBox="1"/>
          <p:nvPr>
            <p:custDataLst>
              <p:tags r:id="rId90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2869" name="TextBox 2868"/>
          <p:cNvSpPr txBox="1"/>
          <p:nvPr>
            <p:custDataLst>
              <p:tags r:id="rId91"/>
            </p:custDataLst>
          </p:nvPr>
        </p:nvSpPr>
        <p:spPr>
          <a:xfrm>
            <a:off x="237632" y="4865244"/>
            <a:ext cx="1782233" cy="4072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Priorities identification-Public consultation</a:t>
            </a:r>
            <a:endParaRPr lang="el-GR" sz="1300" b="1"/>
          </a:p>
        </p:txBody>
      </p:sp>
      <p:sp>
        <p:nvSpPr>
          <p:cNvPr id="2872" name="TextBox 2871"/>
          <p:cNvSpPr txBox="1"/>
          <p:nvPr>
            <p:custDataLst>
              <p:tags r:id="rId92"/>
            </p:custDataLst>
          </p:nvPr>
        </p:nvSpPr>
        <p:spPr>
          <a:xfrm>
            <a:off x="4972627" y="4984833"/>
            <a:ext cx="1438783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31/1/2012 - 5/3/2012</a:t>
            </a:r>
          </a:p>
        </p:txBody>
      </p:sp>
      <p:sp>
        <p:nvSpPr>
          <p:cNvPr id="2875" name="TextBox 2874" hidden="1"/>
          <p:cNvSpPr txBox="1"/>
          <p:nvPr>
            <p:custDataLst>
              <p:tags r:id="rId93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2631" name="TextBox 2630"/>
          <p:cNvSpPr txBox="1"/>
          <p:nvPr>
            <p:custDataLst>
              <p:tags r:id="rId94"/>
            </p:custDataLst>
          </p:nvPr>
        </p:nvSpPr>
        <p:spPr>
          <a:xfrm>
            <a:off x="237632" y="5304917"/>
            <a:ext cx="1782233" cy="4072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Priorities identification-NCRT/SSC contribution</a:t>
            </a:r>
            <a:endParaRPr lang="el-GR" sz="1300" b="1"/>
          </a:p>
        </p:txBody>
      </p:sp>
      <p:sp>
        <p:nvSpPr>
          <p:cNvPr id="2634" name="TextBox 2633"/>
          <p:cNvSpPr txBox="1"/>
          <p:nvPr>
            <p:custDataLst>
              <p:tags r:id="rId95"/>
            </p:custDataLst>
          </p:nvPr>
        </p:nvSpPr>
        <p:spPr>
          <a:xfrm>
            <a:off x="7087587" y="5424506"/>
            <a:ext cx="1438783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6/3/2012 - 30/7/2012</a:t>
            </a:r>
          </a:p>
        </p:txBody>
      </p:sp>
      <p:sp>
        <p:nvSpPr>
          <p:cNvPr id="2636" name="TextBox 2635" hidden="1"/>
          <p:cNvSpPr txBox="1"/>
          <p:nvPr>
            <p:custDataLst>
              <p:tags r:id="rId96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2661" name="TextBox 2660"/>
          <p:cNvSpPr txBox="1"/>
          <p:nvPr>
            <p:custDataLst>
              <p:tags r:id="rId97"/>
            </p:custDataLst>
          </p:nvPr>
        </p:nvSpPr>
        <p:spPr>
          <a:xfrm>
            <a:off x="237632" y="5744591"/>
            <a:ext cx="1782233" cy="4072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Priorities identification-Cooperation with SEV</a:t>
            </a:r>
            <a:endParaRPr lang="el-GR" sz="1300" b="1"/>
          </a:p>
        </p:txBody>
      </p:sp>
      <p:sp>
        <p:nvSpPr>
          <p:cNvPr id="2670" name="TextBox 2669"/>
          <p:cNvSpPr txBox="1"/>
          <p:nvPr>
            <p:custDataLst>
              <p:tags r:id="rId98"/>
            </p:custDataLst>
          </p:nvPr>
        </p:nvSpPr>
        <p:spPr>
          <a:xfrm>
            <a:off x="9303258" y="5864180"/>
            <a:ext cx="1514900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1/6/2012 - 31/12/2012</a:t>
            </a:r>
          </a:p>
        </p:txBody>
      </p:sp>
      <p:sp>
        <p:nvSpPr>
          <p:cNvPr id="2674" name="TextBox 2673" hidden="1"/>
          <p:cNvSpPr txBox="1"/>
          <p:nvPr>
            <p:custDataLst>
              <p:tags r:id="rId99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2883" name="TextBox 2882"/>
          <p:cNvSpPr txBox="1"/>
          <p:nvPr>
            <p:custDataLst>
              <p:tags r:id="rId100"/>
            </p:custDataLst>
          </p:nvPr>
        </p:nvSpPr>
        <p:spPr>
          <a:xfrm>
            <a:off x="237632" y="6174880"/>
            <a:ext cx="1782233" cy="61080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300" b="1"/>
              <a:t>Priorities identification-Cooperation with Regions-1st round</a:t>
            </a:r>
            <a:endParaRPr lang="el-GR" sz="1300" b="1"/>
          </a:p>
        </p:txBody>
      </p:sp>
      <p:sp>
        <p:nvSpPr>
          <p:cNvPr id="2886" name="TextBox 2885"/>
          <p:cNvSpPr txBox="1"/>
          <p:nvPr>
            <p:custDataLst>
              <p:tags r:id="rId101"/>
            </p:custDataLst>
          </p:nvPr>
        </p:nvSpPr>
        <p:spPr>
          <a:xfrm>
            <a:off x="8425622" y="6396268"/>
            <a:ext cx="1514900" cy="16802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>
                <a:solidFill>
                  <a:srgbClr val="1F497E"/>
                </a:solidFill>
              </a:rPr>
              <a:t>3/9/2012 - 31/10/2012</a:t>
            </a:r>
          </a:p>
        </p:txBody>
      </p:sp>
      <p:sp>
        <p:nvSpPr>
          <p:cNvPr id="2888" name="TextBox 2887" hidden="1"/>
          <p:cNvSpPr txBox="1"/>
          <p:nvPr>
            <p:custDataLst>
              <p:tags r:id="rId102"/>
            </p:custDataLst>
          </p:nvPr>
        </p:nvSpPr>
        <p:spPr>
          <a:xfrm>
            <a:off x="14854" y="14002"/>
            <a:ext cx="76" cy="16966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338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Ευθεία γραμμή σύνδεσης 4439"/>
          <p:cNvCxnSpPr>
            <a:stCxn id="160" idx="2"/>
          </p:cNvCxnSpPr>
          <p:nvPr>
            <p:custDataLst>
              <p:tags r:id="rId2"/>
            </p:custDataLst>
          </p:nvPr>
        </p:nvCxnSpPr>
        <p:spPr>
          <a:xfrm flipH="1">
            <a:off x="10171237" y="2583173"/>
            <a:ext cx="9430" cy="766562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3" name="Ευθεία γραμμή σύνδεσης 4682" hidden="1"/>
          <p:cNvCxnSpPr/>
          <p:nvPr>
            <p:custDataLst>
              <p:tags r:id="rId3"/>
            </p:custDataLst>
          </p:nvPr>
        </p:nvCxnSpPr>
        <p:spPr>
          <a:xfrm>
            <a:off x="9100358" y="3780631"/>
            <a:ext cx="0" cy="405308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1" name="Ευθεία γραμμή σύνδεσης 4680" hidden="1"/>
          <p:cNvCxnSpPr/>
          <p:nvPr>
            <p:custDataLst>
              <p:tags r:id="rId4"/>
            </p:custDataLst>
          </p:nvPr>
        </p:nvCxnSpPr>
        <p:spPr>
          <a:xfrm>
            <a:off x="8853978" y="3780631"/>
            <a:ext cx="0" cy="405308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9" name="Ευθεία γραμμή σύνδεσης 4678"/>
          <p:cNvCxnSpPr/>
          <p:nvPr>
            <p:custDataLst>
              <p:tags r:id="rId5"/>
            </p:custDataLst>
          </p:nvPr>
        </p:nvCxnSpPr>
        <p:spPr>
          <a:xfrm>
            <a:off x="1168400" y="8143528"/>
            <a:ext cx="9074844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8" name="Στρογγυλεμένο ορθογώνιο 4667"/>
          <p:cNvSpPr/>
          <p:nvPr>
            <p:custDataLst>
              <p:tags r:id="rId6"/>
            </p:custDataLst>
          </p:nvPr>
        </p:nvSpPr>
        <p:spPr>
          <a:xfrm>
            <a:off x="10284896" y="8050880"/>
            <a:ext cx="822444" cy="194247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66" name="Ευθεία γραμμή σύνδεσης 4665" hidden="1"/>
          <p:cNvCxnSpPr/>
          <p:nvPr>
            <p:custDataLst>
              <p:tags r:id="rId7"/>
            </p:custDataLst>
          </p:nvPr>
        </p:nvCxnSpPr>
        <p:spPr>
          <a:xfrm>
            <a:off x="8853978" y="3780631"/>
            <a:ext cx="0" cy="378638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4" name="Ευθεία γραμμή σύνδεσης 4663" hidden="1"/>
          <p:cNvCxnSpPr/>
          <p:nvPr>
            <p:custDataLst>
              <p:tags r:id="rId8"/>
            </p:custDataLst>
          </p:nvPr>
        </p:nvCxnSpPr>
        <p:spPr>
          <a:xfrm>
            <a:off x="8680064" y="3780631"/>
            <a:ext cx="0" cy="378638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2" name="Ευθεία γραμμή σύνδεσης 4661"/>
          <p:cNvCxnSpPr/>
          <p:nvPr>
            <p:custDataLst>
              <p:tags r:id="rId9"/>
            </p:custDataLst>
          </p:nvPr>
        </p:nvCxnSpPr>
        <p:spPr>
          <a:xfrm>
            <a:off x="1692276" y="7567018"/>
            <a:ext cx="7686872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1" name="Στρογγυλεμένο ορθογώνιο 4650"/>
          <p:cNvSpPr/>
          <p:nvPr>
            <p:custDataLst>
              <p:tags r:id="rId10"/>
            </p:custDataLst>
          </p:nvPr>
        </p:nvSpPr>
        <p:spPr>
          <a:xfrm>
            <a:off x="9379148" y="7381031"/>
            <a:ext cx="864096" cy="287587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49" name="Ευθεία γραμμή σύνδεσης 4648" hidden="1"/>
          <p:cNvCxnSpPr/>
          <p:nvPr>
            <p:custDataLst>
              <p:tags r:id="rId11"/>
            </p:custDataLst>
          </p:nvPr>
        </p:nvCxnSpPr>
        <p:spPr>
          <a:xfrm>
            <a:off x="7527954" y="3780631"/>
            <a:ext cx="0" cy="345364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7" name="Ευθεία γραμμή σύνδεσης 4646" hidden="1"/>
          <p:cNvCxnSpPr/>
          <p:nvPr>
            <p:custDataLst>
              <p:tags r:id="rId12"/>
            </p:custDataLst>
          </p:nvPr>
        </p:nvCxnSpPr>
        <p:spPr>
          <a:xfrm>
            <a:off x="7502554" y="3780631"/>
            <a:ext cx="0" cy="3453647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5" name="Ευθεία γραμμή σύνδεσης 4644"/>
          <p:cNvCxnSpPr/>
          <p:nvPr>
            <p:custDataLst>
              <p:tags r:id="rId13"/>
            </p:custDataLst>
          </p:nvPr>
        </p:nvCxnSpPr>
        <p:spPr>
          <a:xfrm>
            <a:off x="1800226" y="6828591"/>
            <a:ext cx="5676929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4" name="Στρογγυλεμένο ορθογώνιο 4633"/>
          <p:cNvSpPr/>
          <p:nvPr>
            <p:custDataLst>
              <p:tags r:id="rId14"/>
            </p:custDataLst>
          </p:nvPr>
        </p:nvSpPr>
        <p:spPr>
          <a:xfrm>
            <a:off x="7477154" y="6726991"/>
            <a:ext cx="50800" cy="203200"/>
          </a:xfrm>
          <a:prstGeom prst="round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32" name="Ευθεία γραμμή σύνδεσης 4631" hidden="1"/>
          <p:cNvCxnSpPr/>
          <p:nvPr>
            <p:custDataLst>
              <p:tags r:id="rId15"/>
            </p:custDataLst>
          </p:nvPr>
        </p:nvCxnSpPr>
        <p:spPr>
          <a:xfrm>
            <a:off x="8853978" y="3780631"/>
            <a:ext cx="0" cy="305486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0" name="Ευθεία γραμμή σύνδεσης 4629" hidden="1"/>
          <p:cNvCxnSpPr/>
          <p:nvPr>
            <p:custDataLst>
              <p:tags r:id="rId16"/>
            </p:custDataLst>
          </p:nvPr>
        </p:nvCxnSpPr>
        <p:spPr>
          <a:xfrm>
            <a:off x="7535126" y="3780631"/>
            <a:ext cx="0" cy="305486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8" name="Ευθεία γραμμή σύνδεσης 4627"/>
          <p:cNvCxnSpPr/>
          <p:nvPr>
            <p:custDataLst>
              <p:tags r:id="rId17"/>
            </p:custDataLst>
          </p:nvPr>
        </p:nvCxnSpPr>
        <p:spPr>
          <a:xfrm>
            <a:off x="1524000" y="7213391"/>
            <a:ext cx="6011126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7" name="Στρογγυλεμένο ορθογώνιο 4616"/>
          <p:cNvSpPr/>
          <p:nvPr>
            <p:custDataLst>
              <p:tags r:id="rId18"/>
            </p:custDataLst>
          </p:nvPr>
        </p:nvSpPr>
        <p:spPr>
          <a:xfrm>
            <a:off x="7535126" y="7110853"/>
            <a:ext cx="1844022" cy="204138"/>
          </a:xfrm>
          <a:prstGeom prst="roundRect">
            <a:avLst/>
          </a:prstGeom>
          <a:solidFill>
            <a:srgbClr val="EA161E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15" name="Ευθεία γραμμή σύνδεσης 4614" hidden="1"/>
          <p:cNvCxnSpPr/>
          <p:nvPr>
            <p:custDataLst>
              <p:tags r:id="rId19"/>
            </p:custDataLst>
          </p:nvPr>
        </p:nvCxnSpPr>
        <p:spPr>
          <a:xfrm>
            <a:off x="7129325" y="3780631"/>
            <a:ext cx="0" cy="265608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3" name="Ευθεία γραμμή σύνδεσης 4612" hidden="1"/>
          <p:cNvCxnSpPr/>
          <p:nvPr>
            <p:custDataLst>
              <p:tags r:id="rId20"/>
            </p:custDataLst>
          </p:nvPr>
        </p:nvCxnSpPr>
        <p:spPr>
          <a:xfrm>
            <a:off x="6433667" y="3780631"/>
            <a:ext cx="0" cy="265608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1" name="Ευθεία γραμμή σύνδεσης 4610"/>
          <p:cNvCxnSpPr/>
          <p:nvPr>
            <p:custDataLst>
              <p:tags r:id="rId21"/>
            </p:custDataLst>
          </p:nvPr>
        </p:nvCxnSpPr>
        <p:spPr>
          <a:xfrm>
            <a:off x="2038350" y="6436717"/>
            <a:ext cx="4395317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0" name="Στρογγυλεμένο ορθογώνιο 4599"/>
          <p:cNvSpPr/>
          <p:nvPr>
            <p:custDataLst>
              <p:tags r:id="rId22"/>
            </p:custDataLst>
          </p:nvPr>
        </p:nvSpPr>
        <p:spPr>
          <a:xfrm>
            <a:off x="6433667" y="6335117"/>
            <a:ext cx="695658" cy="2032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98" name="Ευθεία γραμμή σύνδεσης 4597" hidden="1"/>
          <p:cNvCxnSpPr/>
          <p:nvPr>
            <p:custDataLst>
              <p:tags r:id="rId23"/>
            </p:custDataLst>
          </p:nvPr>
        </p:nvCxnSpPr>
        <p:spPr>
          <a:xfrm>
            <a:off x="8419192" y="3780631"/>
            <a:ext cx="0" cy="232334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6" name="Ευθεία γραμμή σύνδεσης 4595" hidden="1"/>
          <p:cNvCxnSpPr/>
          <p:nvPr>
            <p:custDataLst>
              <p:tags r:id="rId24"/>
            </p:custDataLst>
          </p:nvPr>
        </p:nvCxnSpPr>
        <p:spPr>
          <a:xfrm>
            <a:off x="4911913" y="3780631"/>
            <a:ext cx="0" cy="232334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4" name="Ευθεία γραμμή σύνδεσης 4593"/>
          <p:cNvCxnSpPr/>
          <p:nvPr>
            <p:custDataLst>
              <p:tags r:id="rId25"/>
            </p:custDataLst>
          </p:nvPr>
        </p:nvCxnSpPr>
        <p:spPr>
          <a:xfrm>
            <a:off x="1651000" y="6103977"/>
            <a:ext cx="3260913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3" name="Στρογγυλεμένο ορθογώνιο 4582"/>
          <p:cNvSpPr/>
          <p:nvPr>
            <p:custDataLst>
              <p:tags r:id="rId26"/>
            </p:custDataLst>
          </p:nvPr>
        </p:nvSpPr>
        <p:spPr>
          <a:xfrm>
            <a:off x="4911913" y="6012879"/>
            <a:ext cx="6123419" cy="192698"/>
          </a:xfrm>
          <a:prstGeom prst="round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81" name="Ευθεία γραμμή σύνδεσης 4580" hidden="1"/>
          <p:cNvCxnSpPr/>
          <p:nvPr>
            <p:custDataLst>
              <p:tags r:id="rId27"/>
            </p:custDataLst>
          </p:nvPr>
        </p:nvCxnSpPr>
        <p:spPr>
          <a:xfrm>
            <a:off x="7535126" y="3780631"/>
            <a:ext cx="0" cy="205664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9" name="Ευθεία γραμμή σύνδεσης 4578" hidden="1"/>
          <p:cNvCxnSpPr/>
          <p:nvPr>
            <p:custDataLst>
              <p:tags r:id="rId28"/>
            </p:custDataLst>
          </p:nvPr>
        </p:nvCxnSpPr>
        <p:spPr>
          <a:xfrm>
            <a:off x="1940872" y="3780631"/>
            <a:ext cx="0" cy="205664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7" name="Ευθεία γραμμή σύνδεσης 4576" hidden="1"/>
          <p:cNvCxnSpPr/>
          <p:nvPr>
            <p:custDataLst>
              <p:tags r:id="rId29"/>
            </p:custDataLst>
          </p:nvPr>
        </p:nvCxnSpPr>
        <p:spPr>
          <a:xfrm>
            <a:off x="2070100" y="5837277"/>
            <a:ext cx="0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6" name="Στρογγυλεμένο ορθογώνιο 4565"/>
          <p:cNvSpPr/>
          <p:nvPr>
            <p:custDataLst>
              <p:tags r:id="rId30"/>
            </p:custDataLst>
          </p:nvPr>
        </p:nvSpPr>
        <p:spPr>
          <a:xfrm>
            <a:off x="1940872" y="5735677"/>
            <a:ext cx="5594254" cy="203200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64" name="Ευθεία γραμμή σύνδεσης 4563" hidden="1"/>
          <p:cNvCxnSpPr/>
          <p:nvPr>
            <p:custDataLst>
              <p:tags r:id="rId31"/>
            </p:custDataLst>
          </p:nvPr>
        </p:nvCxnSpPr>
        <p:spPr>
          <a:xfrm>
            <a:off x="7535126" y="3780631"/>
            <a:ext cx="0" cy="17239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2" name="Ευθεία γραμμή σύνδεσης 4561" hidden="1"/>
          <p:cNvCxnSpPr/>
          <p:nvPr>
            <p:custDataLst>
              <p:tags r:id="rId32"/>
            </p:custDataLst>
          </p:nvPr>
        </p:nvCxnSpPr>
        <p:spPr>
          <a:xfrm>
            <a:off x="1390142" y="3780631"/>
            <a:ext cx="0" cy="17239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0" name="Ευθεία γραμμή σύνδεσης 4559" hidden="1"/>
          <p:cNvCxnSpPr/>
          <p:nvPr>
            <p:custDataLst>
              <p:tags r:id="rId33"/>
            </p:custDataLst>
          </p:nvPr>
        </p:nvCxnSpPr>
        <p:spPr>
          <a:xfrm>
            <a:off x="1646238" y="5504537"/>
            <a:ext cx="0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9" name="Στρογγυλεμένο ορθογώνιο 4548"/>
          <p:cNvSpPr/>
          <p:nvPr>
            <p:custDataLst>
              <p:tags r:id="rId34"/>
            </p:custDataLst>
          </p:nvPr>
        </p:nvSpPr>
        <p:spPr>
          <a:xfrm>
            <a:off x="1390142" y="5402937"/>
            <a:ext cx="6144984" cy="2032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47" name="Ευθεία γραμμή σύνδεσης 4546" hidden="1"/>
          <p:cNvCxnSpPr/>
          <p:nvPr>
            <p:custDataLst>
              <p:tags r:id="rId35"/>
            </p:custDataLst>
          </p:nvPr>
        </p:nvCxnSpPr>
        <p:spPr>
          <a:xfrm>
            <a:off x="3129288" y="3780631"/>
            <a:ext cx="0" cy="12413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5" name="Ευθεία γραμμή σύνδεσης 4544" hidden="1"/>
          <p:cNvCxnSpPr/>
          <p:nvPr>
            <p:custDataLst>
              <p:tags r:id="rId36"/>
            </p:custDataLst>
          </p:nvPr>
        </p:nvCxnSpPr>
        <p:spPr>
          <a:xfrm>
            <a:off x="2694502" y="3780631"/>
            <a:ext cx="0" cy="12413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3" name="Ευθεία γραμμή σύνδεσης 4542"/>
          <p:cNvCxnSpPr/>
          <p:nvPr>
            <p:custDataLst>
              <p:tags r:id="rId37"/>
            </p:custDataLst>
          </p:nvPr>
        </p:nvCxnSpPr>
        <p:spPr>
          <a:xfrm>
            <a:off x="2063750" y="5021937"/>
            <a:ext cx="630752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2" name="Στρογγυλεμένο ορθογώνιο 4531"/>
          <p:cNvSpPr/>
          <p:nvPr>
            <p:custDataLst>
              <p:tags r:id="rId38"/>
            </p:custDataLst>
          </p:nvPr>
        </p:nvSpPr>
        <p:spPr>
          <a:xfrm>
            <a:off x="2694502" y="4920337"/>
            <a:ext cx="434786" cy="2032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30" name="Ευθεία γραμμή σύνδεσης 4529" hidden="1"/>
          <p:cNvCxnSpPr/>
          <p:nvPr>
            <p:custDataLst>
              <p:tags r:id="rId39"/>
            </p:custDataLst>
          </p:nvPr>
        </p:nvCxnSpPr>
        <p:spPr>
          <a:xfrm>
            <a:off x="8491655" y="3780631"/>
            <a:ext cx="0" cy="7587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8" name="Ευθεία γραμμή σύνδεσης 4527" hidden="1"/>
          <p:cNvCxnSpPr/>
          <p:nvPr>
            <p:custDataLst>
              <p:tags r:id="rId40"/>
            </p:custDataLst>
          </p:nvPr>
        </p:nvCxnSpPr>
        <p:spPr>
          <a:xfrm>
            <a:off x="4013354" y="3780631"/>
            <a:ext cx="0" cy="758706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6" name="Ευθεία γραμμή σύνδεσης 4525"/>
          <p:cNvCxnSpPr/>
          <p:nvPr>
            <p:custDataLst>
              <p:tags r:id="rId41"/>
            </p:custDataLst>
          </p:nvPr>
        </p:nvCxnSpPr>
        <p:spPr>
          <a:xfrm>
            <a:off x="2027238" y="4539337"/>
            <a:ext cx="1986116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5" name="Στρογγυλεμένο ορθογώνιο 4514"/>
          <p:cNvSpPr/>
          <p:nvPr>
            <p:custDataLst>
              <p:tags r:id="rId42"/>
            </p:custDataLst>
          </p:nvPr>
        </p:nvSpPr>
        <p:spPr>
          <a:xfrm>
            <a:off x="4013354" y="4437737"/>
            <a:ext cx="4478302" cy="2032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13" name="Ευθεία γραμμή σύνδεσης 4512"/>
          <p:cNvCxnSpPr/>
          <p:nvPr>
            <p:custDataLst>
              <p:tags r:id="rId43"/>
            </p:custDataLst>
          </p:nvPr>
        </p:nvCxnSpPr>
        <p:spPr>
          <a:xfrm>
            <a:off x="2774698" y="1516958"/>
            <a:ext cx="0" cy="1882673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6" name="Ευθεία γραμμή σύνδεσης 4495"/>
          <p:cNvCxnSpPr/>
          <p:nvPr>
            <p:custDataLst>
              <p:tags r:id="rId44"/>
            </p:custDataLst>
          </p:nvPr>
        </p:nvCxnSpPr>
        <p:spPr>
          <a:xfrm>
            <a:off x="3745722" y="2270597"/>
            <a:ext cx="0" cy="1129034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5" name="Ευθεία γραμμή σύνδεσης 4484"/>
          <p:cNvCxnSpPr/>
          <p:nvPr>
            <p:custDataLst>
              <p:tags r:id="rId45"/>
            </p:custDataLst>
          </p:nvPr>
        </p:nvCxnSpPr>
        <p:spPr>
          <a:xfrm>
            <a:off x="4368916" y="489488"/>
            <a:ext cx="0" cy="2910143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8" name="Ευθεία γραμμή σύνδεσης 4467"/>
          <p:cNvCxnSpPr/>
          <p:nvPr>
            <p:custDataLst>
              <p:tags r:id="rId46"/>
            </p:custDataLst>
          </p:nvPr>
        </p:nvCxnSpPr>
        <p:spPr>
          <a:xfrm>
            <a:off x="5093560" y="1243128"/>
            <a:ext cx="0" cy="2156503"/>
          </a:xfrm>
          <a:prstGeom prst="line">
            <a:avLst/>
          </a:prstGeom>
          <a:ln w="15875">
            <a:solidFill>
              <a:srgbClr val="B20E1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7" name="Ευθεία γραμμή σύνδεσης 4456"/>
          <p:cNvCxnSpPr/>
          <p:nvPr>
            <p:custDataLst>
              <p:tags r:id="rId47"/>
            </p:custDataLst>
          </p:nvPr>
        </p:nvCxnSpPr>
        <p:spPr>
          <a:xfrm>
            <a:off x="5281968" y="1996767"/>
            <a:ext cx="0" cy="1402864"/>
          </a:xfrm>
          <a:prstGeom prst="line">
            <a:avLst/>
          </a:prstGeom>
          <a:ln w="15875">
            <a:solidFill>
              <a:schemeClr val="tx2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0" name="Ευθεία γραμμή σύνδεσης 4439"/>
          <p:cNvCxnSpPr/>
          <p:nvPr>
            <p:custDataLst>
              <p:tags r:id="rId48"/>
            </p:custDataLst>
          </p:nvPr>
        </p:nvCxnSpPr>
        <p:spPr>
          <a:xfrm>
            <a:off x="6166034" y="2750407"/>
            <a:ext cx="0" cy="649224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0" name="Ευθεία γραμμή σύνδεσης 4429"/>
          <p:cNvCxnSpPr/>
          <p:nvPr>
            <p:custDataLst>
              <p:tags r:id="rId49"/>
            </p:custDataLst>
          </p:nvPr>
        </p:nvCxnSpPr>
        <p:spPr>
          <a:xfrm>
            <a:off x="7180536" y="1175417"/>
            <a:ext cx="0" cy="2224214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9" name="Ευθεία γραμμή σύνδεσης 4418"/>
          <p:cNvCxnSpPr/>
          <p:nvPr>
            <p:custDataLst>
              <p:tags r:id="rId50"/>
            </p:custDataLst>
          </p:nvPr>
        </p:nvCxnSpPr>
        <p:spPr>
          <a:xfrm>
            <a:off x="7310972" y="1996767"/>
            <a:ext cx="0" cy="1402864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2" name="Ευθεία γραμμή σύνδεσης 4401"/>
          <p:cNvCxnSpPr/>
          <p:nvPr>
            <p:custDataLst>
              <p:tags r:id="rId51"/>
            </p:custDataLst>
          </p:nvPr>
        </p:nvCxnSpPr>
        <p:spPr>
          <a:xfrm>
            <a:off x="8108080" y="2750407"/>
            <a:ext cx="0" cy="649224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7" name="Ορθογώνιο 4356"/>
          <p:cNvSpPr/>
          <p:nvPr>
            <p:custDataLst>
              <p:tags r:id="rId52"/>
            </p:custDataLst>
          </p:nvPr>
        </p:nvSpPr>
        <p:spPr>
          <a:xfrm>
            <a:off x="1390142" y="3399631"/>
            <a:ext cx="9717198" cy="381000"/>
          </a:xfrm>
          <a:prstGeom prst="rect">
            <a:avLst/>
          </a:prstGeom>
          <a:gradFill flip="none" rotWithShape="1">
            <a:gsLst>
              <a:gs pos="100000">
                <a:srgbClr val="1F497D"/>
              </a:gs>
              <a:gs pos="0">
                <a:schemeClr val="tx2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59" name="TextBox 4358"/>
          <p:cNvSpPr txBox="1"/>
          <p:nvPr>
            <p:custDataLst>
              <p:tags r:id="rId53"/>
            </p:custDataLst>
          </p:nvPr>
        </p:nvSpPr>
        <p:spPr>
          <a:xfrm>
            <a:off x="665585" y="3399631"/>
            <a:ext cx="724557" cy="381000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l-GR" sz="1800" b="1" smtClean="0">
                <a:solidFill>
                  <a:srgbClr val="FF4500"/>
                </a:solidFill>
              </a:rPr>
              <a:t>2013</a:t>
            </a:r>
            <a:endParaRPr lang="el-GR" sz="1800" b="1">
              <a:solidFill>
                <a:srgbClr val="FF4500"/>
              </a:solidFill>
            </a:endParaRPr>
          </a:p>
        </p:txBody>
      </p:sp>
      <p:sp>
        <p:nvSpPr>
          <p:cNvPr id="4361" name="TextBox 4360"/>
          <p:cNvSpPr txBox="1"/>
          <p:nvPr>
            <p:custDataLst>
              <p:tags r:id="rId54"/>
            </p:custDataLst>
          </p:nvPr>
        </p:nvSpPr>
        <p:spPr>
          <a:xfrm>
            <a:off x="1390142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dirty="0" smtClean="0">
                <a:solidFill>
                  <a:schemeClr val="bg1"/>
                </a:solidFill>
                <a:latin typeface="Calibri"/>
              </a:rPr>
              <a:t>Ιαν</a:t>
            </a:r>
            <a:endParaRPr lang="el-GR" sz="12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63" name="Ευθεία γραμμή σύνδεσης 4362"/>
          <p:cNvCxnSpPr/>
          <p:nvPr>
            <p:custDataLst>
              <p:tags r:id="rId55"/>
            </p:custDataLst>
          </p:nvPr>
        </p:nvCxnSpPr>
        <p:spPr>
          <a:xfrm>
            <a:off x="2245222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4" name="TextBox 4363"/>
          <p:cNvSpPr txBox="1"/>
          <p:nvPr>
            <p:custDataLst>
              <p:tags r:id="rId56"/>
            </p:custDataLst>
          </p:nvPr>
        </p:nvSpPr>
        <p:spPr>
          <a:xfrm>
            <a:off x="2245222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Μαρ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66" name="Ευθεία γραμμή σύνδεσης 4365"/>
          <p:cNvCxnSpPr/>
          <p:nvPr>
            <p:custDataLst>
              <p:tags r:id="rId57"/>
            </p:custDataLst>
          </p:nvPr>
        </p:nvCxnSpPr>
        <p:spPr>
          <a:xfrm>
            <a:off x="3129288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7" name="TextBox 4366"/>
          <p:cNvSpPr txBox="1"/>
          <p:nvPr>
            <p:custDataLst>
              <p:tags r:id="rId58"/>
            </p:custDataLst>
          </p:nvPr>
        </p:nvSpPr>
        <p:spPr>
          <a:xfrm>
            <a:off x="3129288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Μαϊ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69" name="Ευθεία γραμμή σύνδεσης 4368"/>
          <p:cNvCxnSpPr/>
          <p:nvPr>
            <p:custDataLst>
              <p:tags r:id="rId59"/>
            </p:custDataLst>
          </p:nvPr>
        </p:nvCxnSpPr>
        <p:spPr>
          <a:xfrm>
            <a:off x="4013354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0" name="TextBox 4369"/>
          <p:cNvSpPr txBox="1"/>
          <p:nvPr>
            <p:custDataLst>
              <p:tags r:id="rId60"/>
            </p:custDataLst>
          </p:nvPr>
        </p:nvSpPr>
        <p:spPr>
          <a:xfrm>
            <a:off x="4013354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Ιουλ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72" name="Ευθεία γραμμή σύνδεσης 4371"/>
          <p:cNvCxnSpPr/>
          <p:nvPr>
            <p:custDataLst>
              <p:tags r:id="rId61"/>
            </p:custDataLst>
          </p:nvPr>
        </p:nvCxnSpPr>
        <p:spPr>
          <a:xfrm>
            <a:off x="4911913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3" name="TextBox 4372"/>
          <p:cNvSpPr txBox="1"/>
          <p:nvPr>
            <p:custDataLst>
              <p:tags r:id="rId62"/>
            </p:custDataLst>
          </p:nvPr>
        </p:nvSpPr>
        <p:spPr>
          <a:xfrm>
            <a:off x="4911913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Σεπ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75" name="Ευθεία γραμμή σύνδεσης 4374"/>
          <p:cNvCxnSpPr/>
          <p:nvPr>
            <p:custDataLst>
              <p:tags r:id="rId63"/>
            </p:custDataLst>
          </p:nvPr>
        </p:nvCxnSpPr>
        <p:spPr>
          <a:xfrm>
            <a:off x="5795980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6" name="TextBox 4375"/>
          <p:cNvSpPr txBox="1"/>
          <p:nvPr>
            <p:custDataLst>
              <p:tags r:id="rId64"/>
            </p:custDataLst>
          </p:nvPr>
        </p:nvSpPr>
        <p:spPr>
          <a:xfrm>
            <a:off x="5795980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Νοε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78" name="Ευθεία γραμμή σύνδεσης 4377"/>
          <p:cNvCxnSpPr/>
          <p:nvPr>
            <p:custDataLst>
              <p:tags r:id="rId65"/>
            </p:custDataLst>
          </p:nvPr>
        </p:nvCxnSpPr>
        <p:spPr>
          <a:xfrm>
            <a:off x="6680046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9" name="TextBox 4378"/>
          <p:cNvSpPr txBox="1"/>
          <p:nvPr>
            <p:custDataLst>
              <p:tags r:id="rId66"/>
            </p:custDataLst>
          </p:nvPr>
        </p:nvSpPr>
        <p:spPr>
          <a:xfrm>
            <a:off x="6680046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Ιαν
2014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81" name="Ευθεία γραμμή σύνδεσης 4380"/>
          <p:cNvCxnSpPr/>
          <p:nvPr>
            <p:custDataLst>
              <p:tags r:id="rId67"/>
            </p:custDataLst>
          </p:nvPr>
        </p:nvCxnSpPr>
        <p:spPr>
          <a:xfrm>
            <a:off x="7535126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2" name="TextBox 4381"/>
          <p:cNvSpPr txBox="1"/>
          <p:nvPr>
            <p:custDataLst>
              <p:tags r:id="rId68"/>
            </p:custDataLst>
          </p:nvPr>
        </p:nvSpPr>
        <p:spPr>
          <a:xfrm>
            <a:off x="7535126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Μαρ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384" name="Ευθεία γραμμή σύνδεσης 4383"/>
          <p:cNvCxnSpPr/>
          <p:nvPr>
            <p:custDataLst>
              <p:tags r:id="rId69"/>
            </p:custDataLst>
          </p:nvPr>
        </p:nvCxnSpPr>
        <p:spPr>
          <a:xfrm>
            <a:off x="8419192" y="346313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5" name="TextBox 4384"/>
          <p:cNvSpPr txBox="1"/>
          <p:nvPr>
            <p:custDataLst>
              <p:tags r:id="rId70"/>
            </p:custDataLst>
          </p:nvPr>
        </p:nvSpPr>
        <p:spPr>
          <a:xfrm>
            <a:off x="8419192" y="339963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smtClean="0">
                <a:solidFill>
                  <a:schemeClr val="bg1"/>
                </a:solidFill>
                <a:latin typeface="Calibri"/>
              </a:rPr>
              <a:t>Μαϊ</a:t>
            </a:r>
            <a:endParaRPr lang="el-GR" sz="120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387" name="TextBox 4386"/>
          <p:cNvSpPr txBox="1"/>
          <p:nvPr>
            <p:custDataLst>
              <p:tags r:id="rId71"/>
            </p:custDataLst>
          </p:nvPr>
        </p:nvSpPr>
        <p:spPr>
          <a:xfrm>
            <a:off x="11179348" y="3420591"/>
            <a:ext cx="724557" cy="381000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l-GR" sz="1800" b="1" dirty="0" smtClean="0">
                <a:solidFill>
                  <a:srgbClr val="FF4500"/>
                </a:solidFill>
              </a:rPr>
              <a:t>2014</a:t>
            </a:r>
            <a:endParaRPr lang="el-GR" sz="1800" b="1" dirty="0">
              <a:solidFill>
                <a:srgbClr val="FF4500"/>
              </a:solidFill>
            </a:endParaRPr>
          </a:p>
        </p:txBody>
      </p:sp>
      <p:sp>
        <p:nvSpPr>
          <p:cNvPr id="4389" name="Ορθογώνιο 4388"/>
          <p:cNvSpPr/>
          <p:nvPr>
            <p:custDataLst>
              <p:tags r:id="rId72"/>
            </p:custDataLst>
          </p:nvPr>
        </p:nvSpPr>
        <p:spPr>
          <a:xfrm>
            <a:off x="1390142" y="3789139"/>
            <a:ext cx="8853102" cy="63500"/>
          </a:xfrm>
          <a:prstGeom prst="rect">
            <a:avLst/>
          </a:prstGeom>
          <a:solidFill>
            <a:srgbClr val="FF0000">
              <a:alpha val="75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88900" h="381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91" name="Ισοσκελές τρίγωνο 4390"/>
          <p:cNvSpPr/>
          <p:nvPr>
            <p:custDataLst>
              <p:tags r:id="rId73"/>
            </p:custDataLst>
          </p:nvPr>
        </p:nvSpPr>
        <p:spPr>
          <a:xfrm>
            <a:off x="10171236" y="3780631"/>
            <a:ext cx="127000" cy="139700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92" name="TextBox 4391"/>
          <p:cNvSpPr txBox="1"/>
          <p:nvPr>
            <p:custDataLst>
              <p:tags r:id="rId74"/>
            </p:custDataLst>
          </p:nvPr>
        </p:nvSpPr>
        <p:spPr>
          <a:xfrm>
            <a:off x="10099228" y="392464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200" dirty="0" smtClean="0"/>
              <a:t>Today</a:t>
            </a:r>
            <a:endParaRPr lang="el-GR" sz="1200" dirty="0"/>
          </a:p>
        </p:txBody>
      </p:sp>
      <p:sp>
        <p:nvSpPr>
          <p:cNvPr id="4396" name="Διάγραμμα ροής: Συγχώνευση 4395"/>
          <p:cNvSpPr/>
          <p:nvPr>
            <p:custDataLst>
              <p:tags r:id="rId75"/>
            </p:custDataLst>
          </p:nvPr>
        </p:nvSpPr>
        <p:spPr>
          <a:xfrm rot="16200000">
            <a:off x="8133480" y="2750407"/>
            <a:ext cx="165100" cy="165100"/>
          </a:xfrm>
          <a:prstGeom prst="flowChartMerg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98" name="TextBox 4397"/>
          <p:cNvSpPr txBox="1"/>
          <p:nvPr>
            <p:custDataLst>
              <p:tags r:id="rId76"/>
            </p:custDataLst>
          </p:nvPr>
        </p:nvSpPr>
        <p:spPr>
          <a:xfrm>
            <a:off x="8227020" y="2412479"/>
            <a:ext cx="1161084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 smtClean="0"/>
              <a:t>Sectoral meetings with all regions</a:t>
            </a:r>
            <a:endParaRPr lang="el-GR" sz="1100" b="1" dirty="0"/>
          </a:p>
        </p:txBody>
      </p:sp>
      <p:sp>
        <p:nvSpPr>
          <p:cNvPr id="4400" name="TextBox 4399"/>
          <p:cNvSpPr txBox="1"/>
          <p:nvPr>
            <p:custDataLst>
              <p:tags r:id="rId77"/>
            </p:custDataLst>
          </p:nvPr>
        </p:nvSpPr>
        <p:spPr>
          <a:xfrm>
            <a:off x="8227020" y="2700511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dirty="0" smtClean="0">
                <a:solidFill>
                  <a:srgbClr val="1F497E"/>
                </a:solidFill>
              </a:rPr>
              <a:t>8/4/2014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4404" name="Ισοσκελές τρίγωνο 4403"/>
          <p:cNvSpPr/>
          <p:nvPr>
            <p:custDataLst>
              <p:tags r:id="rId78"/>
            </p:custDataLst>
          </p:nvPr>
        </p:nvSpPr>
        <p:spPr>
          <a:xfrm rot="10800000">
            <a:off x="7855613" y="3209131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06" name="TextBox 4405"/>
          <p:cNvSpPr txBox="1"/>
          <p:nvPr>
            <p:custDataLst>
              <p:tags r:id="rId79"/>
            </p:custDataLst>
          </p:nvPr>
        </p:nvSpPr>
        <p:spPr>
          <a:xfrm>
            <a:off x="7796082" y="2881721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smtClean="0"/>
              <a:t>NCRT</a:t>
            </a:r>
            <a:endParaRPr lang="el-GR" sz="1100" b="1"/>
          </a:p>
        </p:txBody>
      </p:sp>
      <p:sp>
        <p:nvSpPr>
          <p:cNvPr id="4408" name="TextBox 4407"/>
          <p:cNvSpPr txBox="1"/>
          <p:nvPr>
            <p:custDataLst>
              <p:tags r:id="rId80"/>
            </p:custDataLst>
          </p:nvPr>
        </p:nvSpPr>
        <p:spPr>
          <a:xfrm>
            <a:off x="7690188" y="3042543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31/3/2014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13" name="Διάγραμμα ροής: Συγχώνευση 4412"/>
          <p:cNvSpPr/>
          <p:nvPr>
            <p:custDataLst>
              <p:tags r:id="rId81"/>
            </p:custDataLst>
          </p:nvPr>
        </p:nvSpPr>
        <p:spPr>
          <a:xfrm rot="16200000">
            <a:off x="7336372" y="1996767"/>
            <a:ext cx="165100" cy="165100"/>
          </a:xfrm>
          <a:prstGeom prst="flowChartMerg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15" name="TextBox 4414"/>
          <p:cNvSpPr txBox="1"/>
          <p:nvPr>
            <p:custDataLst>
              <p:tags r:id="rId82"/>
            </p:custDataLst>
          </p:nvPr>
        </p:nvSpPr>
        <p:spPr>
          <a:xfrm>
            <a:off x="7564972" y="1786541"/>
            <a:ext cx="1228725" cy="4062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Meeting between regions, ministries &amp; GSRT</a:t>
            </a:r>
            <a:endParaRPr lang="el-GR" sz="1100" b="1"/>
          </a:p>
        </p:txBody>
      </p:sp>
      <p:sp>
        <p:nvSpPr>
          <p:cNvPr id="4417" name="TextBox 4416"/>
          <p:cNvSpPr txBox="1"/>
          <p:nvPr>
            <p:custDataLst>
              <p:tags r:id="rId83"/>
            </p:custDataLst>
          </p:nvPr>
        </p:nvSpPr>
        <p:spPr>
          <a:xfrm>
            <a:off x="7564972" y="2218206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12/2/2014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24" name="Διάγραμμα ροής: Συγχώνευση 4423"/>
          <p:cNvSpPr/>
          <p:nvPr>
            <p:custDataLst>
              <p:tags r:id="rId84"/>
            </p:custDataLst>
          </p:nvPr>
        </p:nvSpPr>
        <p:spPr>
          <a:xfrm rot="16200000">
            <a:off x="7205936" y="1175417"/>
            <a:ext cx="165100" cy="165100"/>
          </a:xfrm>
          <a:prstGeom prst="flowChartMerg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26" name="TextBox 4425"/>
          <p:cNvSpPr txBox="1"/>
          <p:nvPr>
            <p:custDataLst>
              <p:tags r:id="rId85"/>
            </p:custDataLst>
          </p:nvPr>
        </p:nvSpPr>
        <p:spPr>
          <a:xfrm>
            <a:off x="7434536" y="1032901"/>
            <a:ext cx="1350963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GSRT meeting with DG Regio, Employ, TFGR</a:t>
            </a:r>
            <a:endParaRPr lang="el-GR" sz="1100" b="1"/>
          </a:p>
        </p:txBody>
      </p:sp>
      <p:sp>
        <p:nvSpPr>
          <p:cNvPr id="4428" name="TextBox 4427"/>
          <p:cNvSpPr txBox="1"/>
          <p:nvPr>
            <p:custDataLst>
              <p:tags r:id="rId86"/>
            </p:custDataLst>
          </p:nvPr>
        </p:nvSpPr>
        <p:spPr>
          <a:xfrm>
            <a:off x="7434536" y="1329144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3/2/2014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34" name="Διάγραμμα ροής: Συγχώνευση 4433"/>
          <p:cNvSpPr/>
          <p:nvPr>
            <p:custDataLst>
              <p:tags r:id="rId87"/>
            </p:custDataLst>
          </p:nvPr>
        </p:nvSpPr>
        <p:spPr>
          <a:xfrm rot="16200000">
            <a:off x="6191434" y="2750407"/>
            <a:ext cx="165100" cy="165100"/>
          </a:xfrm>
          <a:prstGeom prst="flowChartMerg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36" name="TextBox 4435"/>
          <p:cNvSpPr txBox="1"/>
          <p:nvPr>
            <p:custDataLst>
              <p:tags r:id="rId88"/>
            </p:custDataLst>
          </p:nvPr>
        </p:nvSpPr>
        <p:spPr>
          <a:xfrm>
            <a:off x="6420034" y="2607891"/>
            <a:ext cx="1271588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1st national network </a:t>
            </a:r>
          </a:p>
          <a:p>
            <a:pPr>
              <a:lnSpc>
                <a:spcPct val="80000"/>
              </a:lnSpc>
            </a:pPr>
            <a:r>
              <a:rPr lang="en-US" sz="1100" b="1" smtClean="0"/>
              <a:t>RIS3 meeting</a:t>
            </a:r>
            <a:endParaRPr lang="el-GR" sz="1100" b="1"/>
          </a:p>
        </p:txBody>
      </p:sp>
      <p:sp>
        <p:nvSpPr>
          <p:cNvPr id="4438" name="TextBox 4437"/>
          <p:cNvSpPr txBox="1"/>
          <p:nvPr>
            <p:custDataLst>
              <p:tags r:id="rId89"/>
            </p:custDataLst>
          </p:nvPr>
        </p:nvSpPr>
        <p:spPr>
          <a:xfrm>
            <a:off x="6420034" y="2904134"/>
            <a:ext cx="625171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25/11/2013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42" name="Ισοσκελές τρίγωνο 4441"/>
          <p:cNvSpPr/>
          <p:nvPr>
            <p:custDataLst>
              <p:tags r:id="rId90"/>
            </p:custDataLst>
          </p:nvPr>
        </p:nvSpPr>
        <p:spPr>
          <a:xfrm rot="10800000">
            <a:off x="5522258" y="3209131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44" name="TextBox 4443"/>
          <p:cNvSpPr txBox="1"/>
          <p:nvPr>
            <p:custDataLst>
              <p:tags r:id="rId91"/>
            </p:custDataLst>
          </p:nvPr>
        </p:nvSpPr>
        <p:spPr>
          <a:xfrm>
            <a:off x="5462726" y="2881721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smtClean="0"/>
              <a:t>NCRT</a:t>
            </a:r>
            <a:endParaRPr lang="el-GR" sz="1100" b="1"/>
          </a:p>
        </p:txBody>
      </p:sp>
      <p:sp>
        <p:nvSpPr>
          <p:cNvPr id="4446" name="TextBox 4445"/>
          <p:cNvSpPr txBox="1"/>
          <p:nvPr>
            <p:custDataLst>
              <p:tags r:id="rId92"/>
            </p:custDataLst>
          </p:nvPr>
        </p:nvSpPr>
        <p:spPr>
          <a:xfrm>
            <a:off x="5323972" y="3042543"/>
            <a:ext cx="625171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21/10/2013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51" name="Διάγραμμα ροής: Συγχώνευση 4450"/>
          <p:cNvSpPr/>
          <p:nvPr>
            <p:custDataLst>
              <p:tags r:id="rId93"/>
            </p:custDataLst>
          </p:nvPr>
        </p:nvSpPr>
        <p:spPr>
          <a:xfrm rot="16200000">
            <a:off x="5307368" y="1996767"/>
            <a:ext cx="165100" cy="165100"/>
          </a:xfrm>
          <a:prstGeom prst="flowChartMerg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53" name="TextBox 4452"/>
          <p:cNvSpPr txBox="1"/>
          <p:nvPr>
            <p:custDataLst>
              <p:tags r:id="rId94"/>
            </p:custDataLst>
          </p:nvPr>
        </p:nvSpPr>
        <p:spPr>
          <a:xfrm>
            <a:off x="5535968" y="1854252"/>
            <a:ext cx="1365250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Participation to Region Crete's peer review</a:t>
            </a:r>
            <a:endParaRPr lang="el-GR" sz="1100" b="1"/>
          </a:p>
        </p:txBody>
      </p:sp>
      <p:sp>
        <p:nvSpPr>
          <p:cNvPr id="4455" name="TextBox 4454"/>
          <p:cNvSpPr txBox="1"/>
          <p:nvPr>
            <p:custDataLst>
              <p:tags r:id="rId95"/>
            </p:custDataLst>
          </p:nvPr>
        </p:nvSpPr>
        <p:spPr>
          <a:xfrm>
            <a:off x="5535968" y="215049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25/9/2013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62" name="Διάγραμμα ροής: Συγχώνευση 4461"/>
          <p:cNvSpPr/>
          <p:nvPr>
            <p:custDataLst>
              <p:tags r:id="rId96"/>
            </p:custDataLst>
          </p:nvPr>
        </p:nvSpPr>
        <p:spPr>
          <a:xfrm rot="16200000">
            <a:off x="5118960" y="1243128"/>
            <a:ext cx="165100" cy="165100"/>
          </a:xfrm>
          <a:prstGeom prst="flowChartMerg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64" name="TextBox 4463"/>
          <p:cNvSpPr txBox="1"/>
          <p:nvPr>
            <p:custDataLst>
              <p:tags r:id="rId97"/>
            </p:custDataLst>
          </p:nvPr>
        </p:nvSpPr>
        <p:spPr>
          <a:xfrm>
            <a:off x="5347560" y="1100612"/>
            <a:ext cx="1593850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Specific webspace creation for 2014-2020</a:t>
            </a:r>
            <a:endParaRPr lang="el-GR" sz="1100" b="1"/>
          </a:p>
        </p:txBody>
      </p:sp>
      <p:sp>
        <p:nvSpPr>
          <p:cNvPr id="4466" name="TextBox 4465"/>
          <p:cNvSpPr txBox="1"/>
          <p:nvPr>
            <p:custDataLst>
              <p:tags r:id="rId98"/>
            </p:custDataLst>
          </p:nvPr>
        </p:nvSpPr>
        <p:spPr>
          <a:xfrm>
            <a:off x="5347560" y="139685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12/9/2013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70" name="Ισοσκελές τρίγωνο 4469"/>
          <p:cNvSpPr/>
          <p:nvPr>
            <p:custDataLst>
              <p:tags r:id="rId99"/>
            </p:custDataLst>
          </p:nvPr>
        </p:nvSpPr>
        <p:spPr>
          <a:xfrm rot="10800000">
            <a:off x="4319348" y="3209131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72" name="TextBox 4471"/>
          <p:cNvSpPr txBox="1"/>
          <p:nvPr>
            <p:custDataLst>
              <p:tags r:id="rId100"/>
            </p:custDataLst>
          </p:nvPr>
        </p:nvSpPr>
        <p:spPr>
          <a:xfrm>
            <a:off x="4259816" y="2881721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smtClean="0"/>
              <a:t>NCRT</a:t>
            </a:r>
            <a:endParaRPr lang="el-GR" sz="1100" b="1"/>
          </a:p>
        </p:txBody>
      </p:sp>
      <p:sp>
        <p:nvSpPr>
          <p:cNvPr id="4474" name="TextBox 4473"/>
          <p:cNvSpPr txBox="1"/>
          <p:nvPr>
            <p:custDataLst>
              <p:tags r:id="rId101"/>
            </p:custDataLst>
          </p:nvPr>
        </p:nvSpPr>
        <p:spPr>
          <a:xfrm>
            <a:off x="4153924" y="3042543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30/7/2013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79" name="Διάγραμμα ροής: Συγχώνευση 4478"/>
          <p:cNvSpPr/>
          <p:nvPr>
            <p:custDataLst>
              <p:tags r:id="rId102"/>
            </p:custDataLst>
          </p:nvPr>
        </p:nvSpPr>
        <p:spPr>
          <a:xfrm rot="16200000">
            <a:off x="4394316" y="489488"/>
            <a:ext cx="165100" cy="165100"/>
          </a:xfrm>
          <a:prstGeom prst="flowChartMerge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81" name="TextBox 4480"/>
          <p:cNvSpPr txBox="1"/>
          <p:nvPr>
            <p:custDataLst>
              <p:tags r:id="rId103"/>
            </p:custDataLst>
          </p:nvPr>
        </p:nvSpPr>
        <p:spPr>
          <a:xfrm>
            <a:off x="4622916" y="346972"/>
            <a:ext cx="1236663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Regions are granted access to GSRT's MIS</a:t>
            </a:r>
            <a:endParaRPr lang="el-GR" sz="1100" b="1"/>
          </a:p>
        </p:txBody>
      </p:sp>
      <p:sp>
        <p:nvSpPr>
          <p:cNvPr id="4483" name="TextBox 4482"/>
          <p:cNvSpPr txBox="1"/>
          <p:nvPr>
            <p:custDataLst>
              <p:tags r:id="rId104"/>
            </p:custDataLst>
          </p:nvPr>
        </p:nvSpPr>
        <p:spPr>
          <a:xfrm>
            <a:off x="4622916" y="64321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24/7/2013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90" name="Διάγραμμα ροής: Συγχώνευση 4489"/>
          <p:cNvSpPr/>
          <p:nvPr>
            <p:custDataLst>
              <p:tags r:id="rId105"/>
            </p:custDataLst>
          </p:nvPr>
        </p:nvSpPr>
        <p:spPr>
          <a:xfrm rot="16200000">
            <a:off x="3771122" y="2270597"/>
            <a:ext cx="165100" cy="1651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92" name="TextBox 4491"/>
          <p:cNvSpPr txBox="1"/>
          <p:nvPr>
            <p:custDataLst>
              <p:tags r:id="rId106"/>
            </p:custDataLst>
          </p:nvPr>
        </p:nvSpPr>
        <p:spPr>
          <a:xfrm>
            <a:off x="3999722" y="2128082"/>
            <a:ext cx="1379538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Meeting with DG Regio experts</a:t>
            </a:r>
            <a:endParaRPr lang="el-GR" sz="1100" b="1"/>
          </a:p>
        </p:txBody>
      </p:sp>
      <p:sp>
        <p:nvSpPr>
          <p:cNvPr id="4494" name="TextBox 4493"/>
          <p:cNvSpPr txBox="1"/>
          <p:nvPr>
            <p:custDataLst>
              <p:tags r:id="rId107"/>
            </p:custDataLst>
          </p:nvPr>
        </p:nvSpPr>
        <p:spPr>
          <a:xfrm>
            <a:off x="3999722" y="242432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11/6/2013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498" name="Ισοσκελές τρίγωνο 4497"/>
          <p:cNvSpPr/>
          <p:nvPr>
            <p:custDataLst>
              <p:tags r:id="rId108"/>
            </p:custDataLst>
          </p:nvPr>
        </p:nvSpPr>
        <p:spPr>
          <a:xfrm rot="10800000">
            <a:off x="2681652" y="3209131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00" name="TextBox 4499"/>
          <p:cNvSpPr txBox="1"/>
          <p:nvPr>
            <p:custDataLst>
              <p:tags r:id="rId109"/>
            </p:custDataLst>
          </p:nvPr>
        </p:nvSpPr>
        <p:spPr>
          <a:xfrm>
            <a:off x="2622121" y="2881721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smtClean="0"/>
              <a:t>NCRT</a:t>
            </a:r>
            <a:endParaRPr lang="el-GR" sz="1100" b="1"/>
          </a:p>
        </p:txBody>
      </p:sp>
      <p:sp>
        <p:nvSpPr>
          <p:cNvPr id="4502" name="TextBox 4501"/>
          <p:cNvSpPr txBox="1"/>
          <p:nvPr>
            <p:custDataLst>
              <p:tags r:id="rId110"/>
            </p:custDataLst>
          </p:nvPr>
        </p:nvSpPr>
        <p:spPr>
          <a:xfrm>
            <a:off x="2549090" y="3042543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8/4/2013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507" name="Διάγραμμα ροής: Συγχώνευση 4506"/>
          <p:cNvSpPr/>
          <p:nvPr>
            <p:custDataLst>
              <p:tags r:id="rId111"/>
            </p:custDataLst>
          </p:nvPr>
        </p:nvSpPr>
        <p:spPr>
          <a:xfrm rot="16200000">
            <a:off x="2800098" y="1516958"/>
            <a:ext cx="165100" cy="165100"/>
          </a:xfrm>
          <a:prstGeom prst="flowChartMerg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09" name="TextBox 4508"/>
          <p:cNvSpPr txBox="1"/>
          <p:nvPr>
            <p:custDataLst>
              <p:tags r:id="rId112"/>
            </p:custDataLst>
          </p:nvPr>
        </p:nvSpPr>
        <p:spPr>
          <a:xfrm>
            <a:off x="3028698" y="1374442"/>
            <a:ext cx="1444625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smtClean="0"/>
              <a:t>Meeting with EU expert </a:t>
            </a:r>
          </a:p>
          <a:p>
            <a:pPr>
              <a:lnSpc>
                <a:spcPct val="80000"/>
              </a:lnSpc>
            </a:pPr>
            <a:r>
              <a:rPr lang="en-US" sz="1100" b="1" smtClean="0"/>
              <a:t>Mr. Korpakis</a:t>
            </a:r>
            <a:endParaRPr lang="el-GR" sz="1100" b="1"/>
          </a:p>
        </p:txBody>
      </p:sp>
      <p:sp>
        <p:nvSpPr>
          <p:cNvPr id="4511" name="TextBox 4510"/>
          <p:cNvSpPr txBox="1"/>
          <p:nvPr>
            <p:custDataLst>
              <p:tags r:id="rId113"/>
            </p:custDataLst>
          </p:nvPr>
        </p:nvSpPr>
        <p:spPr>
          <a:xfrm>
            <a:off x="3028698" y="1670685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smtClean="0">
                <a:solidFill>
                  <a:srgbClr val="1F497E"/>
                </a:solidFill>
              </a:rPr>
              <a:t>5/4/2013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518" name="TextBox 4517"/>
          <p:cNvSpPr txBox="1"/>
          <p:nvPr>
            <p:custDataLst>
              <p:tags r:id="rId114"/>
            </p:custDataLst>
          </p:nvPr>
        </p:nvSpPr>
        <p:spPr>
          <a:xfrm>
            <a:off x="203200" y="4371697"/>
            <a:ext cx="1782233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Priorities identification-Sectoral Innovation Platforms</a:t>
            </a:r>
            <a:endParaRPr lang="el-GR" sz="1100" b="1"/>
          </a:p>
        </p:txBody>
      </p:sp>
      <p:sp>
        <p:nvSpPr>
          <p:cNvPr id="4521" name="TextBox 4520"/>
          <p:cNvSpPr txBox="1"/>
          <p:nvPr>
            <p:custDataLst>
              <p:tags r:id="rId115"/>
            </p:custDataLst>
          </p:nvPr>
        </p:nvSpPr>
        <p:spPr>
          <a:xfrm>
            <a:off x="8491656" y="4455517"/>
            <a:ext cx="1274763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smtClean="0">
                <a:solidFill>
                  <a:srgbClr val="1F497E"/>
                </a:solidFill>
              </a:rPr>
              <a:t>1/7/2013 - 5/5/2014</a:t>
            </a:r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23" name="TextBox 4522" hidden="1"/>
          <p:cNvSpPr txBox="1"/>
          <p:nvPr>
            <p:custDataLst>
              <p:tags r:id="rId11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35" name="TextBox 4534"/>
          <p:cNvSpPr txBox="1"/>
          <p:nvPr>
            <p:custDataLst>
              <p:tags r:id="rId117"/>
            </p:custDataLst>
          </p:nvPr>
        </p:nvSpPr>
        <p:spPr>
          <a:xfrm>
            <a:off x="203200" y="4770477"/>
            <a:ext cx="1782233" cy="50292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Priorities identification-Cooperation with Regions-2nd round</a:t>
            </a:r>
            <a:endParaRPr lang="el-GR" sz="1100" b="1"/>
          </a:p>
        </p:txBody>
      </p:sp>
      <p:sp>
        <p:nvSpPr>
          <p:cNvPr id="4538" name="TextBox 4537"/>
          <p:cNvSpPr txBox="1"/>
          <p:nvPr>
            <p:custDataLst>
              <p:tags r:id="rId118"/>
            </p:custDataLst>
          </p:nvPr>
        </p:nvSpPr>
        <p:spPr>
          <a:xfrm>
            <a:off x="3129288" y="4938117"/>
            <a:ext cx="1346200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smtClean="0">
                <a:solidFill>
                  <a:srgbClr val="1F497E"/>
                </a:solidFill>
              </a:rPr>
              <a:t>1/4/2013 - 30/4/2013</a:t>
            </a:r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40" name="TextBox 4539" hidden="1"/>
          <p:cNvSpPr txBox="1"/>
          <p:nvPr>
            <p:custDataLst>
              <p:tags r:id="rId11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52" name="TextBox 4551"/>
          <p:cNvSpPr txBox="1"/>
          <p:nvPr>
            <p:custDataLst>
              <p:tags r:id="rId120"/>
            </p:custDataLst>
          </p:nvPr>
        </p:nvSpPr>
        <p:spPr>
          <a:xfrm>
            <a:off x="203200" y="5336897"/>
            <a:ext cx="1782233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Priorities identification-Cooperation with SEV</a:t>
            </a:r>
            <a:endParaRPr lang="el-GR" sz="1100" b="1"/>
          </a:p>
        </p:txBody>
      </p:sp>
      <p:sp>
        <p:nvSpPr>
          <p:cNvPr id="4555" name="TextBox 4554"/>
          <p:cNvSpPr txBox="1"/>
          <p:nvPr>
            <p:custDataLst>
              <p:tags r:id="rId121"/>
            </p:custDataLst>
          </p:nvPr>
        </p:nvSpPr>
        <p:spPr>
          <a:xfrm>
            <a:off x="7535126" y="5420717"/>
            <a:ext cx="1346200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smtClean="0">
                <a:solidFill>
                  <a:srgbClr val="1F497E"/>
                </a:solidFill>
              </a:rPr>
              <a:t>1/1/2013 - 28/2/2014</a:t>
            </a:r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57" name="TextBox 4556" hidden="1"/>
          <p:cNvSpPr txBox="1"/>
          <p:nvPr>
            <p:custDataLst>
              <p:tags r:id="rId12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69" name="TextBox 4568"/>
          <p:cNvSpPr txBox="1"/>
          <p:nvPr>
            <p:custDataLst>
              <p:tags r:id="rId123"/>
            </p:custDataLst>
          </p:nvPr>
        </p:nvSpPr>
        <p:spPr>
          <a:xfrm>
            <a:off x="203200" y="5753457"/>
            <a:ext cx="1782233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GERD estimation-Funding plan</a:t>
            </a:r>
            <a:endParaRPr lang="el-GR" sz="1100" b="1"/>
          </a:p>
        </p:txBody>
      </p:sp>
      <p:sp>
        <p:nvSpPr>
          <p:cNvPr id="4572" name="TextBox 4571"/>
          <p:cNvSpPr txBox="1"/>
          <p:nvPr>
            <p:custDataLst>
              <p:tags r:id="rId124"/>
            </p:custDataLst>
          </p:nvPr>
        </p:nvSpPr>
        <p:spPr>
          <a:xfrm>
            <a:off x="7535126" y="5753457"/>
            <a:ext cx="1346200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smtClean="0">
                <a:solidFill>
                  <a:srgbClr val="1F497E"/>
                </a:solidFill>
              </a:rPr>
              <a:t>8/2/2013 - 28/2/2014</a:t>
            </a:r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74" name="TextBox 4573" hidden="1"/>
          <p:cNvSpPr txBox="1"/>
          <p:nvPr>
            <p:custDataLst>
              <p:tags r:id="rId12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586" name="TextBox 4585"/>
          <p:cNvSpPr txBox="1"/>
          <p:nvPr>
            <p:custDataLst>
              <p:tags r:id="rId126"/>
            </p:custDataLst>
          </p:nvPr>
        </p:nvSpPr>
        <p:spPr>
          <a:xfrm>
            <a:off x="203200" y="6020157"/>
            <a:ext cx="1597178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Monitoring mechanism</a:t>
            </a:r>
            <a:endParaRPr lang="el-GR" sz="1100" b="1"/>
          </a:p>
        </p:txBody>
      </p:sp>
      <p:sp>
        <p:nvSpPr>
          <p:cNvPr id="4589" name="TextBox 4588"/>
          <p:cNvSpPr txBox="1"/>
          <p:nvPr>
            <p:custDataLst>
              <p:tags r:id="rId127"/>
            </p:custDataLst>
          </p:nvPr>
        </p:nvSpPr>
        <p:spPr>
          <a:xfrm>
            <a:off x="11057284" y="6020157"/>
            <a:ext cx="1346200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dirty="0" smtClean="0">
                <a:solidFill>
                  <a:srgbClr val="1F497E"/>
                </a:solidFill>
              </a:rPr>
              <a:t>1/9/2013 – 30/</a:t>
            </a:r>
            <a:r>
              <a:rPr lang="en-US" sz="1100" dirty="0" smtClean="0">
                <a:solidFill>
                  <a:srgbClr val="1F497E"/>
                </a:solidFill>
              </a:rPr>
              <a:t>11</a:t>
            </a:r>
            <a:r>
              <a:rPr lang="el-GR" sz="1100" dirty="0" smtClean="0">
                <a:solidFill>
                  <a:srgbClr val="1F497E"/>
                </a:solidFill>
              </a:rPr>
              <a:t>/2014</a:t>
            </a:r>
            <a:endParaRPr lang="el-GR" sz="1100" dirty="0">
              <a:solidFill>
                <a:srgbClr val="1F497E"/>
              </a:solidFill>
            </a:endParaRPr>
          </a:p>
        </p:txBody>
      </p:sp>
      <p:sp>
        <p:nvSpPr>
          <p:cNvPr id="4591" name="TextBox 4590" hidden="1"/>
          <p:cNvSpPr txBox="1"/>
          <p:nvPr>
            <p:custDataLst>
              <p:tags r:id="rId12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603" name="TextBox 4602"/>
          <p:cNvSpPr txBox="1"/>
          <p:nvPr>
            <p:custDataLst>
              <p:tags r:id="rId129"/>
            </p:custDataLst>
          </p:nvPr>
        </p:nvSpPr>
        <p:spPr>
          <a:xfrm>
            <a:off x="203200" y="6269077"/>
            <a:ext cx="1782233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Cooperation with Regions-3rd round</a:t>
            </a:r>
            <a:endParaRPr lang="el-GR" sz="1100" b="1"/>
          </a:p>
        </p:txBody>
      </p:sp>
      <p:sp>
        <p:nvSpPr>
          <p:cNvPr id="4606" name="TextBox 4605"/>
          <p:cNvSpPr txBox="1"/>
          <p:nvPr>
            <p:custDataLst>
              <p:tags r:id="rId130"/>
            </p:custDataLst>
          </p:nvPr>
        </p:nvSpPr>
        <p:spPr>
          <a:xfrm>
            <a:off x="7129325" y="6352897"/>
            <a:ext cx="1489076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smtClean="0">
                <a:solidFill>
                  <a:srgbClr val="1F497E"/>
                </a:solidFill>
              </a:rPr>
              <a:t>15/12/2013 - 31/1/2014</a:t>
            </a:r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608" name="TextBox 4607" hidden="1"/>
          <p:cNvSpPr txBox="1"/>
          <p:nvPr>
            <p:custDataLst>
              <p:tags r:id="rId13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620" name="TextBox 4619"/>
          <p:cNvSpPr txBox="1"/>
          <p:nvPr>
            <p:custDataLst>
              <p:tags r:id="rId132"/>
            </p:custDataLst>
          </p:nvPr>
        </p:nvSpPr>
        <p:spPr>
          <a:xfrm>
            <a:off x="203200" y="7045751"/>
            <a:ext cx="15240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dirty="0" smtClean="0"/>
              <a:t>Innovation platforms outputs synthesis</a:t>
            </a:r>
            <a:endParaRPr lang="el-GR" sz="1100" b="1" dirty="0"/>
          </a:p>
        </p:txBody>
      </p:sp>
      <p:sp>
        <p:nvSpPr>
          <p:cNvPr id="4623" name="TextBox 4622"/>
          <p:cNvSpPr txBox="1"/>
          <p:nvPr>
            <p:custDataLst>
              <p:tags r:id="rId133"/>
            </p:custDataLst>
          </p:nvPr>
        </p:nvSpPr>
        <p:spPr>
          <a:xfrm>
            <a:off x="9379148" y="7129571"/>
            <a:ext cx="1346200" cy="1676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100" dirty="0" smtClean="0">
                <a:solidFill>
                  <a:srgbClr val="1F497E"/>
                </a:solidFill>
              </a:rPr>
              <a:t>1/3/2014 – </a:t>
            </a:r>
            <a:r>
              <a:rPr lang="en-US" sz="1100" dirty="0" smtClean="0">
                <a:solidFill>
                  <a:srgbClr val="1F497E"/>
                </a:solidFill>
              </a:rPr>
              <a:t>12</a:t>
            </a:r>
            <a:r>
              <a:rPr lang="el-GR" sz="1100" dirty="0" smtClean="0">
                <a:solidFill>
                  <a:srgbClr val="1F497E"/>
                </a:solidFill>
              </a:rPr>
              <a:t>/</a:t>
            </a:r>
            <a:r>
              <a:rPr lang="en-US" sz="1100" dirty="0" smtClean="0">
                <a:solidFill>
                  <a:srgbClr val="1F497E"/>
                </a:solidFill>
              </a:rPr>
              <a:t>6</a:t>
            </a:r>
            <a:r>
              <a:rPr lang="el-GR" sz="1100" dirty="0" smtClean="0">
                <a:solidFill>
                  <a:srgbClr val="1F497E"/>
                </a:solidFill>
              </a:rPr>
              <a:t>/2014</a:t>
            </a:r>
            <a:endParaRPr lang="el-GR" sz="1100" dirty="0">
              <a:solidFill>
                <a:srgbClr val="1F497E"/>
              </a:solidFill>
            </a:endParaRPr>
          </a:p>
        </p:txBody>
      </p:sp>
      <p:sp>
        <p:nvSpPr>
          <p:cNvPr id="4625" name="TextBox 4624" hidden="1"/>
          <p:cNvSpPr txBox="1"/>
          <p:nvPr>
            <p:custDataLst>
              <p:tags r:id="rId13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100">
              <a:solidFill>
                <a:srgbClr val="1F497E"/>
              </a:solidFill>
            </a:endParaRPr>
          </a:p>
        </p:txBody>
      </p:sp>
      <p:sp>
        <p:nvSpPr>
          <p:cNvPr id="4637" name="TextBox 4636"/>
          <p:cNvSpPr txBox="1"/>
          <p:nvPr>
            <p:custDataLst>
              <p:tags r:id="rId135"/>
            </p:custDataLst>
          </p:nvPr>
        </p:nvSpPr>
        <p:spPr>
          <a:xfrm>
            <a:off x="203200" y="6660951"/>
            <a:ext cx="15240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dirty="0" smtClean="0"/>
              <a:t>S3 Platform workshop attendance at Riga, Latvia</a:t>
            </a:r>
            <a:endParaRPr lang="el-GR" sz="1100" b="1" dirty="0"/>
          </a:p>
        </p:txBody>
      </p:sp>
      <p:sp>
        <p:nvSpPr>
          <p:cNvPr id="4640" name="TextBox 4639"/>
          <p:cNvSpPr txBox="1"/>
          <p:nvPr>
            <p:custDataLst>
              <p:tags r:id="rId136"/>
            </p:custDataLst>
          </p:nvPr>
        </p:nvSpPr>
        <p:spPr>
          <a:xfrm>
            <a:off x="7520633" y="6752391"/>
            <a:ext cx="129540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000" smtClean="0">
                <a:solidFill>
                  <a:srgbClr val="1F497E"/>
                </a:solidFill>
              </a:rPr>
              <a:t>25/2/2014 - 27/2/2014</a:t>
            </a:r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642" name="TextBox 4641" hidden="1"/>
          <p:cNvSpPr txBox="1"/>
          <p:nvPr>
            <p:custDataLst>
              <p:tags r:id="rId137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654" name="TextBox 4653"/>
          <p:cNvSpPr txBox="1"/>
          <p:nvPr>
            <p:custDataLst>
              <p:tags r:id="rId138"/>
            </p:custDataLst>
          </p:nvPr>
        </p:nvSpPr>
        <p:spPr>
          <a:xfrm>
            <a:off x="203200" y="7483198"/>
            <a:ext cx="140743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/>
              <a:t>RIS3 public consultation</a:t>
            </a:r>
            <a:endParaRPr lang="el-GR" sz="1100" b="1"/>
          </a:p>
        </p:txBody>
      </p:sp>
      <p:sp>
        <p:nvSpPr>
          <p:cNvPr id="4657" name="TextBox 4656"/>
          <p:cNvSpPr txBox="1"/>
          <p:nvPr>
            <p:custDataLst>
              <p:tags r:id="rId139"/>
            </p:custDataLst>
          </p:nvPr>
        </p:nvSpPr>
        <p:spPr>
          <a:xfrm>
            <a:off x="10315252" y="7490818"/>
            <a:ext cx="129540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000" dirty="0" smtClean="0">
                <a:solidFill>
                  <a:srgbClr val="1F497E"/>
                </a:solidFill>
              </a:rPr>
              <a:t>13/6/2014 – 25/6/2014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4659" name="TextBox 4658" hidden="1"/>
          <p:cNvSpPr txBox="1"/>
          <p:nvPr>
            <p:custDataLst>
              <p:tags r:id="rId140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4671" name="TextBox 4670"/>
          <p:cNvSpPr txBox="1"/>
          <p:nvPr>
            <p:custDataLst>
              <p:tags r:id="rId141"/>
            </p:custDataLst>
          </p:nvPr>
        </p:nvSpPr>
        <p:spPr>
          <a:xfrm>
            <a:off x="203200" y="8059708"/>
            <a:ext cx="878446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dirty="0" smtClean="0"/>
              <a:t>RIS3 formation</a:t>
            </a:r>
            <a:endParaRPr lang="el-GR" sz="1100" b="1" dirty="0"/>
          </a:p>
        </p:txBody>
      </p:sp>
      <p:sp>
        <p:nvSpPr>
          <p:cNvPr id="4674" name="TextBox 4673"/>
          <p:cNvSpPr txBox="1"/>
          <p:nvPr>
            <p:custDataLst>
              <p:tags r:id="rId142"/>
            </p:custDataLst>
          </p:nvPr>
        </p:nvSpPr>
        <p:spPr>
          <a:xfrm>
            <a:off x="11108083" y="8067328"/>
            <a:ext cx="129540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000" dirty="0" smtClean="0">
                <a:solidFill>
                  <a:srgbClr val="1F497E"/>
                </a:solidFill>
              </a:rPr>
              <a:t>25/6/2014 – 30/11/2014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4676" name="TextBox 4675" hidden="1"/>
          <p:cNvSpPr txBox="1"/>
          <p:nvPr>
            <p:custDataLst>
              <p:tags r:id="rId143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l-GR" sz="1000">
              <a:solidFill>
                <a:srgbClr val="1F497E"/>
              </a:solidFill>
            </a:endParaRPr>
          </a:p>
        </p:txBody>
      </p:sp>
      <p:sp>
        <p:nvSpPr>
          <p:cNvPr id="143" name="TextBox 4384"/>
          <p:cNvSpPr txBox="1"/>
          <p:nvPr>
            <p:custDataLst>
              <p:tags r:id="rId144"/>
            </p:custDataLst>
          </p:nvPr>
        </p:nvSpPr>
        <p:spPr>
          <a:xfrm>
            <a:off x="9307140" y="342059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dirty="0" smtClean="0">
                <a:solidFill>
                  <a:schemeClr val="bg1"/>
                </a:solidFill>
                <a:latin typeface="Calibri"/>
              </a:rPr>
              <a:t>Ιούνιος</a:t>
            </a:r>
            <a:endParaRPr lang="el-GR" sz="12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44" name="Ευθεία γραμμή σύνδεσης 4383"/>
          <p:cNvCxnSpPr/>
          <p:nvPr>
            <p:custDataLst>
              <p:tags r:id="rId145"/>
            </p:custDataLst>
          </p:nvPr>
        </p:nvCxnSpPr>
        <p:spPr>
          <a:xfrm>
            <a:off x="9307140" y="345462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4384"/>
          <p:cNvSpPr txBox="1"/>
          <p:nvPr>
            <p:custDataLst>
              <p:tags r:id="rId146"/>
            </p:custDataLst>
          </p:nvPr>
        </p:nvSpPr>
        <p:spPr>
          <a:xfrm>
            <a:off x="10253782" y="3420591"/>
            <a:ext cx="879235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l-GR" sz="1200" dirty="0" smtClean="0">
                <a:solidFill>
                  <a:schemeClr val="bg1"/>
                </a:solidFill>
                <a:latin typeface="Calibri"/>
              </a:rPr>
              <a:t>Νοέμβριος</a:t>
            </a:r>
            <a:endParaRPr lang="el-GR" sz="12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47" name="Ευθεία γραμμή σύνδεσης 4383"/>
          <p:cNvCxnSpPr/>
          <p:nvPr>
            <p:custDataLst>
              <p:tags r:id="rId147"/>
            </p:custDataLst>
          </p:nvPr>
        </p:nvCxnSpPr>
        <p:spPr>
          <a:xfrm>
            <a:off x="10243244" y="3492599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Ευθεία γραμμή σύνδεσης 4644"/>
          <p:cNvCxnSpPr/>
          <p:nvPr>
            <p:custDataLst>
              <p:tags r:id="rId148"/>
            </p:custDataLst>
          </p:nvPr>
        </p:nvCxnSpPr>
        <p:spPr>
          <a:xfrm>
            <a:off x="1818308" y="7885087"/>
            <a:ext cx="7992888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Στρογγυλεμένο ορθογώνιο 4633"/>
          <p:cNvSpPr/>
          <p:nvPr>
            <p:custDataLst>
              <p:tags r:id="rId149"/>
            </p:custDataLst>
          </p:nvPr>
        </p:nvSpPr>
        <p:spPr>
          <a:xfrm>
            <a:off x="9832404" y="7783487"/>
            <a:ext cx="50800" cy="203200"/>
          </a:xfrm>
          <a:prstGeom prst="round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xmlns="" w="0" cap="flat" cmpd="sng" algn="ctr">
                <a:solidFill>
                  <a:srgbClr val="FF0000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" name="TextBox 4636"/>
          <p:cNvSpPr txBox="1"/>
          <p:nvPr>
            <p:custDataLst>
              <p:tags r:id="rId150"/>
            </p:custDataLst>
          </p:nvPr>
        </p:nvSpPr>
        <p:spPr>
          <a:xfrm>
            <a:off x="221282" y="7717447"/>
            <a:ext cx="15240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dirty="0" smtClean="0"/>
              <a:t>S3 Platform workshop attendance at Dublin</a:t>
            </a:r>
            <a:endParaRPr lang="el-GR" sz="1100" b="1" dirty="0"/>
          </a:p>
        </p:txBody>
      </p:sp>
      <p:sp>
        <p:nvSpPr>
          <p:cNvPr id="152" name="TextBox 4639"/>
          <p:cNvSpPr txBox="1"/>
          <p:nvPr>
            <p:custDataLst>
              <p:tags r:id="rId151"/>
            </p:custDataLst>
          </p:nvPr>
        </p:nvSpPr>
        <p:spPr>
          <a:xfrm>
            <a:off x="9883947" y="7808887"/>
            <a:ext cx="1295401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l-GR" sz="1000" dirty="0" smtClean="0">
                <a:solidFill>
                  <a:srgbClr val="1F497E"/>
                </a:solidFill>
              </a:rPr>
              <a:t>2/</a:t>
            </a:r>
            <a:r>
              <a:rPr lang="en-US" sz="1000" dirty="0" smtClean="0">
                <a:solidFill>
                  <a:srgbClr val="1F497E"/>
                </a:solidFill>
              </a:rPr>
              <a:t>7</a:t>
            </a:r>
            <a:r>
              <a:rPr lang="el-GR" sz="1000" dirty="0" smtClean="0">
                <a:solidFill>
                  <a:srgbClr val="1F497E"/>
                </a:solidFill>
              </a:rPr>
              <a:t>/2014 - </a:t>
            </a:r>
            <a:r>
              <a:rPr lang="en-US" sz="1000" dirty="0" smtClean="0">
                <a:solidFill>
                  <a:srgbClr val="1F497E"/>
                </a:solidFill>
              </a:rPr>
              <a:t>4</a:t>
            </a:r>
            <a:r>
              <a:rPr lang="el-GR" sz="1000" dirty="0" smtClean="0">
                <a:solidFill>
                  <a:srgbClr val="1F497E"/>
                </a:solidFill>
              </a:rPr>
              <a:t>/</a:t>
            </a:r>
            <a:r>
              <a:rPr lang="en-US" sz="1000" dirty="0" smtClean="0">
                <a:solidFill>
                  <a:srgbClr val="1F497E"/>
                </a:solidFill>
              </a:rPr>
              <a:t>7</a:t>
            </a:r>
            <a:r>
              <a:rPr lang="el-GR" sz="1000" dirty="0" smtClean="0">
                <a:solidFill>
                  <a:srgbClr val="1F497E"/>
                </a:solidFill>
              </a:rPr>
              <a:t>/2014</a:t>
            </a:r>
            <a:endParaRPr lang="el-GR" sz="1000" dirty="0">
              <a:solidFill>
                <a:srgbClr val="1F497E"/>
              </a:solidFill>
            </a:endParaRPr>
          </a:p>
        </p:txBody>
      </p:sp>
      <p:cxnSp>
        <p:nvCxnSpPr>
          <p:cNvPr id="154" name="Ευθεία γραμμή σύνδεσης 4439"/>
          <p:cNvCxnSpPr/>
          <p:nvPr>
            <p:custDataLst>
              <p:tags r:id="rId152"/>
            </p:custDataLst>
          </p:nvPr>
        </p:nvCxnSpPr>
        <p:spPr>
          <a:xfrm>
            <a:off x="9811196" y="2124447"/>
            <a:ext cx="0" cy="1225288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Διάγραμμα ροής: Συγχώνευση 4433"/>
          <p:cNvSpPr/>
          <p:nvPr>
            <p:custDataLst>
              <p:tags r:id="rId153"/>
            </p:custDataLst>
          </p:nvPr>
        </p:nvSpPr>
        <p:spPr>
          <a:xfrm rot="16200000">
            <a:off x="9836596" y="1980432"/>
            <a:ext cx="165100" cy="165100"/>
          </a:xfrm>
          <a:prstGeom prst="flowChartMerg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" name="TextBox 4435"/>
          <p:cNvSpPr txBox="1"/>
          <p:nvPr>
            <p:custDataLst>
              <p:tags r:id="rId154"/>
            </p:custDataLst>
          </p:nvPr>
        </p:nvSpPr>
        <p:spPr>
          <a:xfrm>
            <a:off x="9955212" y="1476375"/>
            <a:ext cx="970136" cy="4062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 smtClean="0"/>
              <a:t>2nd national network </a:t>
            </a:r>
          </a:p>
          <a:p>
            <a:pPr>
              <a:lnSpc>
                <a:spcPct val="80000"/>
              </a:lnSpc>
            </a:pPr>
            <a:r>
              <a:rPr lang="en-US" sz="1100" b="1" dirty="0" smtClean="0"/>
              <a:t>RIS3 meeting</a:t>
            </a:r>
            <a:endParaRPr lang="el-GR" sz="1100" b="1" dirty="0"/>
          </a:p>
        </p:txBody>
      </p:sp>
      <p:sp>
        <p:nvSpPr>
          <p:cNvPr id="157" name="TextBox 4437"/>
          <p:cNvSpPr txBox="1"/>
          <p:nvPr>
            <p:custDataLst>
              <p:tags r:id="rId155"/>
            </p:custDataLst>
          </p:nvPr>
        </p:nvSpPr>
        <p:spPr>
          <a:xfrm>
            <a:off x="9955212" y="1897051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US" sz="1000" dirty="0" smtClean="0">
                <a:solidFill>
                  <a:srgbClr val="1F497E"/>
                </a:solidFill>
              </a:rPr>
              <a:t>19</a:t>
            </a:r>
            <a:r>
              <a:rPr lang="el-GR" sz="1000" dirty="0" smtClean="0">
                <a:solidFill>
                  <a:srgbClr val="1F497E"/>
                </a:solidFill>
              </a:rPr>
              <a:t>/</a:t>
            </a:r>
            <a:r>
              <a:rPr lang="en-US" sz="1000" dirty="0" smtClean="0">
                <a:solidFill>
                  <a:srgbClr val="1F497E"/>
                </a:solidFill>
              </a:rPr>
              <a:t>6</a:t>
            </a:r>
            <a:r>
              <a:rPr lang="el-GR" sz="1000" dirty="0" smtClean="0">
                <a:solidFill>
                  <a:srgbClr val="1F497E"/>
                </a:solidFill>
              </a:rPr>
              <a:t>/201</a:t>
            </a:r>
            <a:r>
              <a:rPr lang="en-US" sz="1000" dirty="0" smtClean="0">
                <a:solidFill>
                  <a:srgbClr val="1F497E"/>
                </a:solidFill>
              </a:rPr>
              <a:t>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158" name="Ισοσκελές τρίγωνο 4441"/>
          <p:cNvSpPr/>
          <p:nvPr>
            <p:custDataLst>
              <p:tags r:id="rId156"/>
            </p:custDataLst>
          </p:nvPr>
        </p:nvSpPr>
        <p:spPr>
          <a:xfrm rot="10800000">
            <a:off x="10099228" y="3204568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9" name="TextBox 4443"/>
          <p:cNvSpPr txBox="1"/>
          <p:nvPr>
            <p:custDataLst>
              <p:tags r:id="rId157"/>
            </p:custDataLst>
          </p:nvPr>
        </p:nvSpPr>
        <p:spPr>
          <a:xfrm>
            <a:off x="10039696" y="2268463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 smtClean="0"/>
              <a:t>NCRT</a:t>
            </a:r>
            <a:endParaRPr lang="el-GR" sz="1100" b="1" dirty="0"/>
          </a:p>
        </p:txBody>
      </p:sp>
      <p:sp>
        <p:nvSpPr>
          <p:cNvPr id="160" name="TextBox 4445"/>
          <p:cNvSpPr txBox="1"/>
          <p:nvPr>
            <p:custDataLst>
              <p:tags r:id="rId158"/>
            </p:custDataLst>
          </p:nvPr>
        </p:nvSpPr>
        <p:spPr>
          <a:xfrm>
            <a:off x="9900942" y="242928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n-US" sz="1000" dirty="0" smtClean="0">
                <a:solidFill>
                  <a:srgbClr val="1F497E"/>
                </a:solidFill>
              </a:rPr>
              <a:t>9</a:t>
            </a:r>
            <a:r>
              <a:rPr lang="el-GR" sz="1000" dirty="0" smtClean="0">
                <a:solidFill>
                  <a:srgbClr val="1F497E"/>
                </a:solidFill>
              </a:rPr>
              <a:t>/10/201</a:t>
            </a:r>
            <a:r>
              <a:rPr lang="en-US" sz="1000" dirty="0" smtClean="0">
                <a:solidFill>
                  <a:srgbClr val="1F497E"/>
                </a:solidFill>
              </a:rPr>
              <a:t>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162" name="Ισοσκελές τρίγωνο 4441"/>
          <p:cNvSpPr/>
          <p:nvPr>
            <p:custDataLst>
              <p:tags r:id="rId159"/>
            </p:custDataLst>
          </p:nvPr>
        </p:nvSpPr>
        <p:spPr>
          <a:xfrm rot="10800000">
            <a:off x="9955212" y="3204568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0" name="TextBox 4443"/>
          <p:cNvSpPr txBox="1"/>
          <p:nvPr>
            <p:custDataLst>
              <p:tags r:id="rId160"/>
            </p:custDataLst>
          </p:nvPr>
        </p:nvSpPr>
        <p:spPr>
          <a:xfrm>
            <a:off x="9877942" y="2755713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 smtClean="0"/>
              <a:t>NCRT</a:t>
            </a:r>
            <a:endParaRPr lang="el-GR" sz="1100" b="1" dirty="0"/>
          </a:p>
        </p:txBody>
      </p:sp>
      <p:sp>
        <p:nvSpPr>
          <p:cNvPr id="171" name="TextBox 4445"/>
          <p:cNvSpPr txBox="1"/>
          <p:nvPr>
            <p:custDataLst>
              <p:tags r:id="rId161"/>
            </p:custDataLst>
          </p:nvPr>
        </p:nvSpPr>
        <p:spPr>
          <a:xfrm>
            <a:off x="9739188" y="2916535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n-US" sz="1000" dirty="0" smtClean="0">
                <a:solidFill>
                  <a:srgbClr val="1F497E"/>
                </a:solidFill>
              </a:rPr>
              <a:t>4</a:t>
            </a:r>
            <a:r>
              <a:rPr lang="el-GR" sz="1000" dirty="0" smtClean="0">
                <a:solidFill>
                  <a:srgbClr val="1F497E"/>
                </a:solidFill>
              </a:rPr>
              <a:t>/</a:t>
            </a:r>
            <a:r>
              <a:rPr lang="en-US" sz="1000" dirty="0" smtClean="0">
                <a:solidFill>
                  <a:srgbClr val="1F497E"/>
                </a:solidFill>
              </a:rPr>
              <a:t>7</a:t>
            </a:r>
            <a:r>
              <a:rPr lang="el-GR" sz="1000" dirty="0" smtClean="0">
                <a:solidFill>
                  <a:srgbClr val="1F497E"/>
                </a:solidFill>
              </a:rPr>
              <a:t>/201</a:t>
            </a:r>
            <a:r>
              <a:rPr lang="en-US" sz="1000" dirty="0" smtClean="0">
                <a:solidFill>
                  <a:srgbClr val="1F497E"/>
                </a:solidFill>
              </a:rPr>
              <a:t>4</a:t>
            </a:r>
            <a:endParaRPr lang="el-GR" sz="1000" dirty="0">
              <a:solidFill>
                <a:srgbClr val="1F497E"/>
              </a:solidFill>
            </a:endParaRPr>
          </a:p>
        </p:txBody>
      </p:sp>
      <p:sp>
        <p:nvSpPr>
          <p:cNvPr id="173" name="Ισοσκελές τρίγωνο 4441"/>
          <p:cNvSpPr/>
          <p:nvPr>
            <p:custDataLst>
              <p:tags r:id="rId162"/>
            </p:custDataLst>
          </p:nvPr>
        </p:nvSpPr>
        <p:spPr>
          <a:xfrm rot="10800000">
            <a:off x="9019108" y="3204567"/>
            <a:ext cx="228600" cy="254000"/>
          </a:xfrm>
          <a:prstGeom prst="triangl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4" name="TextBox 4443"/>
          <p:cNvSpPr txBox="1"/>
          <p:nvPr>
            <p:custDataLst>
              <p:tags r:id="rId163"/>
            </p:custDataLst>
          </p:nvPr>
        </p:nvSpPr>
        <p:spPr>
          <a:xfrm>
            <a:off x="8941838" y="2721681"/>
            <a:ext cx="347663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 smtClean="0"/>
              <a:t>NCRT</a:t>
            </a:r>
            <a:endParaRPr lang="el-GR" sz="1100" b="1" dirty="0"/>
          </a:p>
        </p:txBody>
      </p:sp>
      <p:sp>
        <p:nvSpPr>
          <p:cNvPr id="175" name="TextBox 4445"/>
          <p:cNvSpPr txBox="1"/>
          <p:nvPr>
            <p:custDataLst>
              <p:tags r:id="rId164"/>
            </p:custDataLst>
          </p:nvPr>
        </p:nvSpPr>
        <p:spPr>
          <a:xfrm>
            <a:off x="8803084" y="2882503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n-US" sz="1000" dirty="0" smtClean="0">
                <a:solidFill>
                  <a:srgbClr val="1F497E"/>
                </a:solidFill>
              </a:rPr>
              <a:t>20</a:t>
            </a:r>
            <a:r>
              <a:rPr lang="el-GR" sz="1000" dirty="0" smtClean="0">
                <a:solidFill>
                  <a:srgbClr val="1F497E"/>
                </a:solidFill>
              </a:rPr>
              <a:t>/</a:t>
            </a:r>
            <a:r>
              <a:rPr lang="en-US" sz="1000" dirty="0" smtClean="0">
                <a:solidFill>
                  <a:srgbClr val="1F497E"/>
                </a:solidFill>
              </a:rPr>
              <a:t>5</a:t>
            </a:r>
            <a:r>
              <a:rPr lang="el-GR" sz="1000" dirty="0" smtClean="0">
                <a:solidFill>
                  <a:srgbClr val="1F497E"/>
                </a:solidFill>
              </a:rPr>
              <a:t>/201</a:t>
            </a:r>
            <a:r>
              <a:rPr lang="en-US" sz="1000" dirty="0" smtClean="0">
                <a:solidFill>
                  <a:srgbClr val="1F497E"/>
                </a:solidFill>
              </a:rPr>
              <a:t>4</a:t>
            </a:r>
            <a:endParaRPr lang="el-GR" sz="1000" dirty="0">
              <a:solidFill>
                <a:srgbClr val="1F497E"/>
              </a:solidFill>
            </a:endParaRPr>
          </a:p>
        </p:txBody>
      </p:sp>
      <p:cxnSp>
        <p:nvCxnSpPr>
          <p:cNvPr id="176" name="Ευθεία γραμμή σύνδεσης 4418"/>
          <p:cNvCxnSpPr/>
          <p:nvPr>
            <p:custDataLst>
              <p:tags r:id="rId165"/>
            </p:custDataLst>
          </p:nvPr>
        </p:nvCxnSpPr>
        <p:spPr>
          <a:xfrm>
            <a:off x="8587060" y="1548383"/>
            <a:ext cx="0" cy="1834912"/>
          </a:xfrm>
          <a:prstGeom prst="line">
            <a:avLst/>
          </a:prstGeom>
          <a:ln w="15875">
            <a:solidFill>
              <a:schemeClr val="accent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Διάγραμμα ροής: Συγχώνευση 4412"/>
          <p:cNvSpPr/>
          <p:nvPr>
            <p:custDataLst>
              <p:tags r:id="rId166"/>
            </p:custDataLst>
          </p:nvPr>
        </p:nvSpPr>
        <p:spPr>
          <a:xfrm rot="16200000">
            <a:off x="8612460" y="1398569"/>
            <a:ext cx="165100" cy="165100"/>
          </a:xfrm>
          <a:prstGeom prst="flowChartMerg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8" name="TextBox 4414"/>
          <p:cNvSpPr txBox="1"/>
          <p:nvPr>
            <p:custDataLst>
              <p:tags r:id="rId167"/>
            </p:custDataLst>
          </p:nvPr>
        </p:nvSpPr>
        <p:spPr>
          <a:xfrm>
            <a:off x="8841060" y="1188343"/>
            <a:ext cx="1228725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 smtClean="0"/>
              <a:t>Teleconference with various EC  DGs</a:t>
            </a:r>
            <a:endParaRPr lang="el-GR" sz="1100" b="1" dirty="0"/>
          </a:p>
        </p:txBody>
      </p:sp>
      <p:sp>
        <p:nvSpPr>
          <p:cNvPr id="179" name="TextBox 4416"/>
          <p:cNvSpPr txBox="1"/>
          <p:nvPr>
            <p:custDataLst>
              <p:tags r:id="rId168"/>
            </p:custDataLst>
          </p:nvPr>
        </p:nvSpPr>
        <p:spPr>
          <a:xfrm>
            <a:off x="8841060" y="1620008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l-GR" sz="1000" dirty="0" smtClean="0">
                <a:solidFill>
                  <a:srgbClr val="1F497E"/>
                </a:solidFill>
              </a:rPr>
              <a:t>12/</a:t>
            </a:r>
            <a:r>
              <a:rPr lang="en-US" sz="1000" dirty="0" smtClean="0">
                <a:solidFill>
                  <a:srgbClr val="1F497E"/>
                </a:solidFill>
              </a:rPr>
              <a:t>5</a:t>
            </a:r>
            <a:r>
              <a:rPr lang="el-GR" sz="1000" dirty="0" smtClean="0">
                <a:solidFill>
                  <a:srgbClr val="1F497E"/>
                </a:solidFill>
              </a:rPr>
              <a:t>/2014</a:t>
            </a:r>
            <a:endParaRPr lang="el-GR" sz="1000" dirty="0">
              <a:solidFill>
                <a:srgbClr val="1F497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68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5389"/>
            <a:ext cx="12331476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EAC 1.1: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Η ύπαρξη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μιας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εθνικής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ή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περιφερειακής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στρατηγικής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ευφυούς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εξειδίκευσης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συνάφεια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Εθνικό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Πρόγραμμα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Μεταρρυθμίσεων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η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οποία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να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προκαλεί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μόχλευση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στην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ιδιωτική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δαπάνη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έρευνα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καινοτομία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να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συνδέεται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καλή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επίδοση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εθνικών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ή περιφερειακών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συστημάτων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έρευνας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καινοτομίας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Εκτιμώμενος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χρόνος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ολοκλήρωσης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RIS3 : 15/01/2015</a:t>
            </a:r>
          </a:p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βασίζεται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SWOT ή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παρεμφερή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ανάλυση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συγκέντρωση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πόρων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περιορισμένο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αριθμό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προτεραιοτήτων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έρευνας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καινοτομίας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:(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Εκτιμώμενος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χρόνος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ολοκλήρωσης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30/6/2014).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Ολοκλη΄ρωθηκε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υπάρχει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σχετική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παραπομπή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link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site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ΓΓΕΤ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περιγράφει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μέτρα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ενθάρρυνση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ιδιωτικών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επενδύσεων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Ε&amp;ΤΑ: 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Δεν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έχει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ολοκληρωθεί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ΕΠΑΝΕΚ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αναφέρεται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ως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εκτιμώμενος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χρόνος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ολοκλήρωσης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30/6/2014)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περιέχει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μηχανισμό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παρακολούθησης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σύστημα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παρακολούθησης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είναι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υπό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διαμόρφωση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(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Εκτιμώμενος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χρόνος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ολοκλήρωσης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30/11/2014)</a:t>
            </a:r>
          </a:p>
          <a:p>
            <a:pPr lvl="1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Έχει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εγκριθεί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πλαίσιο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που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περιγράφει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τους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διαθέσιμους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δημοσιονομικούς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πόρους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έρευνα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καινοτομία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ολοκληρώθηκε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Ως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υιοθέτηση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θεωρείται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η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ενσωμάτωση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του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νέου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στόχου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Εθνικό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Πρόγραμμα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Μεταρρυθμίσεων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οποίο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υποβλήθηκε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στην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ΕΕ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στις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15/4/2014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EAC 1.2: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Η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ύπαρξη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πολυετούς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σχεδίου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προϋπολογισμό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κόστους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καθορισμό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προτεραιοτήτων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επενδύσεων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 Η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διαμόρφωση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του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Οδικού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Χάρτη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σχετικά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με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τις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προτεραιότητες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για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ενίσχυση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Ερευνητικών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Υποδομών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από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Γενική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Γραμματεία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Έρευνας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και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Τεχνολογίας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βρίσκεται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τελικό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στάδιο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διαμόρφωσης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Εκτιμώμενος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χρόνος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ολοκλήρωσης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31/12/2014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EwMmI0Y2NhLTg0YmItNDZiMi04MTM3LTM2NmVhNWUzZDYyOCIsIlRpdGxlU2hhcGVOYW1lIjoiVGV4dEJveCAyNjk5IiwiRGF0ZVNoYXBlTmFtZSI6IlRleHRCb3ggMjcwMyIsIk1hcmtlclNoYXBlTmFtZSI6Iklzb3NjZWxlcyBUcmlhbmdsZSAyNjk1IiwiQ29ubmVjdG9yU2hhcGVOYW1lIjpudWxsfSx7Ik1pbGVzdG9uZUlkIjoiNmVkZTRmZTktZWFjYi00NDg1LWExMjktOGZmOTMwMjUxNmNkIiwiVGl0bGVTaGFwZU5hbWUiOiJUZXh0Qm94IDI3MTQiLCJEYXRlU2hhcGVOYW1lIjoiVGV4dEJveCAyNzE3IiwiTWFya2VyU2hhcGVOYW1lIjoiRmxvd2NoYXJ0OiBNZXJnZSAyNzEwIiwiQ29ubmVjdG9yU2hhcGVOYW1lIjoiU3RyYWlnaHQgQ29ubmVjdG9yIDI3MTkifSx7Ik1pbGVzdG9uZUlkIjoiOGU1NWEwZGMtYjAxYi00YjQwLThjYmEtMTlkZjBhMGI4MDlkIiwiVGl0bGVTaGFwZU5hbWUiOiJUZXh0Qm94IDI3MzEiLCJEYXRlU2hhcGVOYW1lIjoiVGV4dEJveCAyNzM1IiwiTWFya2VyU2hhcGVOYW1lIjoiRmxvd2NoYXJ0OiBNZXJnZSAyNzI4IiwiQ29ubmVjdG9yU2hhcGVOYW1lIjoiU3RyYWlnaHQgQ29ubmVjdG9yIDI3MzkifSx7Ik1pbGVzdG9uZUlkIjoiMWU2ZTdjOTYtYzdlYS00NTRkLWJhOWYtNWZmYWIzMzMwOTg0IiwiVGl0bGVTaGFwZU5hbWUiOiJUZXh0Qm94IDI3NDUiLCJEYXRlU2hhcGVOYW1lIjoiVGV4dEJveCAyNzQ4IiwiTWFya2VyU2hhcGVOYW1lIjoiSXNvc2NlbGVzIFRyaWFuZ2xlIDI3NDMiLCJDb25uZWN0b3JTaGFwZU5hbWUiOm51bGx9LHsiTWlsZXN0b25lSWQiOiIzZmQyZDE5Ny0xMGExLTQ0MTYtOWRiNC05YTRlYzg1ZjcyNTUiLCJUaXRsZVNoYXBlTmFtZSI6IlRleHRCb3ggMTE1NiIsIkRhdGVTaGFwZU5hbWUiOiJUZXh0Qm94IDExNTgiLCJNYXJrZXJTaGFwZU5hbWUiOiJGbG93Y2hhcnQ6IE1lcmdlIDExNTQiLCJDb25uZWN0b3JTaGFwZU5hbWUiOiJTdHJhaWdodCBDb25uZWN0b3IgMTE2MCJ9LHsiTWlsZXN0b25lSWQiOiIxNjNkYmQ1MS0wNDE5LTQ1NzMtOTRhMC02ZWQzMTJjNWZhNjYiLCJUaXRsZVNoYXBlTmFtZSI6IlRleHRCb3ggMTE2OCIsIkRhdGVTaGFwZU5hbWUiOiJUZXh0Qm94IDExNzAiLCJNYXJrZXJTaGFwZU5hbWUiOiJGbG93Y2hhcnQ6IE1lcmdlIDExNjYiLCJDb25uZWN0b3JTaGFwZU5hbWUiOiJTdHJhaWdodCBDb25uZWN0b3IgMTE3MiJ9LHsiTWlsZXN0b25lSWQiOiJlMjhjMzM1NC1hZDU3LTQ1ODgtODM5ZC0yMTZmMWRiMzFjZTciLCJUaXRsZVNoYXBlTmFtZSI6IlRleHRCb3ggMTE3OCIsIkRhdGVTaGFwZU5hbWUiOiJUZXh0Qm94IDExODAiLCJNYXJrZXJTaGFwZU5hbWUiOiJGbG93Y2hhcnQ6IE1lcmdlIDExNzYiLCJDb25uZWN0b3JTaGFwZU5hbWUiOiJTdHJhaWdodCBDb25uZWN0b3IgMTE4MiJ9LHsiTWlsZXN0b25lSWQiOiJjNjNjNmViZi04ZjM4LTQzNmEtYTYyMi0wYjY0MDAxZWE5N2YiLCJUaXRsZVNoYXBlTmFtZSI6IlRleHRCb3ggMjc1OCIsIkRhdGVTaGFwZU5hbWUiOiJUZXh0Qm94IDI3NjIiLCJNYXJrZXJTaGFwZU5hbWUiOiJJc29zY2VsZXMgVHJpYW5nbGUgMjc1NCIsIkNvbm5lY3RvclNoYXBlTmFtZSI6bnVsbH0seyJNaWxlc3RvbmVJZCI6Ijk5ZDI3Yzk4LTcyZGItNDllNi05MTgxLWI3MTc0OGY4MjM0YyIsIlRpdGxlU2hhcGVOYW1lIjoiVGV4dEJveCAyNzc0IiwiRGF0ZVNoYXBlTmFtZSI6IlRleHRCb3ggMjc3NyIsIk1hcmtlclNoYXBlTmFtZSI6IkZsb3djaGFydDogTWVyZ2UgMjc3MSIsIkNvbm5lY3RvclNoYXBlTmFtZSI6IlN0cmFpZ2h0IENvbm5lY3RvciAyNzgxIn0seyJNaWxlc3RvbmVJZCI6IjcwZGVkYmNiLTNjZjctNDBjYy1hZDY3LTQ3OWYwOGI4MjNkYyIsIlRpdGxlU2hhcGVOYW1lIjoiVGV4dEJveCAyNzg4IiwiRGF0ZVNoYXBlTmFtZSI6IlRleHRCb3ggMjc5MSIsIk1hcmtlclNoYXBlTmFtZSI6Iklzb3NjZWxlcyBUcmlhbmdsZSAyNzg1IiwiQ29ubmVjdG9yU2hhcGVOYW1lIjpudWxsfSx7Ik1pbGVzdG9uZUlkIjoiYjhlNjY2NGEtODc1Ny00NTU3LWJlYmItYTg3OGQ5YTA3ZmU0IiwiVGl0bGVTaGFwZU5hbWUiOiJUZXh0Qm94IDI3OTgiLCJEYXRlU2hhcGVOYW1lIjoiVGV4dEJveCAyODAyIiwiTWFya2VyU2hhcGVOYW1lIjoiSXNvc2NlbGVzIFRyaWFuZ2xlIDI3OTQiLCJDb25uZWN0b3JTaGFwZU5hbWUiOm51bGx9XSwiVGFza3MiOlt7IlRhc2tJZCI6Ijk1MzRjYTFiLTQ5MDktNDE1MS1hYTYzLTE1NzJhNzcyNmI4MiIsIlRpdGxlU2hhcGVOYW1lIjoiVGV4dEJveCAyODEwIiwiRHVyYXRpb25UZXh0U2hhcGVOYW1lIjpudWxsLCJTZWdtZW50U2hhcGVOYW1lIjoiUm91bmRlZCBSZWN0YW5nbGUgMjgwNSIsIlZlcnRpY2FsTGVmdENvbm5lY3RvclNoYXBlTmFtZSI6IlN0cmFpZ2h0IENvbm5lY3RvciAyODI3IiwiVmVydGljYWxSaWdodENvbm5lY3RvclNoYXBlTmFtZSI6IlN0cmFpZ2h0IENvbm5lY3RvciAyODMwIiwiSG9yaXpvbnRhbENvbm5lY3RvclNoYXBlTmFtZSI6IlN0cmFpZ2h0IENvbm5lY3RvciAyODIzIiwiTGVmdERhdGVTaGFwZU5hbWUiOiJUZXh0Qm94IDI4MTkiLCJSaWdodERhdGVTaGFwZU5hbWUiOiJUZXh0Qm94IDI4MTUiLCJPdXRzaWRlUGVyY2VudGFnZVNoYXBlTmFtZSI6bnVsbCwiSW5zaWRlUGVyY2VudGFnZVNoYXBlTmFtZSI6bnVsbH0seyJUYXNrSWQiOiI4ODI2NTY2YS1hYzUzLTRjYjQtYWUxMC1kYTc1NDU0ZGVlZGYiLCJUaXRsZVNoYXBlTmFtZSI6IlRleHRCb3ggMjgzOSIsIkR1cmF0aW9uVGV4dFNoYXBlTmFtZSI6bnVsbCwiU2VnbWVudFNoYXBlTmFtZSI6IlJvdW5kZWQgUmVjdGFuZ2xlIDI4MzQiLCJWZXJ0aWNhbExlZnRDb25uZWN0b3JTaGFwZU5hbWUiOiJTdHJhaWdodCBDb25uZWN0b3IgMjg1NiIsIlZlcnRpY2FsUmlnaHRDb25uZWN0b3JTaGFwZU5hbWUiOiJTdHJhaWdodCBDb25uZWN0b3IgMjg1OSIsIkhvcml6b250YWxDb25uZWN0b3JTaGFwZU5hbWUiOiJTdHJhaWdodCBDb25uZWN0b3IgMjg1MyIsIkxlZnREYXRlU2hhcGVOYW1lIjoiVGV4dEJveCAyODQ3IiwiUmlnaHREYXRlU2hhcGVOYW1lIjoiVGV4dEJveCAyODQ0IiwiT3V0c2lkZVBlcmNlbnRhZ2VTaGFwZU5hbWUiOm51bGwsIkluc2lkZVBlcmNlbnRhZ2VTaGFwZU5hbWUiOm51bGx9LHsiVGFza0lkIjoiMjJhODE1MGQtNzI3NC00NGVkLTg1YWMtNjExY2Y1YWY5ODE1IiwiVGl0bGVTaGFwZU5hbWUiOiJUZXh0Qm94IDI4NjgiLCJEdXJhdGlvblRleHRTaGFwZU5hbWUiOm51bGwsIlNlZ21lbnRTaGFwZU5hbWUiOiJSb3VuZGVkIFJlY3RhbmdsZSAyODYyIiwiVmVydGljYWxMZWZ0Q29ubmVjdG9yU2hhcGVOYW1lIjoiU3RyYWlnaHQgQ29ubmVjdG9yIDI2MjMiLCJWZXJ0aWNhbFJpZ2h0Q29ubmVjdG9yU2hhcGVOYW1lIjoiU3RyYWlnaHQgQ29ubmVjdG9yIDI2MjUiLCJIb3Jpem9udGFsQ29ubmVjdG9yU2hhcGVOYW1lIjoiU3RyYWlnaHQgQ29ubmVjdG9yIDI4NzciLCJMZWZ0RGF0ZVNoYXBlTmFtZSI6IlRleHRCb3ggMjg3NCIsIlJpZ2h0RGF0ZVNoYXBlTmFtZSI6IlRleHRCb3ggMjg3MSIsIk91dHNpZGVQZXJjZW50YWdlU2hhcGVOYW1lIjpudWxsLCJJbnNpZGVQZXJjZW50YWdlU2hhcGVOYW1lIjpudWxsfSx7IlRhc2tJZCI6ImQ0ZGVjZTAyLWYxN2YtNDk2Mi1hZDVhLTU1YjY4ZDk1ZGU3NCIsIlRpdGxlU2hhcGVOYW1lIjoiVGV4dEJveCAyNjMwIiwiRHVyYXRpb25UZXh0U2hhcGVOYW1lIjpudWxsLCJTZWdtZW50U2hhcGVOYW1lIjoiUm91bmRlZCBSZWN0YW5nbGUgMjYyNyIsIlZlcnRpY2FsTGVmdENvbm5lY3RvclNoYXBlTmFtZSI6IlN0cmFpZ2h0IENvbm5lY3RvciAyNjQxIiwiVmVydGljYWxSaWdodENvbm5lY3RvclNoYXBlTmFtZSI6IlN0cmFpZ2h0IENvbm5lY3RvciAyNjQ1IiwiSG9yaXpvbnRhbENvbm5lY3RvclNoYXBlTmFtZSI6IlN0cmFpZ2h0IENvbm5lY3RvciAyNjM4IiwiTGVmdERhdGVTaGFwZU5hbWUiOiJUZXh0Qm94IDI2MzUiLCJSaWdodERhdGVTaGFwZU5hbWUiOiJUZXh0Qm94IDI2MzMiLCJPdXRzaWRlUGVyY2VudGFnZVNoYXBlTmFtZSI6bnVsbCwiSW5zaWRlUGVyY2VudGFnZVNoYXBlTmFtZSI6bnVsbH0seyJUYXNrSWQiOiJhNWM5OTc0Zi04YmNhLTQ5MDQtOWE0NC0xMWMzNzMyYWYzYWIiLCJUaXRsZVNoYXBlTmFtZSI6IlRleHRCb3ggMjY2MCIsIkR1cmF0aW9uVGV4dFNoYXBlTmFtZSI6bnVsbCwiU2VnbWVudFNoYXBlTmFtZSI6IlJvdW5kZWQgUmVjdGFuZ2xlIDI2NTEiLCJWZXJ0aWNhbExlZnRDb25uZWN0b3JTaGFwZU5hbWUiOiJTdHJhaWdodCBDb25uZWN0b3IgMjY4MCIsIlZlcnRpY2FsUmlnaHRDb25uZWN0b3JTaGFwZU5hbWUiOiJTdHJhaWdodCBDb25uZWN0b3IgMjY4NCIsIkhvcml6b250YWxDb25uZWN0b3JTaGFwZU5hbWUiOiJTdHJhaWdodCBDb25uZWN0b3IgMjY3OCIsIkxlZnREYXRlU2hhcGVOYW1lIjoiVGV4dEJveCAyNjczIiwiUmlnaHREYXRlU2hhcGVOYW1lIjoiVGV4dEJveCAyNjY5IiwiT3V0c2lkZVBlcmNlbnRhZ2VTaGFwZU5hbWUiOm51bGwsIkluc2lkZVBlcmNlbnRhZ2VTaGFwZU5hbWUiOm51bGx9LHsiVGFza0lkIjoiMGE2OGRkMTMtMWQ1Ny00ZGFjLTlmYmEtZGVkYTYzYzhjOTQ3IiwiVGl0bGVTaGFwZU5hbWUiOiJUZXh0Qm94IDI4ODIiLCJEdXJhdGlvblRleHRTaGFwZU5hbWUiOm51bGwsIlNlZ21lbnRTaGFwZU5hbWUiOiJSb3VuZGVkIFJlY3RhbmdsZSAyODc5IiwiVmVydGljYWxMZWZ0Q29ubmVjdG9yU2hhcGVOYW1lIjoiU3RyYWlnaHQgQ29ubmVjdG9yIDI4OTIiLCJWZXJ0aWNhbFJpZ2h0Q29ubmVjdG9yU2hhcGVOYW1lIjoiU3RyYWlnaHQgQ29ubmVjdG9yIDI4OTQiLCJIb3Jpem9udGFsQ29ubmVjdG9yU2hhcGVOYW1lIjoiU3RyYWlnaHQgQ29ubmVjdG9yIDI4OTAiLCJMZWZ0RGF0ZVNoYXBlTmFtZSI6IlRleHRCb3ggMjg4NyIsIlJpZ2h0RGF0ZVNoYXBlTmFtZSI6IlRleHRCb3ggMjg4NSIsIk91dHNpZGVQZXJjZW50YWdlU2hhcGVOYW1lIjpudWxsLCJJbnNpZGVQZXJjZW50YWdlU2hhcGVOYW1lIjpudWxsfV0sIlRpbWViYW5kIjp7IkVsYXBzZWRUaW1lU2hhcGVOYW1lIjpudWxsLCJUb2RheU1hcmtlclNoYXBlTmFtZSI6bnVsbCwiVG9kYXlNYXJrZXJUZXh0U2hhcGVOYW1lIjpudWxsLCJSaWdodEVuZENhcHNTaGFwZU5hbWUiOiJUZXh0Qm94IDI2OTEiLCJMZWZ0RW5kQ2Fwc1NoYXBlTmFtZSI6IlRleHRCb3ggNiIsIkVsYXBzZWRSZWN0YW5nbGVTaGFwZU5hbWUiOm51bGwsIlNlZ21lbnRTaGFwZXNOYW1lcyI6WyJSZWN0YW5nbGUgNCIsIlRleHRCb3ggOCIsIlN0cmFpZ2h0IENvbm5lY3RvciAxMCIsIlRleHRCb3ggMTEiLCJTdHJhaWdodCBDb25uZWN0b3IgMTMiLCJUZXh0Qm94IDE0IiwiU3RyYWlnaHQgQ29ubmVjdG9yIDE2IiwiVGV4dEJveCAxNyIsIlN0cmFpZ2h0IENvbm5lY3RvciAxOSIsIlRleHRCb3ggMjAiLCJTdHJhaWdodCBDb25uZWN0b3IgMjIiLCJUZXh0Qm94IDIzIiwiU3RyYWlnaHQgQ29ubmVjdG9yIDI1IiwiVGV4dEJveCAyNiIsIlN0cmFpZ2h0IENvbm5lY3RvciAyOCIsIlRleHRCb3ggMjkiLCJTdHJhaWdodCBDb25uZWN0b3IgMjY4OCIsIlRleHRCb3ggMjY4OSJdfX0sIkVkaXRpb24iOjAsIklzUGx1c0VkaXRpb24iOmZhbHNlLCJDdWx0dXJlSW5mb05hbWUiOiJlbC1HUiIsIlZlcnNpb24iOiIyLjMuMC4wIiwiT3JpZ2luYWxBc3NlbWJseVZlcnNpb24iOiIyLjAxLjEyLjAwIiwiTWlsZXN0b25lcyI6W3siRGF0ZUZvcm1hdCI6eyJGb3JtYXRTdHJpbmciOiJkL00veXl5eSIsIlNlcGFyYXRvciI6Ii8iLCJVc2VJbnRlcm5hdGlvbmFsRGF0ZUZvcm1hdCI6dHJ1ZX0sIkludGVybmFsSWQiOiJiOGU2NjY0YS04NzU3LTQ1NTctYmViYi1hODc4ZDlhMDdmZTQiLCJUaXRsZUxlZnQiOjEwNi4wNjgxMDgsIlRpdGxlVG9wIjoxOTkuMjE5NjgxLCJUaXRsZUhlaWdodCI6MTAuNjYzMTUsIlRpdGxlVG9wSXNDdXN0b20iOmZhbHNlLCJUaXRsZVdpZHRoIjoyNy4zNzUwNCwiQ29sb3IiOiIyNTQsIDE4NiwgMTAiLCJVdGNEYXRlIjoiMjAxMS0wNy0yOF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AsIDExNCwgMTg4IiwiSXNWaXNpYmxlIjpmYWxzZSwiTGluZVdlaWdodCI6MC4xfX0sIkhpZGVEYXRlIjpmYWxzZSwiU2hhcGVUb3AiOm51bGwsIlF1aWNrU2hhcGVTaXplIjoxLCJJc1Zpc2libGUiOnRydWV9LHsiRGF0ZUZvcm1hdCI6eyJGb3JtYXRTdHJpbmciOiJkL00veXl5eSIsIlNlcGFyYXRvciI6Ii8iLCJVc2VJbnRlcm5hdGlvbmFsRGF0ZUZvcm1hdCI6dHJ1ZX0sIkludGVybmFsSWQiOiI3MGRlZGJjYi0zY2Y3LTQwY2MtYWQ2Ny00NzlmMDhiODIzZGMiLCJUaXRsZUxlZnQiOjE3Ni43ODUyNzgsIlRpdGxlVG9wIjoxOTkuMjE5NjgxLCJUaXRsZUhlaWdodCI6MTAuNjYzMTUsIlRpdGxlVG9wSXNDdXN0b20iOmZhbHNlLCJUaXRsZVdpZHRoIjoyNy4zNzUwNCwiQ29sb3IiOiIyNTQsIDE4NiwgMTAiLCJVdGNEYXRlIjoiMjAxMS0xMC0wOV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OTlkMjdjOTgtNzJkYi00OWU2LTkxODEtYjcxNzQ4ZjgyMzRjIiwiVGl0bGVMZWZ0IjoyNjQuNTM0MDI3LCJUaXRsZVRvcCI6MTE4LjMxNjYxMiwiVGl0bGVIZWlnaHQiOjIxLjMyNjIyLCJUaXRsZVRvcElzQ3VzdG9tIjpmYWxzZSwiVGl0bGVXaWR0aCI6MTIwLjYyNTAzOCwiQ29sb3IiOiIwLCAxMTQsIDE4OCIsIlV0Y0RhdGUiOiIyMDExLTEyLTAyVDAwOjAwOjAwWiIsIk5vdGUiOm51bGwsIlRpdGxlIjoiUiZUIHN5c3RlbSBpZGVudGlmaWNhdGlvbiBjb21wbGV0aW9u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wLCAxMTQsIDE4OCIsIklzVmlzaWJsZSI6ZmFsc2UsIkxpbmVXZWlnaHQiOjAuMX19LCJIaWRlRGF0ZSI6ZmFsc2UsIlNoYXBlVG9wIjoxMjkuNTM4MzQ1LCJRdWlja1NoYXBlU2l6ZSI6MSwiSXNWaXNpYmxlIjp0cnVlfSx7IkRhdGVGb3JtYXQiOnsiRm9ybWF0U3RyaW5nIjoiZC9NL3l5eXkiLCJTZXBhcmF0b3IiOiIvIiwiVXNlSW50ZXJuYXRpb25hbERhdGVGb3JtYXQiOnRydWV9LCJJbnRlcm5hbElkIjoiYzYzYzZlYmYtOGYzOC00MzZhLWE2MjItMGI2NDAwMWVhOTdmIiwiVGl0bGVMZWZ0IjozMDYuNTk0NjM1LCJUaXRsZVRvcCI6MTk5LjIxOTY4MSwiVGl0bGVIZWlnaHQiOjEwLjY2MzE1LCJUaXRsZVRvcElzQ3VzdG9tIjpmYWxzZSwiVGl0bGVXaWR0aCI6MjcuMzc1MDQsIkNvbG9yIjoiMjU0LCAxODYsIDEwIiwiVXRjRGF0ZSI6IjIwMTItMDItMjBUMDA6MDA6MDBaIiwiTm90ZSI6bnVsbCwiVGl0bGUiOiJOQ1JU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NTUsIDE4NywgODk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mUyOGMzMzU0LWFkNTctNDU4OC04MzlkLTIxNmYxZGIzMWNlNyIsIlRpdGxlTGVmdCI6MzU1LjU5NDMzLCJUaXRsZVRvcCI6MTc3LjY1ODM0LCJUaXRsZUhlaWdodCI6MjEuMzI2MjIsIlRpdGxlVG9wSXNDdXN0b20iOmZhbHNlLCJUaXRsZVdpZHRoIjo5Ny44NzUwNCwiQ29sb3IiOiIxMTEsIDQ5LCAxNTIiLCJVdGNEYXRlIjoiMjAxMi0wMy0wNVQwMDowMDowMFoiLCJOb3RlIjpudWxsLCJUaXRsZSI6IkNvbXBsZXRpb24gb2YgcHVibGljIGNvbnN1bHRhdGlvbi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MTExLCA0OSwgMTUyIiwiSXNWaXNpYmxlIjpmYWxzZSwiTGluZVdlaWdodCI6MC4xfX0sIkhpZGVEYXRlIjpmYWxzZSwiU2hhcGVUb3AiOjE4OC44OCwiUXVpY2tTaGFwZVNpemUiOjEsIklzVmlzaWJsZSI6dHJ1ZX0seyJEYXRlRm9ybWF0Ijp7IkZvcm1hdFN0cmluZyI6ImQvTS95eXl5IiwiU2VwYXJhdG9yIjoiLyIsIlVzZUludGVybmF0aW9uYWxEYXRlRm9ybWF0Ijp0cnVlfSwiSW50ZXJuYWxJZCI6IjE2M2RiZDUxLTA0MTktNDU3My05NGEwLTZlZDMxMmM1ZmE2NiIsIlRpdGxlTGVmdCI6NDM0LjA2MTI0OSwiVGl0bGVUb3AiOjEzOS44Nzc5NiwiVGl0bGVIZWlnaHQiOjIxLjMyNjIyLCJUaXRsZVRvcElzQ3VzdG9tIjpmYWxzZSwiVGl0bGVXaWR0aCI6MTExLjI1LCJDb2xvciI6IjMxLCA3MywgMTI1IiwiVXRjRGF0ZSI6IjIwMTItMDUtMjVUMDA6MDA6MDBaIiwiTm90ZSI6bnVsbCwiVGl0bGUiOiJNZWV0aW5nIHdpdGggRVUgZXhwZXJ0IE1yLiBLb21uaW5vcy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MzEsIDczLCAxMjUiLCJJc1Zpc2libGUiOmZhbHNlLCJMaW5lV2VpZ2h0IjowLjF9fSwiSGlkZURhdGUiOmZhbHNlLCJTaGFwZVRvcCI6MTUxLjA5OTY4NiwiUXVpY2tTaGFwZVNpemUiOjEsIklzVmlzaWJsZSI6dHJ1ZX0seyJEYXRlRm9ybWF0Ijp7IkZvcm1hdFN0cmluZyI6ImQvTS95eXl5IiwiU2VwYXJhdG9yIjoiLyIsIlVzZUludGVybmF0aW9uYWxEYXRlRm9ybWF0Ijp0cnVlfSwiSW50ZXJuYWxJZCI6IjFlNmU3Yzk2LWM3ZWEtNDU0ZC1iYTlmLTVmZmFiMzMzMDk4NCIsIlRpdGxlTGVmdCI6NDYyLjU1OTcsIlRpdGxlVG9wIjoxOTkuMjE5NjgxLCJUaXRsZUhlaWdodCI6MTAuNjYzMTUsIlRpdGxlVG9wSXNDdXN0b20iOmZhbHNlLCJUaXRsZVdpZHRoIjoyNy4zNzUwNCwiQ29sb3IiOiIyNTQsIDE4NiwgMTAiLCJVdGNEYXRlIjoiMjAxMi0wNy0zMF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NmVkZTRmZTktZWFjYi00NDg1LWExMjktOGZmOTMwMjUxNmNkIiwiVGl0bGVMZWZ0Ijo2MjAuMDU2OCwiVGl0bGVUb3AiOjEzOS44Nzc5NiwiVGl0bGVIZWlnaHQiOjIxLjMyNjIyLCJUaXRsZVRvcElzQ3VzdG9tIjpmYWxzZSwiVGl0bGVXaWR0aCI6MTIyLjM3NTAzOCwiQ29sb3IiOiIxOTIsIDgwLCA3NyIsIlV0Y0RhdGUiOiIyMDEyLTEyLTAzVDAwOjAwOjAwWiIsIk5vdGUiOm51bGwsIlRpdGxlIjoiVmFyaW91cyBzdHVkaWVzIGNvbXBhcmF0aXZlIGFuYWx5c2lzIHN0YXJ0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OTIsIDgwLCA3NyIsIklzVmlzaWJsZSI6ZmFsc2UsIkxpbmVXZWlnaHQiOjAuMX19LCJIaWRlRGF0ZSI6ZmFsc2UsIlNoYXBlVG9wIjoxNTEuMDk5Njg2LCJRdWlja1NoYXBlU2l6ZSI6MSwiSXNWaXNpYmxlIjp0cnVlfSx7IkRhdGVGb3JtYXQiOnsiRm9ybWF0U3RyaW5nIjoiZC9NL3l5eXkiLCJTZXBhcmF0b3IiOiIvIiwiVXNlSW50ZXJuYXRpb25hbERhdGVGb3JtYXQiOnRydWV9LCJJbnRlcm5hbElkIjoiYTAyYjRjY2EtODRiYi00NmIyLTgxMzctMzY2ZWE1ZTNkNjI4IiwiVGl0bGVMZWZ0Ijo1OTcuMjEyOCwiVGl0bGVUb3AiOjE5OS4yMTk2ODEsIlRpdGxlSGVpZ2h0IjoxMC42NjMxNSwiVGl0bGVUb3BJc0N1c3RvbSI6ZmFsc2UsIlRpdGxlV2lkdGgiOjI3LjM3NTA0LCJDb2xvciI6IjI1NCwgMTg2LCAxMCIsIlV0Y0RhdGUiOiIyMDEyLTEyLTE2VDAwOjAwOjAwWiIsIk5vdGUiOm51bGwsIlRpdGxlIjoiTkNSVCIsIlN0eWxlIjow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MTU1LCAxODcsIDg5IiwiSXNWaXNpYmxlIjpmYWxzZSwiTGluZVdlaWdodCI6MC4xfX0sIkhpZGVEYXRlIjpmYWxzZSwiU2hhcGVUb3AiOm51bGwsIlF1aWNrU2hhcGVTaXplIjoxLCJJc1Zpc2libGUiOnRydWV9LHsiRGF0ZUZvcm1hdCI6eyJGb3JtYXRTdHJpbmciOiJkL00veXl5eSIsIlNlcGFyYXRvciI6Ii8iLCJVc2VJbnRlcm5hdGlvbmFsRGF0ZUZvcm1hdCI6dHJ1ZX0sIkludGVybmFsSWQiOiIzZmQyZDE5Ny0xMGExLTQ0MTYtOWRiNC05YTRlYzg1ZjcyNTUiLCJUaXRsZUxlZnQiOjQ3MC44NzI5MjUsIlRpdGxlVG9wIjo4MC41MzYyMiwiVGl0bGVIZWlnaHQiOjIxLjMyNjIyLCJUaXRsZVRvcElzQ3VzdG9tIjpmYWxzZSwiVGl0bGVXaWR0aCI6MTE4LjI1LCJDb2xvciI6IjE5MiwgODAsIDc3IiwiVXRjRGF0ZSI6IjIwMTItMDctMDJUMDA6MDA6MDBaIiwiTm90ZSI6bnVsbCwiVGl0bGUiOiJJbm5vdmF0aW9uIG9ic3RhY2xlcyBpZGVudGlmaWNhdGlvbiBjb21wbGV0aW9u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OTIsIDgwLCA3NyIsIklzVmlzaWJsZSI6ZmFsc2UsIkxpbmVXZWlnaHQiOjAuMX19LCJIaWRlRGF0ZSI6ZmFsc2UsIlNoYXBlVG9wIjo5MS43NTc5NSwiUXVpY2tTaGFwZVNpemUiOjEsIklzVmlzaWJsZSI6dHJ1ZX0seyJEYXRlRm9ybWF0Ijp7IkZvcm1hdFN0cmluZyI6ImQvTS95eXl5IiwiU2VwYXJhdG9yIjoiLyIsIlVzZUludGVybmF0aW9uYWxEYXRlRm9ybWF0Ijp0cnVlfSwiSW50ZXJuYWxJZCI6IjhlNTVhMGRjLWIwMWItNGI0MC04Y2JhLTE5ZGYwYTBiODA5ZCIsIlRpdGxlTGVmdCI6NTMyLjg3MTUsIlRpdGxlVG9wIjoxMzkuODc3OTYsIlRpdGxlSGVpZ2h0IjoyMS4zMjYyMiwiVGl0bGVUb3BJc0N1c3RvbSI6ZmFsc2UsIlRpdGxlV2lkdGgiOjk0LjUsIkNvbG9yIjoiNzksIDEyOSwgMTg5IiwiVXRjRGF0ZSI6IjIwMTItMDktMDRUMDA6MDA6MDBaIiwiTm90ZSI6bnVsbCwiVGl0bGUiOiJTbWFydCBzcGVjaWFsaXphdGlvbiB3b3Jrc2hvcC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NzksIDEyOSwgMTg5IiwiSXNWaXNpYmxlIjpmYWxzZSwiTGluZVdlaWdodCI6MC4xfX0sIkhpZGVEYXRlIjpmYWxzZSwiU2hhcGVUb3AiOjE1MS4wOTk2ODYsIlF1aWNrU2hhcGVTaXplIjoxLCJJc1Zpc2libGUiOnRydWV9XSwiVGltZUxpbmVUeXBlIjoxLCJUYXNrcyI6W3siRHVyYXRpb25WYWx1ZSI6OTMuMCwiRHVyYXRpb25Gb3JtYXQiOjAsIkludGVybmFsSWQiOiI5NTM0Y2ExYi00OTA5LTQxNTEtYWE2My0xNTcyYTc3MjZiODIiLCJJbmRleCI6MSwiQ29sb3IiOiIwLCAxMTQsIDE4OCIsIlV0Y1N0YXJ0RGF0ZSI6IjIwMTEtMDktMDFUMDA6MDA6MDBaIiwiTm90ZSI6bnVsbCwiVXRjRW5kRGF0ZSI6IjIwMTEtMTItMDJUMDA6MDA6MDBaIiwiVGl0bGUiOiJSZXNlYXJjaCAmIFRlY2hub2xvZ3kgc3lzdGVtIGFuYWx5c2lzIiwiU2hhcGUiOjEsIkN1c3RvbVNldHRpbmdzIjp7IlRpdGxlV2lkdGgiOjEyMC4wLCJUaXRsZUZvbnRTZXR0aW5ncyI6eyJGb250U2l6ZSI6MTEsIkZvbnROYW1lIjoiQ2FsaWJyaSIsIklzQm9sZCI6dHJ1ZSwiSXNJdGFsaWMiOmZhbHNlLCJJc1VuZGVybGluZWQiOmZhbHNlLCJGb3JlZ3JvdW5kQ29sb3IiOiJCbGFjayIsIkJhY2tDb2xvciI6bnVsbH0sIlN0YXJ0RGF0ZUZvbnRTZXR0aW5ncyI6eyJGb250U2l6ZSI6MTAsIkZvbnROYW1lIjoiQ2FsaWJyaSIsIklzQm9sZCI6ZmFsc2UsIklzSXRhbGljIjpmYWxzZSwiSXNVbmRlcmxpbmVkIjpmYWxzZSwiRm9yZWdyb3VuZENvbG9yIjoiMzEsIDczLCAxMjYiLCJCYWNrQ29sb3IiOm51bGx9LCJFbmREYXRlRm9udFNldHRpbmdzIjp7IkZvbnRTaXplIjoxMCwiRm9udE5hbWUiOiJDYWxpYnJpIiwiSXNCb2xkIjpmYWxzZSwiSXNJdGFsaWMiOmZhbHNlLCJJc1VuZGVybGluZWQiOmZhbHNlLCJGb3JlZ3JvdW5kQ29sb3IiOiIzMSwgNzMsIDEyNiIsIkJhY2tDb2xvciI6bnVsbH0sIkR1cmF0aW9uRm9udFNldHRpbmdzIjp7IkZvbnRTaXplIjoxMCwiRm9udE5hbWUiOiJDYWxpYnJpIiwiSXNCb2xkIjpmYWxzZSwiSXNJdGFsaWMiOmZhbHNlLCJJc1VuZGVybGluZWQiOmZhbHNlLCJGb3JlZ3JvdW5kQ29sb3IiOiIxOTIsIDgwLCA3NyIsIkJhY2tDb2xvciI6bnVsbH0sIlRhc2tzU3BhY2luZyI6NSwiU2hhcGVIZWlnaHQiOjE2LjAsIlZlcnRpY2FsQ29ubmVjdG9yU2V0dGluZ3MiOnsiQ29sb3IiOiIyMDQsIDIwNCwgMjA0IiwiSXNWaXNpYmxlIjpmYWxzZSwiTGluZVdlaWdodCI6MC4wfSwiSG9yaXpvbnRhbENvbm5lY3RvclNldHRpbmdzIjp7IkNvbG9yIjoiMjA0LCAyMDQsIDIwNCIsIklzVmlzaWJsZSI6dHJ1ZSwiTGluZVdlaWdodCI6MC4xfSwiVGFza1NoYXBlQm9yZGVyU2V0dGluZ3MiOnsiQ29sb3IiOiJSZWQiLCJMaW5lV2VpZ2h0IjowLjB9LCJTbWFydFRpdGxlRm9yZWdyb3VuZCI6IkJsYWNrIiwiU21hcnRUaXRsZUZvcmVncm91bmRJc0FjdGl2ZSI6ZmFsc2UsIlNtYXJ0RHVyYXRpb25Gb3JlZ3JvdW5kIjoiMTkyLCA4MCwgNzciLCJTbWFydER1cmF0aW9uRm9yZWdyb3VuZElzQWN0aXZlIjpmYWxzZSwiU21hcnREYXRlRm9yZWdyb3VuZCI6IjMxLCA3MywgMTI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iwiVGFza1RpdGxlUG9zaXRpb24iOjMsIlRhc2tEdXJhdGlvblBvc2l0aW9uIjoyLCJUYXNrVGl0bGVJc1dpZGVyIjpmYWxzZSwiVGFza0R1cmF0aW9uSXNXaWRlciI6ZmFsc2UsIlRhc2tEYXRlSXNXaWRlciI6ZmFsc2UsIlRhc2tQZXJjZW50YWdlQ29tcGxldGVkSXNXaWRlciI6ZmFsc2UsIkRhdGVGb3JtYXQiOnsiRm9ybWF0U3RyaW5nIjoiZC9NL3l5eXkiLCJTZXBhcmF0b3IiOiIvIiwiVXNlSW50ZXJuYXRpb25hbERhdGVGb3JtYXQiOnRydWV9LCJJc1Zpc2libGUiOnRydWUsIlBlcmNlbnRhZ2VDb21wbGV0ZWQiOm51bGx9LHsiRHVyYXRpb25WYWx1ZSI6MTk2LjAsIkR1cmF0aW9uRm9ybWF0IjowLCJJbnRlcm5hbElkIjoiODgyNjU2NmEtYWM1My00Y2I0LWFlMTAtZGE3NTQ1NGRlZWRmIiwiSW5kZXgiOjIsIkNvbG9yIjoiMTkyLCA4MCwgNzciLCJVdGNTdGFydERhdGUiOiIyMDExLTEyLTIwVDAwOjAwOjAwWiIsIk5vdGUiOm51bGwsIlV0Y0VuZERhdGUiOiIyMDEyLTA3LTAyVDAwOjAwOjAwWiIsIlRpdGxlIjoiSW5ub3ZhdGlvbiBzeXN0ZW0gYW5hbHlzaXMiLCJTaGFwZSI6MSwiQ3VzdG9tU2V0dGluZ3MiOnsiVGl0bGVXaWR0aCI6MTIwLjAsIlRpdGxlRm9udFNldHRpbmdzIjp7IkZvbnRTaXplIjoxMSwiRm9udE5hbWUiOiJDYWxpYnJpIiwiSXNCb2xkIjp0cnVlLCJJc0l0YWxpYyI6ZmFsc2UsIklzVW5kZXJsaW5lZCI6ZmFsc2UsIkZvcmVncm91bmRDb2xvciI6IkJsYWNrIiwiQmFja0NvbG9yIjpudWxsfSwiU3RhcnREYXRlRm9udFNldHRpbmdzIjp7IkZvbnRTaXplIjoxMCwiRm9udE5hbWUiOiJDYWxpYnJpIiwiSXNCb2xkIjpmYWxzZSwiSXNJdGFsaWMiOmZhbHNlLCJJc1VuZGVybGluZWQiOmZhbHNlLCJGb3JlZ3JvdW5kQ29sb3IiOiIzMSwgNzMsIDEyNiIsIkJhY2tDb2xvciI6bnVsbH0sIkVuZERhdGVGb250U2V0dGluZ3MiOnsiRm9udFNpemUiOjEw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zNS4wLCJEdXJhdGlvbkZvcm1hdCI6MCwiSW50ZXJuYWxJZCI6IjIyYTgxNTBkLTcyNzQtNDRlZC04NWFjLTYxMWNmNWFmOTgxNSIsIkluZGV4IjozLCJDb2xvciI6IjExMSwgNDksIDE1MiIsIlV0Y1N0YXJ0RGF0ZSI6IjIwMTItMDEtMzFUMDA6MDA6MDBaIiwiTm90ZSI6bnVsbCwiVXRjRW5kRGF0ZSI6IjIwMTItMDMtMDVUMDA6MDA6MDBaIiwiVGl0bGUiOiJQcmlvcml0aWVzIGlkZW50aWZpY2F0aW9uLVB1YmxpYyBjb25zdWx0YXRpb24iLCJTaGFwZSI6MSwiQ3VzdG9tU2V0dGluZ3MiOnsiVGl0bGVXaWR0aCI6MTIwLjAsIlRpdGxlRm9udFNldHRpbmdzIjp7IkZvbnRTaXplIjoxMSwiRm9udE5hbWUiOiJDYWxpYnJpIiwiSXNCb2xkIjp0cnVlLCJJc0l0YWxpYyI6ZmFsc2UsIklzVW5kZXJsaW5lZCI6ZmFsc2UsIkZvcmVncm91bmRDb2xvciI6IkJsYWNrIiwiQmFja0NvbG9yIjpudWxsfSwiU3RhcnREYXRlRm9udFNldHRpbmdzIjp7IkZvbnRTaXplIjoxMCwiRm9udE5hbWUiOiJDYWxpYnJpIiwiSXNCb2xkIjpmYWxzZSwiSXNJdGFsaWMiOmZhbHNlLCJJc1VuZGVybGluZWQiOmZhbHNlLCJGb3JlZ3JvdW5kQ29sb3IiOiIzMSwgNzMsIDEyNiIsIkJhY2tDb2xvciI6bnVsbH0sIkVuZERhdGVGb250U2V0dGluZ3MiOnsiRm9udFNpemUiOjEw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xNDcuMCwiRHVyYXRpb25Gb3JtYXQiOjAsIkludGVybmFsSWQiOiJkNGRlY2UwMi1mMTdmLTQ5NjItYWQ1YS01NWI2OGQ5NWRlNzQiLCJJbmRleCI6NCwiQ29sb3IiOiIxMTEsIDQ5LCAxNTIiLCJVdGNTdGFydERhdGUiOiIyMDEyLTAzLTA2VDAwOjAwOjAwWiIsIk5vdGUiOm51bGwsIlV0Y0VuZERhdGUiOiIyMDEyLTA3LTMwVDAwOjAwOjAwWiIsIlRpdGxlIjoiUHJpb3JpdGllcyBpZGVudGlmaWNhdGlvbi1OQ1JUL1NTQyBjb250cmlidXRpb24iLCJTaGFwZSI6MSwiQ3VzdG9tU2V0dGluZ3MiOnsiVGl0bGVXaWR0aCI6MTIwLjAsIlRpdGxlRm9udFNldHRpbmdzIjp7IkZvbnRTaXplIjoxMSwiRm9udE5hbWUiOiJDYWxpYnJpIiwiSXNCb2xkIjp0cnVlLCJJc0l0YWxpYyI6ZmFsc2UsIklzVW5kZXJsaW5lZCI6ZmFsc2UsIkZvcmVncm91bmRDb2xvciI6IkJsYWNrIiwiQmFja0NvbG9yIjpudWxsfSwiU3RhcnREYXRlRm9udFNldHRpbmdzIjp7IkZvbnRTaXplIjoxMCwiRm9udE5hbWUiOiJDYWxpYnJpIiwiSXNCb2xkIjpmYWxzZSwiSXNJdGFsaWMiOmZhbHNlLCJJc1VuZGVybGluZWQiOmZhbHNlLCJGb3JlZ3JvdW5kQ29sb3IiOiIzMSwgNzMsIDEyNiIsIkJhY2tDb2xvciI6bnVsbH0sIkVuZERhdGVGb250U2V0dGluZ3MiOnsiRm9udFNpemUiOjEw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yMTQuMCwiRHVyYXRpb25Gb3JtYXQiOjAsIkludGVybmFsSWQiOiJhNWM5OTc0Zi04YmNhLTQ5MDQtOWE0NC0xMWMzNzMyYWYzYWIiLCJJbmRleCI6NSwiQ29sb3IiOiIxMTEsIDQ5LCAxNTIiLCJVdGNTdGFydERhdGUiOiIyMDEyLTA2LTAxVDAwOjAwOjAwWiIsIk5vdGUiOm51bGwsIlV0Y0VuZERhdGUiOiIyMDEyLTEyLTMxVDAwOjAwOjAwWiIsIlRpdGxlIjoiUHJpb3JpdGllcyBpZGVudGlmaWNhdGlvbi1Db29wZXJhdGlvbiB3aXRoIFNFViIsIlNoYXBlIjoxLCJDdXN0b21TZXR0aW5ncyI6eyJUaXRsZVdpZHRoIjoxMjAuMCwiVGl0bGVGb250U2V0dGluZ3MiOnsiRm9udFNpemUiOjExLCJGb250TmFtZSI6IkNhbGlicmkiLCJJc0JvbGQiOnRydWUsIklzSXRhbGljIjpmYWxzZSwiSXNVbmRlcmxpbmVkIjpmYWxzZSwiRm9yZWdyb3VuZENvbG9yIjoiQmxhY2siLCJCYWNrQ29sb3IiOm51bGx9LCJTdGFydERhdGVGb250U2V0dGluZ3MiOnsiRm9udFNpemUiOjEwLCJGb250TmFtZSI6IkNhbGlicmkiLCJJc0JvbGQiOmZhbHNlLCJJc0l0YWxpYyI6ZmFsc2UsIklzVW5kZXJsaW5lZCI6ZmFsc2UsIkZvcmVncm91bmRDb2xvciI6IjMxLCA3MywgMTI2IiwiQmFja0NvbG9yIjpudWxsfSwiRW5kRGF0ZUZvbnRTZXR0aW5ncyI6eyJGb250U2l6ZSI6MTA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Sx7IkR1cmF0aW9uVmFsdWUiOjU5LjAsIkR1cmF0aW9uRm9ybWF0IjowLCJJbnRlcm5hbElkIjoiMGE2OGRkMTMtMWQ1Ny00ZGFjLTlmYmEtZGVkYTYzYzhjOTQ3IiwiSW5kZXgiOjYsIkNvbG9yIjoiMTExLCA0OSwgMTUyIiwiVXRjU3RhcnREYXRlIjoiMjAxMi0wOS0wM1QwMDowMDowMFoiLCJOb3RlIjpudWxsLCJVdGNFbmREYXRlIjoiMjAxMi0xMC0zMVQwMDowMDowMFoiLCJUaXRsZSI6IlByaW9yaXRpZXMgaWRlbnRpZmljYXRpb24tQ29vcGVyYXRpb24gd2l0aCBSZWdpb25zLTFzdCByb3VuZCIsIlNoYXBlIjoxLCJDdXN0b21TZXR0aW5ncyI6eyJUaXRsZVdpZHRoIjoxMjAuMCwiVGl0bGVGb250U2V0dGluZ3MiOnsiRm9udFNpemUiOjExLCJGb250TmFtZSI6IkNhbGlicmkiLCJJc0JvbGQiOnRydWUsIklzSXRhbGljIjpmYWxzZSwiSXNVbmRlcmxpbmVkIjpmYWxzZSwiRm9yZWdyb3VuZENvbG9yIjoiQmxhY2siLCJCYWNrQ29sb3IiOm51bGx9LCJTdGFydERhdGVGb250U2V0dGluZ3MiOnsiRm9udFNpemUiOjEwLCJGb250TmFtZSI6IkNhbGlicmkiLCJJc0JvbGQiOmZhbHNlLCJJc0l0YWxpYyI6ZmFsc2UsIklzVW5kZXJsaW5lZCI6ZmFsc2UsIkZvcmVncm91bmRDb2xvciI6IjMxLCA3MywgMTI2IiwiQmFja0NvbG9yIjpudWxsfSwiRW5kRGF0ZUZvbnRTZXR0aW5ncyI6eyJGb250U2l6ZSI6MTA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V0sIlN0eWxlIjp7IlRpbWVsaW5lU2V0dGluZ3MiOnsiVG9kYXlNYXJrZXJDb2xvciI6IlJlZCIsIlRvZGF5TWFya2VyRm9udFNldHRpbmdzIjp7IkZvbnRTaXplIjoxMiwiRm9udE5hbWUiOiJDYWxpYnJpIiwiSXNCb2xkIjpmYWxzZSwiSXNJdGFsaWMiOmZhbHNlLCJJc1VuZGVybGluZWQiOmZhbHNlLCJGb3JlZ3JvdW5kQ29sb3IiOiJCbGFjayIsIkJhY2tDb2xvciI6bnVsbH0sIlN0YXJ0WWVhckZvbnQiOnsiRm9udFNpemUiOjE4LCJGb250TmFtZSI6IkNhbGlicmkiLCJJc0JvbGQiOnRydWUsIklzSXRhbGljIjpmYWxzZSwiSXNVbmRlcmxpbmVkIjpmYWxzZSwiRm9yZWdyb3VuZENvbG9yIjoiT3JhbmdlUmVkIiwiQmFja0NvbG9yIjpudWxsfSwiRW5kWWVhckZvbnQiOnsiRm9udFNpemUiOjE4LCJGb250TmFtZSI6IkNhbGlicmkiLCJJc0JvbGQiOnRydWUsIklzSXRhbGljIjpmYWxzZSwiSXNVbmRlcmxpbmVkIjpmYWxzZSwiRm9yZWdyb3VuZENvbG9yIjoiT3JhbmdlUmVkIiwiQmFja0NvbG9yIjpudWxsfSwiSXNUaGluIjpmYWxzZSwiSGFzM0RFZmZlY3QiOnRydWUsIlRpbWViYW5kSXNSb3VuZGVkIjpmYWxzZSwiVGltZWJhbmRDb2xvciI6IjMxLCA3MywgMTI1IiwiVGltZWJhbmRGb250U2V0dGluZ3MiOnsiRm9udFNpemUiOjEyLCJGb250TmFtZSI6IkNhbGlicmkiLCJJc0JvbGQiOmZhbHNlLCJJc0l0YWxpYyI6ZmFsc2UsIklzVW5kZXJsaW5lZCI6ZmFsc2UsIkZvcmVncm91bmRDb2xvciI6IldoaXRlIiwiQmFja0NvbG9yIjpudWxsfSwiRWxhcHNlZFRpbWVDb2xvciI6IlJlZCIsIkVsYXBzZWRUaW1lU3R5bGUiOjIsIlRvZGF5TWFya2VyUG9zaXRpb24iOjIsIkNhcHNQb3NpdGlvbiI6M30sIkRlZmF1bHRNaWxlc3RvbmVTZXR0aW5ncyI6eyJGbGFnQ29ubmVjdG9yU2V0dGluZ3MiOnsiQ29sb3IiOiI3OSwgMTI5LCAxODkiLCJJc1Zpc2libGUiOmZhbHNlLCJMaW5lV2VpZ2h0IjowLjF9LCJEYXRlRm9ybWF0Ijp7IkZvcm1hdFN0cmluZyI6ImQvTS95eXl5IiwiU2VwYXJhdG9yIjoiLyIsIlVzZUludGVybmF0aW9uYWxEYXRlRm9ybWF0Ijp0cnVlfSw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IiwiSXNWaXNpYmxlIjpmYWxzZSwiTGluZVdlaWdodCI6MC4xfX0sIkRlZmF1bHRUYXNrU2V0dGluZ3MiOnsiRGF0ZUZvbnRTZXR0aW5ncyI6eyJGb250U2l6ZSI6MTAsIkZvbnROYW1lIjoiQ2FsaWJyaSIsIklzQm9sZCI6ZmFsc2UsIklzSXRhbGljIjpmYWxzZSwiSXNVbmRlcmxpbmVkIjpmYWxzZSwiRm9yZWdyb3VuZENvbG9yIjoiMzEsIDczLCAxMjYiLCJCYWNrQ29sb3IiOm51bGx9LCJTdGFydERhdGVGb250U2V0dGluZ3MiOnsiRm9udFNpemUiOjEyLCJGb250TmFtZSI6IkNhbGlicmkiLCJJc0JvbGQiOmZhbHNlLCJJc0l0YWxpYyI6ZmFsc2UsIklzVW5kZXJsaW5lZCI6ZmFsc2UsIkZvcmVncm91bmRDb2xvciI6IldoaXRlIiwiQmFja0NvbG9yIjpudWxsfSwiRW5kRGF0ZUZvbnRTZXR0aW5ncyI6eyJGb250U2l6ZSI6MTIsIkZvbnROYW1lIjoiQ2FsaWJyaSIsIklzQm9sZCI6ZmFsc2UsIklzSXRhbGljIjpmYWxzZSwiSXNVbmRlcmxpbmVkIjpmYWxzZSwiRm9yZWdyb3VuZENvbG9yIjoiV2hpdGUiLCJCYWNrQ29sb3IiOm51bGx9LCJEdXJhdGlvbkZvbnRTZXR0aW5ncyI6eyJGb250U2l6ZSI6MTAsIkZvbnROYW1lIjoiQ2FsaWJyaSIsIklzQm9sZCI6ZmFsc2UsIklzSXRhbGljIjpmYWxzZSwiSXNVbmRlcmxpbmVkIjpmYWxzZSwiRm9yZWdyb3VuZENvbG9yIjoiMTkyLCA4MCwgNzciLCJCYWNrQ29sb3IiOm51bGx9LCJJc1RoaWNrIjpmYWxzZSwiVGFza3NBYm92ZVRpbWViYW5kIjpmYWxzZSwiRGF0ZUZvcm1hdCI6eyJGb3JtYXRTdHJpbmciOiJkL00veXl5eSIsIlNlcGFyYXRvciI6Ii8iLCJVc2VJbnRlcm5hdGlvbmFsRGF0ZUZvcm1hdCI6dHJ1ZX0sIkR1cmF0aW9uUG9zaXRpb24iOjIsIkR1cmF0aW9uRm9ybWF0IjowLCJSZW5kZXJMb25nVGFza1RpdGxlQWJvdmVUYXNrU2hhcGUiOmZhbHNlLCJJc0hvcml6b250YWxDb25uZWN0b3JWaXNpYmxlIjp0cnVlLCJJc1ZlcnRpY2FsQ29ubmVjdG9yVmlzaWJsZSI6ZmFsc2UsIkludGVydmFsVGV4dFBvc2l0aW9uIjozLCJJbnRlcnZhbERhdGVQb3NpdGlvbiI6MiwiVGl0bGVXaWR0aCI6bnVsbCwiVGl0bGVGb250U2V0dGluZ3MiOnsiRm9udFNpemUiOjExLCJGb250TmFtZSI6IkNhbGlicmkiLCJJc0JvbGQiOnRydWUsIklzSXRhbGljIjpmYWxzZSwiSXNVbmRlcmxpbmVkIjpmYWxzZSwiRm9yZWdyb3VuZENvbG9yIjoiQmxhY2s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lNtYXJ0UGVyY2VudGFnZUNvbXBsZXRlZEZvcmVncm91bmQiOiI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TY2FsZVNldHRpbmdzIjp7IkRhdGVGb3JtYXQiOiJNTSIsIkludGVydmFsVHlwZSI6MiwiVXNlQXV0b21hdGljVGltZVNjYWxlIjp0cnVlLCJDdXN0b21UaW1lU2NhbGVVdGNTdGFydERhdGUiOiIyMDExLTA3LTI4VDAwOjAwOjAwWiIsIkN1c3RvbVRpbWVTY2FsZVV0Y0VuZERhdGUiOiIyMDEyLTEyLTMxVDAwOjAwOjAwWiJ9fSwiVGltZWJhbmRWZXJ0aWNhbFBvc2l0aW9uIjp7IlF1aWNrUG9zaXRpb24iOjEsIlJlbGF0aXZlUG9zaXRpb24iOjQ0LjQ0NDQ0MjcsIkFic29sdXRlUG9zaXRpb24iOjI0MC4wLCJQcmV2aW91c0Fic29sdXRlUG9zaXRpb24iOjI0MC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hmYjkxNzNlLTQ4NGUtNGNiZC1iZDdlLTRmZGZjZDVkNDE5YyIsIlRpdGxlU2hhcGVOYW1lIjoiVGV4dEJveCA0Mzk3IiwiRGF0ZVNoYXBlTmFtZSI6IlRleHRCb3ggNDM5OSIsIk1hcmtlclNoYXBlTmFtZSI6IkZsb3djaGFydDogTWVyZ2UgNDM5NSIsIkNvbm5lY3RvclNoYXBlTmFtZSI6IlN0cmFpZ2h0IENvbm5lY3RvciA0NDAxIn0seyJNaWxlc3RvbmVJZCI6IjI1ODA5NWRjLTYyYjUtNDQ4MS05ZjY1LTQyM2ZlN2ZkNjJlYSIsIlRpdGxlU2hhcGVOYW1lIjoiVGV4dEJveCA0NDA1IiwiRGF0ZVNoYXBlTmFtZSI6IlRleHRCb3ggNDQwNyIsIk1hcmtlclNoYXBlTmFtZSI6Iklzb3NjZWxlcyBUcmlhbmdsZSA0NDAzIiwiQ29ubmVjdG9yU2hhcGVOYW1lIjpudWxsfSx7Ik1pbGVzdG9uZUlkIjoiZjQ2NzMyZmUtMTY1ZC00ZGFmLWIwMmUtY2RkZTg1ZTJkYjdkIiwiVGl0bGVTaGFwZU5hbWUiOiJUZXh0Qm94IDQ0MTQiLCJEYXRlU2hhcGVOYW1lIjoiVGV4dEJveCA0NDE2IiwiTWFya2VyU2hhcGVOYW1lIjoiRmxvd2NoYXJ0OiBNZXJnZSA0NDEyIiwiQ29ubmVjdG9yU2hhcGVOYW1lIjoiU3RyYWlnaHQgQ29ubmVjdG9yIDQ0MTgifSx7Ik1pbGVzdG9uZUlkIjoiNmFiNWNiZDktNGNkNi00MzA2LWI0MGItMWFlOGFlY2QxZjIzIiwiVGl0bGVTaGFwZU5hbWUiOiJUZXh0Qm94IDQ0MjUiLCJEYXRlU2hhcGVOYW1lIjoiVGV4dEJveCA0NDI3IiwiTWFya2VyU2hhcGVOYW1lIjoiRmxvd2NoYXJ0OiBNZXJnZSA0NDIzIiwiQ29ubmVjdG9yU2hhcGVOYW1lIjoiU3RyYWlnaHQgQ29ubmVjdG9yIDQ0MjkifSx7Ik1pbGVzdG9uZUlkIjoiZjBlOGUxY2YtNzI4Yy00MjEwLWFkM2UtZDc1Nzc5NGY4ZDE4IiwiVGl0bGVTaGFwZU5hbWUiOiJUZXh0Qm94IDQ0MzUiLCJEYXRlU2hhcGVOYW1lIjoiVGV4dEJveCA0NDM3IiwiTWFya2VyU2hhcGVOYW1lIjoiRmxvd2NoYXJ0OiBNZXJnZSA0NDMzIiwiQ29ubmVjdG9yU2hhcGVOYW1lIjoiU3RyYWlnaHQgQ29ubmVjdG9yIDQ0MzkifSx7Ik1pbGVzdG9uZUlkIjoiMzcwOTExM2MtZGM0NC00YTdmLTkzMzQtOGE2MzBlYWU1OWQ1IiwiVGl0bGVTaGFwZU5hbWUiOiJUZXh0Qm94IDQ0NDMiLCJEYXRlU2hhcGVOYW1lIjoiVGV4dEJveCA0NDQ1IiwiTWFya2VyU2hhcGVOYW1lIjoiSXNvc2NlbGVzIFRyaWFuZ2xlIDQ0NDEiLCJDb25uZWN0b3JTaGFwZU5hbWUiOm51bGx9LHsiTWlsZXN0b25lSWQiOiIxMzQ1MzcxMy02MjQzLTQ2MjktOTEzMi1iOTFiMDkyODY1MDUiLCJUaXRsZVNoYXBlTmFtZSI6IlRleHRCb3ggNDQ1MiIsIkRhdGVTaGFwZU5hbWUiOiJUZXh0Qm94IDQ0NTQiLCJNYXJrZXJTaGFwZU5hbWUiOiJGbG93Y2hhcnQ6IE1lcmdlIDQ0NTAiLCJDb25uZWN0b3JTaGFwZU5hbWUiOiJTdHJhaWdodCBDb25uZWN0b3IgNDQ1NiJ9LHsiTWlsZXN0b25lSWQiOiIyOWIyYzY5YS0wZjY1LTQ1MGEtYjE1Yy01OWJiMTJjYzlhOTIiLCJUaXRsZVNoYXBlTmFtZSI6IlRleHRCb3ggNDQ2MyIsIkRhdGVTaGFwZU5hbWUiOiJUZXh0Qm94IDQ0NjUiLCJNYXJrZXJTaGFwZU5hbWUiOiJGbG93Y2hhcnQ6IE1lcmdlIDQ0NjEiLCJDb25uZWN0b3JTaGFwZU5hbWUiOiJTdHJhaWdodCBDb25uZWN0b3IgNDQ2NyJ9LHsiTWlsZXN0b25lSWQiOiIzZTExZDA4Yi1iZDZmLTQ1OWYtODJkZS0zODU0NzAzZWY3NGYiLCJUaXRsZVNoYXBlTmFtZSI6IlRleHRCb3ggNDQ3MSIsIkRhdGVTaGFwZU5hbWUiOiJUZXh0Qm94IDQ0NzMiLCJNYXJrZXJTaGFwZU5hbWUiOiJJc29zY2VsZXMgVHJpYW5nbGUgNDQ2OSIsIkNvbm5lY3RvclNoYXBlTmFtZSI6bnVsbH0seyJNaWxlc3RvbmVJZCI6IjZlYWVhMzkzLTYwYTQtNDRhNi1hMzM0LTA1MjZkZmI4NmU5NyIsIlRpdGxlU2hhcGVOYW1lIjoiVGV4dEJveCA0NDgwIiwiRGF0ZVNoYXBlTmFtZSI6IlRleHRCb3ggNDQ4MiIsIk1hcmtlclNoYXBlTmFtZSI6IkZsb3djaGFydDogTWVyZ2UgNDQ3OCIsIkNvbm5lY3RvclNoYXBlTmFtZSI6IlN0cmFpZ2h0IENvbm5lY3RvciA0NDg0In0seyJNaWxlc3RvbmVJZCI6IjI3MWNhOGVhLWFlYTktNDYwMy1iNDMwLWM5YTIwMDM5NDIwYiIsIlRpdGxlU2hhcGVOYW1lIjoiVGV4dEJveCA0NDkxIiwiRGF0ZVNoYXBlTmFtZSI6IlRleHRCb3ggNDQ5MyIsIk1hcmtlclNoYXBlTmFtZSI6IkZsb3djaGFydDogTWVyZ2UgNDQ4OSIsIkNvbm5lY3RvclNoYXBlTmFtZSI6IlN0cmFpZ2h0IENvbm5lY3RvciA0NDk1In0seyJNaWxlc3RvbmVJZCI6IjJkZDQzYzY1LTg2ZjgtNDkxZS1iYjljLWU4YWE0YTViZjdjMCIsIlRpdGxlU2hhcGVOYW1lIjoiVGV4dEJveCA0NDk5IiwiRGF0ZVNoYXBlTmFtZSI6IlRleHRCb3ggNDUwMSIsIk1hcmtlclNoYXBlTmFtZSI6Iklzb3NjZWxlcyBUcmlhbmdsZSA0NDk3IiwiQ29ubmVjdG9yU2hhcGVOYW1lIjpudWxsfSx7Ik1pbGVzdG9uZUlkIjoiNTk4ZWY3NWUtNjRiYy00NWM5LWI4YzUtOWJlYmQzYzZiMGM0IiwiVGl0bGVTaGFwZU5hbWUiOiJUZXh0Qm94IDQ1MDgiLCJEYXRlU2hhcGVOYW1lIjoiVGV4dEJveCA0NTEwIiwiTWFya2VyU2hhcGVOYW1lIjoiRmxvd2NoYXJ0OiBNZXJnZSA0NTA2IiwiQ29ubmVjdG9yU2hhcGVOYW1lIjoiU3RyYWlnaHQgQ29ubmVjdG9yIDQ1MTIifV0sIlRhc2tzIjpbeyJUYXNrSWQiOiJjZjNjNGE3NS01ZDI3LTRlNTgtYjcxOC1mZDczZGNlYjE1ZmQiLCJUaXRsZVNoYXBlTmFtZSI6IlRleHRCb3ggNDUxNyIsIkR1cmF0aW9uVGV4dFNoYXBlTmFtZSI6bnVsbCwiU2VnbWVudFNoYXBlTmFtZSI6IlJvdW5kZWQgUmVjdGFuZ2xlIDQ1MTQiLCJWZXJ0aWNhbExlZnRDb25uZWN0b3JTaGFwZU5hbWUiOiJTdHJhaWdodCBDb25uZWN0b3IgNDUyNyIsIlZlcnRpY2FsUmlnaHRDb25uZWN0b3JTaGFwZU5hbWUiOiJTdHJhaWdodCBDb25uZWN0b3IgNDUyOSIsIkhvcml6b250YWxDb25uZWN0b3JTaGFwZU5hbWUiOiJTdHJhaWdodCBDb25uZWN0b3IgNDUyNSIsIkxlZnREYXRlU2hhcGVOYW1lIjoiVGV4dEJveCA0NTIyIiwiUmlnaHREYXRlU2hhcGVOYW1lIjoiVGV4dEJveCA0NTIwIiwiT3V0c2lkZVBlcmNlbnRhZ2VTaGFwZU5hbWUiOm51bGwsIkluc2lkZVBlcmNlbnRhZ2VTaGFwZU5hbWUiOm51bGx9LHsiVGFza0lkIjoiMWYxM2E0NDctMzUyYS00OWU0LWJhZTgtNTNhM2ZiYTdhNjA0IiwiVGl0bGVTaGFwZU5hbWUiOiJUZXh0Qm94IDQ1MzQiLCJEdXJhdGlvblRleHRTaGFwZU5hbWUiOm51bGwsIlNlZ21lbnRTaGFwZU5hbWUiOiJSb3VuZGVkIFJlY3RhbmdsZSA0NTMxIiwiVmVydGljYWxMZWZ0Q29ubmVjdG9yU2hhcGVOYW1lIjoiU3RyYWlnaHQgQ29ubmVjdG9yIDQ1NDQiLCJWZXJ0aWNhbFJpZ2h0Q29ubmVjdG9yU2hhcGVOYW1lIjoiU3RyYWlnaHQgQ29ubmVjdG9yIDQ1NDYiLCJIb3Jpem9udGFsQ29ubmVjdG9yU2hhcGVOYW1lIjoiU3RyYWlnaHQgQ29ubmVjdG9yIDQ1NDIiLCJMZWZ0RGF0ZVNoYXBlTmFtZSI6IlRleHRCb3ggNDUzOSIsIlJpZ2h0RGF0ZVNoYXBlTmFtZSI6IlRleHRCb3ggNDUzNyIsIk91dHNpZGVQZXJjZW50YWdlU2hhcGVOYW1lIjpudWxsLCJJbnNpZGVQZXJjZW50YWdlU2hhcGVOYW1lIjpudWxsfSx7IlRhc2tJZCI6ImMwNzI2YmExLTNjZTQtNGQxYS1iNDdlLWI3ODUzY2EyZjhlZiIsIlRpdGxlU2hhcGVOYW1lIjoiVGV4dEJveCA0NTUxIiwiRHVyYXRpb25UZXh0U2hhcGVOYW1lIjpudWxsLCJTZWdtZW50U2hhcGVOYW1lIjoiUm91bmRlZCBSZWN0YW5nbGUgNDU0OCIsIlZlcnRpY2FsTGVmdENvbm5lY3RvclNoYXBlTmFtZSI6IlN0cmFpZ2h0IENvbm5lY3RvciA0NTYxIiwiVmVydGljYWxSaWdodENvbm5lY3RvclNoYXBlTmFtZSI6IlN0cmFpZ2h0IENvbm5lY3RvciA0NTYzIiwiSG9yaXpvbnRhbENvbm5lY3RvclNoYXBlTmFtZSI6IlN0cmFpZ2h0IENvbm5lY3RvciA0NTU5IiwiTGVmdERhdGVTaGFwZU5hbWUiOiJUZXh0Qm94IDQ1NTYiLCJSaWdodERhdGVTaGFwZU5hbWUiOiJUZXh0Qm94IDQ1NTQiLCJPdXRzaWRlUGVyY2VudGFnZVNoYXBlTmFtZSI6bnVsbCwiSW5zaWRlUGVyY2VudGFnZVNoYXBlTmFtZSI6bnVsbH0seyJUYXNrSWQiOiJiMmJmMTc2ZC1iZTMzLTQ2ZGEtOTBiMy1kYmRmNzMwYzAyMTEiLCJUaXRsZVNoYXBlTmFtZSI6IlRleHRCb3ggNDU2OCIsIkR1cmF0aW9uVGV4dFNoYXBlTmFtZSI6bnVsbCwiU2VnbWVudFNoYXBlTmFtZSI6IlJvdW5kZWQgUmVjdGFuZ2xlIDQ1NjUiLCJWZXJ0aWNhbExlZnRDb25uZWN0b3JTaGFwZU5hbWUiOiJTdHJhaWdodCBDb25uZWN0b3IgNDU3OCIsIlZlcnRpY2FsUmlnaHRDb25uZWN0b3JTaGFwZU5hbWUiOiJTdHJhaWdodCBDb25uZWN0b3IgNDU4MCIsIkhvcml6b250YWxDb25uZWN0b3JTaGFwZU5hbWUiOiJTdHJhaWdodCBDb25uZWN0b3IgNDU3NiIsIkxlZnREYXRlU2hhcGVOYW1lIjoiVGV4dEJveCA0NTczIiwiUmlnaHREYXRlU2hhcGVOYW1lIjoiVGV4dEJveCA0NTcxIiwiT3V0c2lkZVBlcmNlbnRhZ2VTaGFwZU5hbWUiOm51bGwsIkluc2lkZVBlcmNlbnRhZ2VTaGFwZU5hbWUiOm51bGx9LHsiVGFza0lkIjoiOGE0ZGI4MzQtYWEwNS00MTJiLWFmZDEtZTNjOTk2MTAxOWJjIiwiVGl0bGVTaGFwZU5hbWUiOiJUZXh0Qm94IDQ1ODUiLCJEdXJhdGlvblRleHRTaGFwZU5hbWUiOm51bGwsIlNlZ21lbnRTaGFwZU5hbWUiOiJSb3VuZGVkIFJlY3RhbmdsZSA0NTgyIiwiVmVydGljYWxMZWZ0Q29ubmVjdG9yU2hhcGVOYW1lIjoiU3RyYWlnaHQgQ29ubmVjdG9yIDQ1OTUiLCJWZXJ0aWNhbFJpZ2h0Q29ubmVjdG9yU2hhcGVOYW1lIjoiU3RyYWlnaHQgQ29ubmVjdG9yIDQ1OTciLCJIb3Jpem9udGFsQ29ubmVjdG9yU2hhcGVOYW1lIjoiU3RyYWlnaHQgQ29ubmVjdG9yIDQ1OTMiLCJMZWZ0RGF0ZVNoYXBlTmFtZSI6IlRleHRCb3ggNDU5MCIsIlJpZ2h0RGF0ZVNoYXBlTmFtZSI6IlRleHRCb3ggNDU4OCIsIk91dHNpZGVQZXJjZW50YWdlU2hhcGVOYW1lIjpudWxsLCJJbnNpZGVQZXJjZW50YWdlU2hhcGVOYW1lIjpudWxsfSx7IlRhc2tJZCI6ImU4N2Q5YzM3LTYyYWYtNGMxMy1iYjFjLTE5MTNkYjg0MDI0MSIsIlRpdGxlU2hhcGVOYW1lIjoiVGV4dEJveCA0NjAyIiwiRHVyYXRpb25UZXh0U2hhcGVOYW1lIjpudWxsLCJTZWdtZW50U2hhcGVOYW1lIjoiUm91bmRlZCBSZWN0YW5nbGUgNDU5OSIsIlZlcnRpY2FsTGVmdENvbm5lY3RvclNoYXBlTmFtZSI6IlN0cmFpZ2h0IENvbm5lY3RvciA0NjEyIiwiVmVydGljYWxSaWdodENvbm5lY3RvclNoYXBlTmFtZSI6IlN0cmFpZ2h0IENvbm5lY3RvciA0NjE0IiwiSG9yaXpvbnRhbENvbm5lY3RvclNoYXBlTmFtZSI6IlN0cmFpZ2h0IENvbm5lY3RvciA0NjEwIiwiTGVmdERhdGVTaGFwZU5hbWUiOiJUZXh0Qm94IDQ2MDciLCJSaWdodERhdGVTaGFwZU5hbWUiOiJUZXh0Qm94IDQ2MDUiLCJPdXRzaWRlUGVyY2VudGFnZVNoYXBlTmFtZSI6bnVsbCwiSW5zaWRlUGVyY2VudGFnZVNoYXBlTmFtZSI6bnVsbH0seyJUYXNrSWQiOiIwNDE5N2VlMi0xZWZmLTQyNTEtOTY2Ni01NDliOTc0MGViNDIiLCJUaXRsZVNoYXBlTmFtZSI6IlRleHRCb3ggNDYxOSIsIkR1cmF0aW9uVGV4dFNoYXBlTmFtZSI6bnVsbCwiU2VnbWVudFNoYXBlTmFtZSI6IlJvdW5kZWQgUmVjdGFuZ2xlIDQ2MTYiLCJWZXJ0aWNhbExlZnRDb25uZWN0b3JTaGFwZU5hbWUiOiJTdHJhaWdodCBDb25uZWN0b3IgNDYyOSIsIlZlcnRpY2FsUmlnaHRDb25uZWN0b3JTaGFwZU5hbWUiOiJTdHJhaWdodCBDb25uZWN0b3IgNDYzMSIsIkhvcml6b250YWxDb25uZWN0b3JTaGFwZU5hbWUiOiJTdHJhaWdodCBDb25uZWN0b3IgNDYyNyIsIkxlZnREYXRlU2hhcGVOYW1lIjoiVGV4dEJveCA0NjI0IiwiUmlnaHREYXRlU2hhcGVOYW1lIjoiVGV4dEJveCA0NjIyIiwiT3V0c2lkZVBlcmNlbnRhZ2VTaGFwZU5hbWUiOm51bGwsIkluc2lkZVBlcmNlbnRhZ2VTaGFwZU5hbWUiOm51bGx9LHsiVGFza0lkIjoiYTcwZWU2ZGUtZDExNi00NGRhLTgwMGMtZGZmOTI4MDExNmY3IiwiVGl0bGVTaGFwZU5hbWUiOiJUZXh0Qm94IDQ2MzYiLCJEdXJhdGlvblRleHRTaGFwZU5hbWUiOm51bGwsIlNlZ21lbnRTaGFwZU5hbWUiOiJSb3VuZGVkIFJlY3RhbmdsZSA0NjMzIiwiVmVydGljYWxMZWZ0Q29ubmVjdG9yU2hhcGVOYW1lIjoiU3RyYWlnaHQgQ29ubmVjdG9yIDQ2NDYiLCJWZXJ0aWNhbFJpZ2h0Q29ubmVjdG9yU2hhcGVOYW1lIjoiU3RyYWlnaHQgQ29ubmVjdG9yIDQ2NDgiLCJIb3Jpem9udGFsQ29ubmVjdG9yU2hhcGVOYW1lIjoiU3RyYWlnaHQgQ29ubmVjdG9yIDQ2NDQiLCJMZWZ0RGF0ZVNoYXBlTmFtZSI6IlRleHRCb3ggNDY0MSIsIlJpZ2h0RGF0ZVNoYXBlTmFtZSI6IlRleHRCb3ggNDYzOSIsIk91dHNpZGVQZXJjZW50YWdlU2hhcGVOYW1lIjpudWxsLCJJbnNpZGVQZXJjZW50YWdlU2hhcGVOYW1lIjpudWxsfSx7IlRhc2tJZCI6IjEzOTk0YTJmLTg4NDktNDRiNC04ZmMzLTM0MjVjODg1YWNjYyIsIlRpdGxlU2hhcGVOYW1lIjoiVGV4dEJveCA0NjUzIiwiRHVyYXRpb25UZXh0U2hhcGVOYW1lIjpudWxsLCJTZWdtZW50U2hhcGVOYW1lIjoiUm91bmRlZCBSZWN0YW5nbGUgNDY1MCIsIlZlcnRpY2FsTGVmdENvbm5lY3RvclNoYXBlTmFtZSI6IlN0cmFpZ2h0IENvbm5lY3RvciA0NjYzIiwiVmVydGljYWxSaWdodENvbm5lY3RvclNoYXBlTmFtZSI6IlN0cmFpZ2h0IENvbm5lY3RvciA0NjY1IiwiSG9yaXpvbnRhbENvbm5lY3RvclNoYXBlTmFtZSI6IlN0cmFpZ2h0IENvbm5lY3RvciA0NjYxIiwiTGVmdERhdGVTaGFwZU5hbWUiOiJUZXh0Qm94IDQ2NTgiLCJSaWdodERhdGVTaGFwZU5hbWUiOiJUZXh0Qm94IDQ2NTYiLCJPdXRzaWRlUGVyY2VudGFnZVNoYXBlTmFtZSI6bnVsbCwiSW5zaWRlUGVyY2VudGFnZVNoYXBlTmFtZSI6bnVsbH0seyJUYXNrSWQiOiJjYjIyNTBjNS1mYzVlLTQzZTAtOTQ0MC05YzZhMTllZDA5ZGYiLCJUaXRsZVNoYXBlTmFtZSI6IlRleHRCb3ggNDY3MCIsIkR1cmF0aW9uVGV4dFNoYXBlTmFtZSI6bnVsbCwiU2VnbWVudFNoYXBlTmFtZSI6IlJvdW5kZWQgUmVjdGFuZ2xlIDQ2NjciLCJWZXJ0aWNhbExlZnRDb25uZWN0b3JTaGFwZU5hbWUiOiJTdHJhaWdodCBDb25uZWN0b3IgNDY4MCIsIlZlcnRpY2FsUmlnaHRDb25uZWN0b3JTaGFwZU5hbWUiOiJTdHJhaWdodCBDb25uZWN0b3IgNDY4MiIsIkhvcml6b250YWxDb25uZWN0b3JTaGFwZU5hbWUiOiJTdHJhaWdodCBDb25uZWN0b3IgNDY3OCIsIkxlZnREYXRlU2hhcGVOYW1lIjoiVGV4dEJveCA0Njc1IiwiUmlnaHREYXRlU2hhcGVOYW1lIjoiVGV4dEJveCA0NjczIiwiT3V0c2lkZVBlcmNlbnRhZ2VTaGFwZU5hbWUiOm51bGwsIkluc2lkZVBlcmNlbnRhZ2VTaGFwZU5hbWUiOm51bGx9XSwiVGltZWJhbmQiOnsiRWxhcHNlZFRpbWVTaGFwZU5hbWUiOiJSZWN0YW5nbGUgNDM4OCIsIlRvZGF5TWFya2VyU2hhcGVOYW1lIjoiSXNvc2NlbGVzIFRyaWFuZ2xlIDQzOTAiLCJUb2RheU1hcmtlclRleHRTaGFwZU5hbWUiOiJUZXh0Qm94IDQzOTEiLCJSaWdodEVuZENhcHNTaGFwZU5hbWUiOiJUZXh0Qm94IDQzODYiLCJMZWZ0RW5kQ2Fwc1NoYXBlTmFtZSI6IlRleHRCb3ggNDM1OCIsIkVsYXBzZWRSZWN0YW5nbGVTaGFwZU5hbWUiOm51bGwsIlNlZ21lbnRTaGFwZXNOYW1lcyI6WyJSZWN0YW5nbGUgNDM1NiIsIlRleHRCb3ggNDM2MCIsIlN0cmFpZ2h0IENvbm5lY3RvciA0MzYyIiwiVGV4dEJveCA0MzYzIiwiU3RyYWlnaHQgQ29ubmVjdG9yIDQzNjUiLCJUZXh0Qm94IDQzNjYiLCJTdHJhaWdodCBDb25uZWN0b3IgNDM2OCIsIlRleHRCb3ggNDM2OSIsIlN0cmFpZ2h0IENvbm5lY3RvciA0MzcxIiwiVGV4dEJveCA0MzcyIiwiU3RyYWlnaHQgQ29ubmVjdG9yIDQzNzQiLCJUZXh0Qm94IDQzNzUiLCJTdHJhaWdodCBDb25uZWN0b3IgNDM3NyIsIlRleHRCb3ggNDM3OCIsIlN0cmFpZ2h0IENvbm5lY3RvciA0MzgwIiwiVGV4dEJveCA0MzgxIiwiU3RyYWlnaHQgQ29ubmVjdG9yIDQzODMiLCJUZXh0Qm94IDQzODQiXX19LCJFZGl0aW9uIjowLCJJc1BsdXNFZGl0aW9uIjpmYWxzZSwiQ3VsdHVyZUluZm9OYW1lIjoiZWwtR1IiLCJWZXJzaW9uIjoiMi4zLjAuMCIsIk9yaWdpbmFsQXNzZW1ibHlWZXJzaW9uIjoiMi4wMS4xMi4wMCIsIk1pbGVzdG9uZXMiOlt7IkRhdGVGb3JtYXQiOnsiRm9ybWF0U3RyaW5nIjoiZC9NL3l5eXkiLCJTZXBhcmF0b3IiOiIvIiwiVXNlSW50ZXJuYXRpb25hbERhdGVGb3JtYXQiOnRydWV9LCJJbnRlcm5hbElkIjoiNTk4ZWY3NWUtNjRiYy00NWM5LWI4YzUtOWJlYmQzYzZiMGM0IiwiVGl0bGVMZWZ0IjoyMzguNDgwMTY0LCJUaXRsZVRvcCI6MTA4LjIyMzc3OCwiVGl0bGVIZWlnaHQiOjIxLjMyNjIyLCJUaXRsZVRvcElzQ3VzdG9tIjpmYWxzZSwiVGl0bGVXaWR0aCI6MTEzLjc1LCJDb2xvciI6IjE1NSwgMTg3LCA4OSIsIlV0Y0RhdGUiOiIyMDEzLTA0LTA1VDAwOjAwOjAwWiIsIk5vdGUiOm51bGwsIlRpdGxlIjoiTWVldGluZyB3aXRoIEVVIGV4cGVydCBcck1yLiBLb3JwYWtpcy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NzksIDEyOSwgMTg5IiwiSXNWaXNpYmxlIjpmYWxzZSwiTGluZVdlaWdodCI6MC4xfX0sIkhpZGVEYXRlIjpmYWxzZSwiU2hhcGVUb3AiOjExOS40NDU1MTEsIlF1aWNrU2hhcGVTaXplIjoxLCJJc1Zpc2libGUiOnRydWV9LHsiRGF0ZUZvcm1hdCI6eyJGb3JtYXRTdHJpbmciOiJkL00veXl5eSIsIlNlcGFyYXRvciI6Ii8iLCJVc2VJbnRlcm5hdGlvbmFsRGF0ZUZvcm1hdCI6dHJ1ZX0sIkludGVybmFsSWQiOiIyZGQ0M2M2NS04NmY4LTQ5MWUtYmI5Yy1lOGFhNGE1YmY3YzAiLCJUaXRsZUxlZnQiOjIwNi40NjYyMTcsIlRpdGxlVG9wIjoyMjYuOTA3MTY2LCJUaXRsZUhlaWdodCI6MTAuNjYzMTUsIlRpdGxlVG9wSXNDdXN0b20iOmZhbHNlLCJUaXRsZVdpZHRoIjoyNy4zNzUwNCwiQ29sb3IiOiIyNTQsIDE4NiwgMTAiLCJVdGNEYXRlIjoiMjAxMy0wNC0wOF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I1NCwgMTg2LCAxMC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MjcxY2E4ZWEtYWVhOS00NjAzLWI0MzAtYzlhMjAwMzk0MjBiIiwiVGl0bGVMZWZ0IjozMTQuOTM4NzUxLCJUaXRsZVRvcCI6MTY3LjU2NTUsIlRpdGxlSGVpZ2h0IjoyMS4zMjYyMiwiVGl0bGVUb3BJc0N1c3RvbSI6ZmFsc2UsIlRpdGxlV2lkdGgiOjEwOC42MjUwMzgsIkNvbG9yIjoiMCwgMTE0LCAxODgiLCJVdGNEYXRlIjoiMjAxMy0wNi0xMVQwMDowMDowMFoiLCJOb3RlIjpudWxsLCJUaXRsZSI6Ik1lZXRpbmcgd2l0aCBERyBSZWdpbyBleHBlcnRz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3OSwgMTI5LCAxODkiLCJJc1Zpc2libGUiOmZhbHNlLCJMaW5lV2VpZ2h0IjowLjF9fSwiSGlkZURhdGUiOmZhbHNlLCJTaGFwZVRvcCI6MTc4Ljc4NzE3LCJRdWlja1NoYXBlU2l6ZSI6MSwiSXNWaXNpYmxlIjp0cnVlfSx7IkRhdGVGb3JtYXQiOnsiRm9ybWF0U3RyaW5nIjoiZC9NL3l5eXkiLCJTZXBhcmF0b3IiOiIvIiwiVXNlSW50ZXJuYXRpb25hbERhdGVGb3JtYXQiOnRydWV9LCJJbnRlcm5hbElkIjoiNmVhZWEzOTMtNjBhNC00NGE2LWEzMzQtMDUyNmRmYjg2ZTk3IiwiVGl0bGVMZWZ0IjozNjQuMDA5MTI1LCJUaXRsZVRvcCI6MjcuMzIwNjMsIlRpdGxlSGVpZ2h0IjoyMS4zMjYyMiwiVGl0bGVUb3BJc0N1c3RvbSI6ZmFsc2UsIlRpdGxlV2lkdGgiOjk3LjM3NTA0LCJDb2xvciI6Ijc1LCAxNzIsIDE5OCIsIlV0Y0RhdGUiOiIyMDEzLTA3LTI0VDAwOjAwOjAwWiIsIk5vdGUiOm51bGwsIlRpdGxlIjoiUmVnaW9ucyBhcmUgZ3JhbnRlZCBhY2Nlc3MgdG8gR1NSVCdzIE1JUy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NzksIDEyOSwgMTg5IiwiSXNWaXNpYmxlIjpmYWxzZSwiTGluZVdlaWdodCI6MC4xfX0sIkhpZGVEYXRlIjpmYWxzZSwiU2hhcGVUb3AiOjM4LjU0MjM2MjIsIlF1aWNrU2hhcGVTaXplIjoxLCJJc1Zpc2libGUiOnRydWV9LHsiRGF0ZUZvcm1hdCI6eyJGb3JtYXRTdHJpbmciOiJkL00veXl5eSIsIlNlcGFyYXRvciI6Ii8iLCJVc2VJbnRlcm5hdGlvbmFsRGF0ZUZvcm1hdCI6dHJ1ZX0sIkludGVybmFsSWQiOiIzZTExZDA4Yi1iZDZmLTQ1OWYtODJkZS0zODU0NzAzZWY3NGYiLCJUaXRsZUxlZnQiOjMzNS40MTg1NzksIlRpdGxlVG9wIjoyMjYuOTA3MTY2LCJUaXRsZUhlaWdodCI6MTAuNjYzMTUsIlRpdGxlVG9wSXNDdXN0b20iOmZhbHNlLCJUaXRsZVdpZHRoIjoyNy4zNzUwNCwiQ29sb3IiOiIyNTQsIDE4NiwgMTAiLCJVdGNEYXRlIjoiMjAxMy0wNy0zMF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I1NCwgMTg2LCAxMC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MjliMmM2OWEtMGY2NS00NTBhLWIxNWMtNTliYjEyY2M5YTkyIiwiVGl0bGVMZWZ0Ijo0MjEuMDY3NzE5LCJUaXRsZVRvcCI6ODYuNjYyMzYsIlRpdGxlSGVpZ2h0IjoyMS4zMjYyMiwiVGl0bGVUb3BJc0N1c3RvbSI6ZmFsc2UsIlRpdGxlV2lkdGgiOjEyNS41LCJDb2xvciI6IjE3OCwgMTQsIDE4IiwiVXRjRGF0ZSI6IjIwMTMtMDktMTJUMDA6MDA6MDBaIiwiTm90ZSI6bnVsbCwiVGl0bGUiOiJTcGVjaWZpYyB3ZWJzcGFjZSBjcmVhdGlvbiBmb3IgMjAxNC0yMDIw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NzgsIDE0LCAxOCIsIklzVmlzaWJsZSI6ZmFsc2UsIkxpbmVXZWlnaHQiOjAuMX19LCJIaWRlRGF0ZSI6ZmFsc2UsIlNoYXBlVG9wIjo5Ny44ODQwOTQyLCJRdWlja1NoYXBlU2l6ZSI6MSwiSXNWaXNpYmxlIjp0cnVlfSx7IkRhdGVGb3JtYXQiOnsiRm9ybWF0U3RyaW5nIjoiZC9NL3l5eXkiLCJTZXBhcmF0b3IiOiIvIiwiVXNlSW50ZXJuYXRpb25hbERhdGVGb3JtYXQiOnRydWV9LCJJbnRlcm5hbElkIjoiMTM0NTM3MTMtNjI0My00NjI5LTkxMzItYjkxYjA5Mjg2NTA1IiwiVGl0bGVMZWZ0Ijo0MzUuOTAyOTg1LCJUaXRsZVRvcCI6MTQ2LjAwNDA4OSwiVGl0bGVIZWlnaHQiOjIxLjMyNjIyLCJUaXRsZVRvcElzQ3VzdG9tIjpmYWxzZSwiVGl0bGVXaWR0aCI6MTA3LjUsIkNvbG9yIjoiMzEsIDczLCAxMjUiLCJVdGNEYXRlIjoiMjAxMy0wOS0yNVQwMDowMDowMFoiLCJOb3RlIjpudWxsLCJUaXRsZSI6IlBhcnRpY2lwYXRpb24gdG8gUmVnaW9uIENyZXRlJ3MgcGVlciByZXZpZXciLCJTdHlsZSI6Mi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MxLCA3MywgMTI1IiwiSXNWaXNpYmxlIjpmYWxzZSwiTGluZVdlaWdodCI6MC4xfX0sIkhpZGVEYXRlIjpmYWxzZSwiU2hhcGVUb3AiOjE1Ny4yMjU3NTQsIlF1aWNrU2hhcGVTaXplIjoxLCJJc1Zpc2libGUiOnRydWV9LHsiRGF0ZUZvcm1hdCI6eyJGb3JtYXRTdHJpbmciOiJkL00veXl5eSIsIlNlcGFyYXRvciI6Ii8iLCJVc2VJbnRlcm5hdGlvbmFsRGF0ZUZvcm1hdCI6dHJ1ZX0sIkludGVybmFsSWQiOiIzNzA5MTEzYy1kYzQ0LTRhN2YtOTMzNC04YTYzMGVhZTU5ZDUiLCJUaXRsZUxlZnQiOjQzMC4xMzU5LCJUaXRsZVRvcCI6MjI2LjkwNzE2NiwiVGl0bGVIZWlnaHQiOjEwLjY2MzE1LCJUaXRsZVRvcElzQ3VzdG9tIjpmYWxzZSwiVGl0bGVXaWR0aCI6MjcuMzc1MDQsIkNvbG9yIjoiMjU0LCAxODYsIDEwIiwiVXRjRGF0ZSI6IjIwMTMtMTAtMjFUMDA6MDA6MDBaIiwiTm90ZSI6bnVsbCwiVGl0bGUiOiJOQ1JU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yNTQsIDE4NiwgMTA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mYwZThlMWNmLTcyOGMtNDIxMC1hZDNlLWQ3NTc3OTRmOGQxOCIsIlRpdGxlTGVmdCI6NTA1LjUxNDUsIlRpdGxlVG9wIjoyMDUuMzQ1NzQ5LCJUaXRsZUhlaWdodCI6MjEuMzI2MjIsIlRpdGxlVG9wSXNDdXN0b20iOmZhbHNlLCJUaXRsZVdpZHRoIjoxMDAuMTI1MDM4LCJDb2xvciI6Ijc5LCAxMjksIDE4OSIsIlV0Y0RhdGUiOiIyMDEzLTExLTI1VDAwOjAwOjAwWiIsIk5vdGUiOm51bGwsIlRpdGxlIjoiMXN0IG5hdGlvbmFsIG5ldHdvcmsgXHJSSVMzIG1lZXRpbmciLCJTdHlsZSI6Mi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oyMTYuNTY3NDc0LCJRdWlja1NoYXBlU2l6ZSI6MSwiSXNWaXNpYmxlIjp0cnVlfSx7IkRhdGVGb3JtYXQiOnsiRm9ybWF0U3RyaW5nIjoiZC9NL3l5eXkiLCJTZXBhcmF0b3IiOiIvIiwiVXNlSW50ZXJuYXRpb25hbERhdGVGb3JtYXQiOnRydWV9LCJJbnRlcm5hbElkIjoiNmFiNWNiZDktNGNkNi00MzA2LWI0MGItMWFlOGFlY2QxZjIzIiwiVGl0bGVMZWZ0Ijo1ODUuMzk2NTQ1LCJUaXRsZVRvcCI6ODEuMzMwNzksIlRpdGxlSGVpZ2h0IjoyMS4zMjYyMiwiVGl0bGVUb3BJc0N1c3RvbSI6ZmFsc2UsIlRpdGxlV2lkdGgiOjEwNi4zNzUwMzgsIkNvbG9yIjoiMTU1LCAxODcsIDg5IiwiVXRjRGF0ZSI6IjIwMTQtMDItMDNUMDA6MDA6MDBaIiwiTm90ZSI6bnVsbCwiVGl0bGUiOiJHU1JUIG1lZXRpbmcgd2l0aCBERyBSZWdpbywgRW1wbG95LCBURkdSIiwiU3R5bGUiOjI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3OSwgMTI5LCAxODkiLCJJc1Zpc2libGUiOmZhbHNlLCJMaW5lV2VpZ2h0IjowLjF9fSwiSGlkZURhdGUiOmZhbHNlLCJTaGFwZVRvcCI6OTIuNTUyNTIsIlF1aWNrU2hhcGVTaXplIjoxLCJJc1Zpc2libGUiOnRydWV9LHsiRGF0ZUZvcm1hdCI6eyJGb3JtYXRTdHJpbmciOiJkL00veXl5eSIsIlNlcGFyYXRvciI6Ii8iLCJVc2VJbnRlcm5hdGlvbmFsRGF0ZUZvcm1hdCI6dHJ1ZX0sIkludGVybmFsSWQiOiJmNDY3MzJmZS0xNjVkLTRkYWYtYjAyZS1jZGRlODVlMmRiN2QiLCJUaXRsZUxlZnQiOjU5NS42NjcxLCJUaXRsZVRvcCI6MTQwLjY3MjUxNiwiVGl0bGVIZWlnaHQiOjMxLjk4OTM3LCJUaXRsZVRvcElzQ3VzdG9tIjpmYWxzZSwiVGl0bGVXaWR0aCI6OTYuNzUsIkNvbG9yIjoiMTkyLCA4MCwgNzciLCJVdGNEYXRlIjoiMjAxNC0wMi0xMlQwMDowMDowMFoiLCJOb3RlIjpudWxsLCJUaXRsZSI6Ik1lZXRpbmcgYmV0d2VlbiByZWdpb25zLCBtaW5pc3RyaWVzICYgR1NSVCIsIlN0eWxlIjoy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NzksIDEyOSwgMTg5IiwiSXNWaXNpYmxlIjpmYWxzZSwiTGluZVdlaWdodCI6MC4xfX0sIkhpZGVEYXRlIjpmYWxzZSwiU2hhcGVUb3AiOjE1Ny4yMjU3NTQsIlF1aWNrU2hhcGVTaXplIjoxLCJJc1Zpc2libGUiOnRydWV9LHsiRGF0ZUZvcm1hdCI6eyJGb3JtYXRTdHJpbmciOiJkL00veXl5eSIsIlNlcGFyYXRvciI6Ii8iLCJVc2VJbnRlcm5hdGlvbmFsRGF0ZUZvcm1hdCI6dHJ1ZX0sIkludGVybmFsSWQiOiIyNTgwOTVkYy02MmI1LTQ0ODEtOWY2NS00MjNmZTdmZDYyZWEiLCJUaXRsZUxlZnQiOjYxMy44NjQ3NDYsIlRpdGxlVG9wIjoyMjYuOTA3MTY2LCJUaXRsZUhlaWdodCI6MTAuNjYzMTUsIlRpdGxlVG9wSXNDdXN0b20iOmZhbHNlLCJUaXRsZVdpZHRoIjoyNy4zNzUwNCwiQ29sb3IiOiIyNTQsIDE4NiwgMTAiLCJVdGNEYXRlIjoiMjAxNC0wMy0zMVQwMDowMDowMFoiLCJOb3RlIjpudWxsLCJUaXRsZSI6Ik5DUlQ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oyMjYuNDIzNTM4LCJRdWlja1NoYXBlU2l6ZSI6MSwiSXNWaXNpYmxlIjp0cnVlfSx7IkRhdGVGb3JtYXQiOnsiRm9ybWF0U3RyaW5nIjoiZC9NL3l5eXkiLCJTZXBhcmF0b3IiOiIvIiwiVXNlSW50ZXJuYXRpb25hbERhdGVGb3JtYXQiOnRydWV9LCJJbnRlcm5hbElkIjoiOGZiOTE3M2UtNDg0ZS00Y2JkLWJkN2UtNGZkZmNkNWQ0MTljIiwiVGl0bGVMZWZ0Ijo2NTguNDMxNSwiVGl0bGVUb3AiOjIwNS4zNDU3NDksIlRpdGxlSGVpZ2h0IjoyMS4zMjYyMiwiVGl0bGVUb3BJc0N1c3RvbSI6ZmFsc2UsIlRpdGxlV2lkdGgiOjEyMC44NzUwMzgsIkNvbG9yIjoiMzEsIDczLCAxMjUiLCJVdGNEYXRlIjoiMjAxNC0wNC0wOFQwMDowMDowMFoiLCJOb3RlIjpudWxsLCJUaXRsZSI6IlNlY3RvcmFsIG1lZXRpbmdzIHdpdGggYWxsIHJlZ2lvbnMiLCJTdHlsZSI6Mi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oyMTYuNTY3NDc0LCJRdWlja1NoYXBlU2l6ZSI6MSwiSXNWaXNpYmxlIjp0cnVlfV0sIlRpbWVMaW5lVHlwZSI6MSwiVGFza3MiOlt7IkR1cmF0aW9uVmFsdWUiOjMwOS4wLCJEdXJhdGlvbkZvcm1hdCI6MCwiSW50ZXJuYWxJZCI6ImNmM2M0YTc1LTVkMjctNGU1OC1iNzE4LWZkNzNkY2ViMTVmZCIsIkluZGV4IjoxLCJDb2xvciI6IjExMSwgNDksIDE1MiIsIlV0Y1N0YXJ0RGF0ZSI6IjIwMTMtMDctMDFUMDA6MDA6MDBaIiwiTm90ZSI6bnVsbCwiVXRjRW5kRGF0ZSI6IjIwMTQtMDUtMDVUMDA6MDA6MDBaIiwiVGl0bGUiOiJQcmlvcml0aWVzIGlkZW50aWZpY2F0aW9uLVNlY3RvcmFsIElubm92YXRpb24gUGxhdGZvcm1zIiwiU2hhcGUiOjEsIkN1c3RvbVNldHRpbmdzIjp7IlRpdGxlV2lkdGgiOjE0MC4zMzMzMTMsIlRpdGxlRm9udFNldHRpbmdzIjp7IkZvbnRTaXplIjoxMSwiRm9udE5hbWUiOiJDYWxpYnJpIiwiSXNCb2xkIjp0cnVlLCJJc0l0YWxpYyI6ZmFsc2UsIklzVW5kZXJsaW5lZCI6ZmFsc2UsIkZvcmVncm91bmRDb2xvciI6IkJsYWNrIiwiQmFja0NvbG9yIjpudWxsfSwiU3RhcnREYXRlRm9udFNldHRpbmdzIjp7IkZvbnRTaXplIjoxMSwiRm9udE5hbWUiOiJDYWxpYnJpIiwiSXNCb2xkIjpmYWxzZSwiSXNJdGFsaWMiOmZhbHNlLCJJc1VuZGVybGluZWQiOmZhbHNlLCJGb3JlZ3JvdW5kQ29sb3IiOiIzMSwgNzMsIDEyNiIsIkJhY2tDb2xvciI6bnVsbH0sIkVuZERhdGVGb250U2V0dGluZ3MiOnsiRm9udFNpemUiOjEx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zMC4wLCJEdXJhdGlvbkZvcm1hdCI6MCwiSW50ZXJuYWxJZCI6IjFmMTNhNDQ3LTM1MmEtNDllNC1iYWU4LTUzYTNmYmE3YTYwNCIsIkluZGV4IjoyLCJDb2xvciI6IjExMSwgNDksIDE1MiIsIlV0Y1N0YXJ0RGF0ZSI6IjIwMTMtMDQtMDFUMDA6MDA6MDBaIiwiTm90ZSI6bnVsbCwiVXRjRW5kRGF0ZSI6IjIwMTMtMDQtMzBUMDA6MDA6MDBaIiwiVGl0bGUiOiJQcmlvcml0aWVzIGlkZW50aWZpY2F0aW9uLUNvb3BlcmF0aW9uIHdpdGggUmVnaW9ucy0ybmQgcm91bmQiLCJTaGFwZSI6MSwiQ3VzdG9tU2V0dGluZ3MiOnsiVGl0bGVXaWR0aCI6MTQwLjMzMzMxMywiVGl0bGVGb250U2V0dGluZ3MiOnsiRm9udFNpemUiOjExLCJGb250TmFtZSI6IkNhbGlicmkiLCJJc0JvbGQiOnRydWUsIklzSXRhbGljIjpmYWxzZSwiSXNVbmRlcmxpbmVkIjpmYWxzZSwiRm9yZWdyb3VuZENvbG9yIjoiQmxhY2siLCJCYWNrQ29sb3IiOm51bGx9LCJTdGFydERhdGVGb250U2V0dGluZ3MiOnsiRm9udFNpemUiOjExLCJGb250TmFtZSI6IkNhbGlicmkiLCJJc0JvbGQiOmZhbHNlLCJJc0l0YWxpYyI6ZmFsc2UsIklzVW5kZXJsaW5lZCI6ZmFsc2UsIkZvcmVncm91bmRDb2xvciI6IjMxLCA3MywgMTI2IiwiQmFja0NvbG9yIjpudWxsfSwiRW5kRGF0ZUZvbnRTZXR0aW5ncyI6eyJGb250U2l6ZSI6MTE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Sx7IkR1cmF0aW9uVmFsdWUiOjQyNC4wLCJEdXJhdGlvbkZvcm1hdCI6MCwiSW50ZXJuYWxJZCI6ImMwNzI2YmExLTNjZTQtNGQxYS1iNDdlLWI3ODUzY2EyZjhlZiIsIkluZGV4IjozLCJDb2xvciI6IjExMSwgNDksIDE1MiIsIlV0Y1N0YXJ0RGF0ZSI6IjIwMTMtMDEtMDFUMDA6MDA6MDBaIiwiTm90ZSI6bnVsbCwiVXRjRW5kRGF0ZSI6IjIwMTQtMDItMjhUMDA6MDA6MDBaIiwiVGl0bGUiOiJQcmlvcml0aWVzIGlkZW50aWZpY2F0aW9uLUNvb3BlcmF0aW9uIHdpdGggU0VWIiwiU2hhcGUiOjEsIkN1c3RvbVNldHRpbmdzIjp7IlRpdGxlV2lkdGgiOjE0MC4zMzMzMTMsIlRpdGxlRm9udFNldHRpbmdzIjp7IkZvbnRTaXplIjoxMSwiRm9udE5hbWUiOiJDYWxpYnJpIiwiSXNCb2xkIjp0cnVlLCJJc0l0YWxpYyI6ZmFsc2UsIklzVW5kZXJsaW5lZCI6ZmFsc2UsIkZvcmVncm91bmRDb2xvciI6IkJsYWNrIiwiQmFja0NvbG9yIjpudWxsfSwiU3RhcnREYXRlRm9udFNldHRpbmdzIjp7IkZvbnRTaXplIjoxMSwiRm9udE5hbWUiOiJDYWxpYnJpIiwiSXNCb2xkIjpmYWxzZSwiSXNJdGFsaWMiOmZhbHNlLCJJc1VuZGVybGluZWQiOmZhbHNlLCJGb3JlZ3JvdW5kQ29sb3IiOiIzMSwgNzMsIDEyNiIsIkJhY2tDb2xvciI6bnVsbH0sIkVuZERhdGVGb250U2V0dGluZ3MiOnsiRm9udFNpemUiOjEx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zODYuMCwiRHVyYXRpb25Gb3JtYXQiOjAsIkludGVybmFsSWQiOiJiMmJmMTc2ZC1iZTMzLTQ2ZGEtOTBiMy1kYmRmNzMwYzAyMTEiLCJJbmRleCI6NCwiQ29sb3IiOiIxOTIsIDgwLCA3NyIsIlV0Y1N0YXJ0RGF0ZSI6IjIwMTMtMDItMDhUMDA6MDA6MDBaIiwiTm90ZSI6bnVsbCwiVXRjRW5kRGF0ZSI6IjIwMTQtMDItMjhUMDA6MDA6MDBaIiwiVGl0bGUiOiJHRVJEIGVzdGltYXRpb24tRnVuZGluZyBwbGFuIiwiU2hhcGUiOjEsIkN1c3RvbVNldHRpbmdzIjp7IlRpdGxlV2lkdGgiOjE0MC4zMzMzMTMsIlRpdGxlRm9udFNldHRpbmdzIjp7IkZvbnRTaXplIjoxMSwiRm9udE5hbWUiOiJDYWxpYnJpIiwiSXNCb2xkIjp0cnVlLCJJc0l0YWxpYyI6ZmFsc2UsIklzVW5kZXJsaW5lZCI6ZmFsc2UsIkZvcmVncm91bmRDb2xvciI6IkJsYWNrIiwiQmFja0NvbG9yIjpudWxsfSwiU3RhcnREYXRlRm9udFNldHRpbmdzIjp7IkZvbnRTaXplIjoxMSwiRm9udE5hbWUiOiJDYWxpYnJpIiwiSXNCb2xkIjpmYWxzZSwiSXNJdGFsaWMiOmZhbHNlLCJJc1VuZGVybGluZWQiOmZhbHNlLCJGb3JlZ3JvdW5kQ29sb3IiOiIzMSwgNzMsIDEyNiIsIkJhY2tDb2xvciI6bnVsbH0sIkVuZERhdGVGb250U2V0dGluZ3MiOnsiRm9udFNpemUiOjEx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yNDIuMCwiRHVyYXRpb25Gb3JtYXQiOjAsIkludGVybmFsSWQiOiI4YTRkYjgzNC1hYTA1LTQxMmItYWZkMS1lM2M5OTYxMDE5YmMiLCJJbmRleCI6NSwiQ29sb3IiOiIxNTUsIDE4NywgODkiLCJVdGNTdGFydERhdGUiOiIyMDEzLTA5LTAxVDAwOjAwOjAwWiIsIk5vdGUiOm51bGwsIlV0Y0VuZERhdGUiOiIyMDE0LTA0LTMwVDAwOjAwOjAwWiIsIlRpdGxlIjoiTW9uaXRvcmluZyBtZWNoYW5pc20iLCJTaGFwZSI6MSwiQ3VzdG9tU2V0dGluZ3MiOnsiVGl0bGVXaWR0aCI6MTI1Ljc2MjA0NywiVGl0bGVGb250U2V0dGluZ3MiOnsiRm9udFNpemUiOjExLCJGb250TmFtZSI6IkNhbGlicmkiLCJJc0JvbGQiOnRydWUsIklzSXRhbGljIjpmYWxzZSwiSXNVbmRlcmxpbmVkIjpmYWxzZSwiRm9yZWdyb3VuZENvbG9yIjoiQmxhY2siLCJCYWNrQ29sb3IiOm51bGx9LCJTdGFydERhdGVGb250U2V0dGluZ3MiOnsiRm9udFNpemUiOjExLCJGb250TmFtZSI6IkNhbGlicmkiLCJJc0JvbGQiOmZhbHNlLCJJc0l0YWxpYyI6ZmFsc2UsIklzVW5kZXJsaW5lZCI6ZmFsc2UsIkZvcmVncm91bmRDb2xvciI6IjMxLCA3MywgMTI2IiwiQmFja0NvbG9yIjpudWxsfSwiRW5kRGF0ZUZvbnRTZXR0aW5ncyI6eyJGb250U2l6ZSI6MTE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Sx7IkR1cmF0aW9uVmFsdWUiOjQ4LjAsIkR1cmF0aW9uRm9ybWF0IjowLCJJbnRlcm5hbElkIjoiZTg3ZDljMzctNjJhZi00YzEzLWJiMWMtMTkxM2RiODQwMjQxIiwiSW5kZXgiOjYsIkNvbG9yIjoiMTExLCA0OSwgMTUyIiwiVXRjU3RhcnREYXRlIjoiMjAxMy0xMi0xNVQwMDowMDowMFoiLCJOb3RlIjpudWxsLCJVdGNFbmREYXRlIjoiMjAxNC0wMS0zMVQwMDowMDowMFoiLCJUaXRsZSI6IkNvb3BlcmF0aW9uIHdpdGggUmVnaW9ucy0zcmQgcm91bmQiLCJTaGFwZSI6MSwiQ3VzdG9tU2V0dGluZ3MiOnsiVGl0bGVXaWR0aCI6MTQwLjMzMzMxMywiVGl0bGVGb250U2V0dGluZ3MiOnsiRm9udFNpemUiOjExLCJGb250TmFtZSI6IkNhbGlicmkiLCJJc0JvbGQiOnRydWUsIklzSXRhbGljIjpmYWxzZSwiSXNVbmRlcmxpbmVkIjpmYWxzZSwiRm9yZWdyb3VuZENvbG9yIjoiQmxhY2siLCJCYWNrQ29sb3IiOm51bGx9LCJTdGFydERhdGVGb250U2V0dGluZ3MiOnsiRm9udFNpemUiOjExLCJGb250TmFtZSI6IkNhbGlicmkiLCJJc0JvbGQiOmZhbHNlLCJJc0l0YWxpYyI6ZmFsc2UsIklzVW5kZXJsaW5lZCI6ZmFsc2UsIkZvcmVncm91bmRDb2xvciI6IjMxLCA3MywgMTI2IiwiQmFja0NvbG9yIjpudWxsfSwiRW5kRGF0ZUZvbnRTZXR0aW5ncyI6eyJGb250U2l6ZSI6MTE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Sx7IkR1cmF0aW9uVmFsdWUiOjkxLjAsIkR1cmF0aW9uRm9ybWF0IjowLCJJbnRlcm5hbElkIjoiMDQxOTdlZTItMWVmZi00MjUxLTk2NjYtNTQ5Yjk3NDBlYjQyIiwiSW5kZXgiOjcsIkNvbG9yIjoiMjM0LCAyMiwgMzAiLCJVdGNTdGFydERhdGUiOiIyMDE0LTAzLTAxVDAwOjAwOjAwWiIsIk5vdGUiOm51bGwsIlV0Y0VuZERhdGUiOiIyMDE0LTA1LTMwVDAwOjAwOjAwWiIsIlRpdGxlIjoiSW5ub3ZhdGlvbiBwbGF0Zm9ybXMgb3V0cHV0cyBzeW50aGVzaXMiLCJTaGFwZSI6MSwiQ3VzdG9tU2V0dGluZ3MiOnsiVGl0bGVXaWR0aCI6MTIwLjAsIlRpdGxlRm9udFNldHRpbmdzIjp7IkZvbnRTaXplIjoxMSwiRm9udE5hbWUiOiJDYWxpYnJpIiwiSXNCb2xkIjp0cnVlLCJJc0l0YWxpYyI6ZmFsc2UsIklzVW5kZXJsaW5lZCI6ZmFsc2UsIkZvcmVncm91bmRDb2xvciI6IkJsYWNrIiwiQmFja0NvbG9yIjpudWxsfSwiU3RhcnREYXRlRm9udFNldHRpbmdzIjp7IkZvbnRTaXplIjoxMSwiRm9udE5hbWUiOiJDYWxpYnJpIiwiSXNCb2xkIjpmYWxzZSwiSXNJdGFsaWMiOmZhbHNlLCJJc1VuZGVybGluZWQiOmZhbHNlLCJGb3JlZ3JvdW5kQ29sb3IiOiIzMSwgNzMsIDEyNiIsIkJhY2tDb2xvciI6bnVsbH0sIkVuZERhdGVGb250U2V0dGluZ3MiOnsiRm9udFNpemUiOjEx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0seyJEdXJhdGlvblZhbHVlIjozLjAsIkR1cmF0aW9uRm9ybWF0IjowLCJJbnRlcm5hbElkIjoiYTcwZWU2ZGUtZDExNi00NGRhLTgwMGMtZGZmOTI4MDExNmY3IiwiSW5kZXgiOjgsIkNvbG9yIjoiMjQ3LCAxNTAsIDcwIiwiVXRjU3RhcnREYXRlIjoiMjAxNC0wMi0yNVQwMDowMDowMFoiLCJOb3RlIjpudWxsLCJVdGNFbmREYXRlIjoiMjAxNC0wMi0yN1QwMDowMDowMFoiLCJUaXRsZSI6IlMzIFBsYXRmb3JtIHdvcmtzaG9wIGF0dGVuZGFuY2UgYXQgUmlnYSwgTGF0dmlhIiwiU2hhcGUiOjEsIkN1c3RvbVNldHRpbmdzIjp7IlRpdGxlV2lkdGgiOjEyMC4wLCJUaXRsZUZvbnRTZXR0aW5ncyI6eyJGb250U2l6ZSI6MTEsIkZvbnROYW1lIjoiQ2FsaWJyaSIsIklzQm9sZCI6dHJ1ZSwiSXNJdGFsaWMiOmZhbHNlLCJJc1VuZGVybGluZWQiOmZhbHNlLCJGb3JlZ3JvdW5kQ29sb3IiOiJCbGFjayIsIkJhY2tDb2xvciI6bnVsbH0sIlN0YXJ0RGF0ZUZvbnRTZXR0aW5ncyI6eyJGb250U2l6ZSI6MTAsIkZvbnROYW1lIjoiQ2FsaWJyaSIsIklzQm9sZCI6ZmFsc2UsIklzSXRhbGljIjpmYWxzZSwiSXNVbmRlcmxpbmVkIjpmYWxzZSwiRm9yZWdyb3VuZENvbG9yIjoiMzEsIDczLCAxMjYiLCJCYWNrQ29sb3IiOm51bGx9LCJFbmREYXRlRm9udFNldHRpbmdzIjp7IkZvbnRTaXplIjoxMCwiRm9udE5hbWUiOiJDYWxpYnJpIiwiSXNCb2xkIjpmYWxzZSwiSXNJdGFsaWMiOmZhbHNlLCJJc1VuZGVybGluZWQiOmZhbHNlLCJGb3JlZ3JvdW5kQ29sb3IiOiIzMSwgNzMsIDEyNiIsIkJhY2tDb2xvciI6bnVsbH0sIkR1cmF0aW9uRm9udFNldHRpbmdzIjp7IkZvbnRTaXplIjoxMCwiRm9udE5hbWUiOiJDYWxpYnJpIiwiSXNCb2xkIjpmYWxzZSwiSXNJdGFsaWMiOmZhbHNlLCJJc1VuZGVybGluZWQiOmZhbHNlLCJGb3JlZ3JvdW5kQ29sb3IiOiIxOTIsIDgwLCA3NyIsIkJhY2tDb2xvciI6bnVsbH0sIlRhc2tzU3BhY2luZyI6NSwiU2hhcGVIZWlnaHQiOjE2LjAsIlZlcnRpY2FsQ29ubmVjdG9yU2V0dGluZ3MiOnsiQ29sb3IiOiIyMDQsIDIwNCwgMjA0IiwiSXNWaXNpYmxlIjpmYWxzZSwiTGluZVdlaWdodCI6MC4wfSwiSG9yaXpvbnRhbENvbm5lY3RvclNldHRpbmdzIjp7IkNvbG9yIjoiMjA0LCAyMDQsIDIwNCIsIklzVmlzaWJsZSI6dHJ1ZSwiTGluZVdlaWdodCI6MC4xfSwiVGFza1NoYXBlQm9yZGVyU2V0dGluZ3MiOnsiQ29sb3IiOiJSZWQiLCJMaW5lV2VpZ2h0IjowLjB9LCJTbWFydFRpdGxlRm9yZWdyb3VuZCI6IkJsYWNrIiwiU21hcnRUaXRsZUZvcmVncm91bmRJc0FjdGl2ZSI6ZmFsc2UsIlNtYXJ0RHVyYXRpb25Gb3JlZ3JvdW5kIjoiMTkyLCA4MCwgNzciLCJTbWFydER1cmF0aW9uRm9yZWdyb3VuZElzQWN0aXZlIjpmYWxzZSwiU21hcnREYXRlRm9yZWdyb3VuZCI6IjMxLCA3MywgMTI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iwiVGFza1RpdGxlUG9zaXRpb24iOjMsIlRhc2tEdXJhdGlvblBvc2l0aW9uIjoyLCJUYXNrVGl0bGVJc1dpZGVyIjpmYWxzZSwiVGFza0R1cmF0aW9uSXNXaWRlciI6ZmFsc2UsIlRhc2tEYXRlSXNXaWRlciI6ZmFsc2UsIlRhc2tQZXJjZW50YWdlQ29tcGxldGVkSXNXaWRlciI6ZmFsc2UsIkRhdGVGb3JtYXQiOnsiRm9ybWF0U3RyaW5nIjoiZC9NL3l5eXkiLCJTZXBhcmF0b3IiOiIvIiwiVXNlSW50ZXJuYXRpb25hbERhdGVGb3JtYXQiOnRydWV9LCJJc1Zpc2libGUiOnRydWUsIlBlcmNlbnRhZ2VDb21wbGV0ZWQiOm51bGx9LHsiRHVyYXRpb25WYWx1ZSI6MTIuMCwiRHVyYXRpb25Gb3JtYXQiOjAsIkludGVybmFsSWQiOiIxMzk5NGEyZi04ODQ5LTQ0YjQtOGZjMy0zNDI1Yzg4NWFjY2MiLCJJbmRleCI6OSwiQ29sb3IiOiIzMSwgNzMsIDEyNSIsIlV0Y1N0YXJ0RGF0ZSI6IjIwMTQtMDUtMTlUMDA6MDA6MDBaIiwiTm90ZSI6bnVsbCwiVXRjRW5kRGF0ZSI6IjIwMTQtMDUtMzBUMDA6MDA6MDBaIiwiVGl0bGUiOiJSSVMzIHB1YmxpYyBjb25zdWx0YXRpb24iLCJTaGFwZSI6MSwiQ3VzdG9tU2V0dGluZ3MiOnsiVGl0bGVXaWR0aCI6MTEwLjgyMTgwOCwiVGl0bGVGb250U2V0dGluZ3MiOnsiRm9udFNpemUiOjExLCJGb250TmFtZSI6IkNhbGlicmkiLCJJc0JvbGQiOnRydWUsIklzSXRhbGljIjpmYWxzZSwiSXNVbmRlcmxpbmVkIjpmYWxzZSwiRm9yZWdyb3VuZENvbG9yIjoiQmxhY2siLCJCYWNrQ29sb3IiOm51bGx9LCJTdGFydERhdGVGb250U2V0dGluZ3MiOnsiRm9udFNpemUiOjEwLCJGb250TmFtZSI6IkNhbGlicmkiLCJJc0JvbGQiOmZhbHNlLCJJc0l0YWxpYyI6ZmFsc2UsIklzVW5kZXJsaW5lZCI6ZmFsc2UsIkZvcmVncm91bmRDb2xvciI6IjMxLCA3MywgMTI2IiwiQmFja0NvbG9yIjpudWxsfSwiRW5kRGF0ZUZvbnRTZXR0aW5ncyI6eyJGb250U2l6ZSI6MTA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0cnVlfSwiSXNWaXNpYmxlIjp0cnVlLCJQZXJjZW50YWdlQ29tcGxldGVkIjpudWxsfSx7IkR1cmF0aW9uVmFsdWUiOjE3LjAsIkR1cmF0aW9uRm9ybWF0IjowLCJJbnRlcm5hbElkIjoiY2IyMjUwYzUtZmM1ZS00M2UwLTk0NDAtOWM2YTE5ZWQwOWRmIiwiSW5kZXgiOjEwLCJDb2xvciI6IjE5MiwgODAsIDc3IiwiVXRjU3RhcnREYXRlIjoiMjAxNC0wNS0zMVQwMDowMDowMFoiLCJOb3RlIjpudWxsLCJVdGNFbmREYXRlIjoiMjAxNC0wNi0xNlQwMDowMDowMFoiLCJUaXRsZSI6IlJJUzMgZm9ybWF0aW9uIiwiU2hhcGUiOjEsIkN1c3RvbVNldHRpbmdzIjp7IlRpdGxlV2lkdGgiOjY5LjE2ODk3NTgsIlRpdGxlRm9udFNldHRpbmdzIjp7IkZvbnRTaXplIjoxMSwiRm9udE5hbWUiOiJDYWxpYnJpIiwiSXNCb2xkIjp0cnVlLCJJc0l0YWxpYyI6ZmFsc2UsIklzVW5kZXJsaW5lZCI6ZmFsc2UsIkZvcmVncm91bmRDb2xvciI6IkJsYWNrIiwiQmFja0NvbG9yIjpudWxsfSwiU3RhcnREYXRlRm9udFNldHRpbmdzIjp7IkZvbnRTaXplIjoxMCwiRm9udE5hbWUiOiJDYWxpYnJpIiwiSXNCb2xkIjpmYWxzZSwiSXNJdGFsaWMiOmZhbHNlLCJJc1VuZGVybGluZWQiOmZhbHNlLCJGb3JlZ3JvdW5kQ29sb3IiOiIzMSwgNzMsIDEyNiIsIkJhY2tDb2xvciI6bnVsbH0sIkVuZERhdGVGb250U2V0dGluZ3MiOnsiRm9udFNpemUiOjEw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kL00veXl5eSIsIlNlcGFyYXRvciI6Ii8iLCJVc2VJbnRlcm5hdGlvbmFsRGF0ZUZvcm1hdCI6dHJ1ZX0sIklzVmlzaWJsZSI6dHJ1ZSwiUGVyY2VudGFnZUNvbXBsZXRlZCI6bnVsbH1dLCJTdHlsZSI6eyJUaW1lbGluZVNldHRpbmdzIjp7IlRvZGF5TWFya2VyQ29sb3IiOiJSZWQiLCJUb2RheU1hcmtlckZvbnRTZXR0aW5ncyI6eyJGb250U2l6ZSI6MTIsIkZvbnROYW1lIjoiQ2FsaWJyaSIsIklzQm9sZCI6ZmFsc2UsIklzSXRhbGljIjpmYWxzZSwiSXNVbmRlcmxpbmVkIjpmYWxzZSwiRm9yZWdyb3VuZENvbG9yIjoiQmxhY2siLCJCYWNrQ29sb3IiOm51bGx9LCJTdGFydFllYXJGb250Ijp7IkZvbnRTaXplIjoxOCwiRm9udE5hbWUiOiJDYWxpYnJpIiwiSXNCb2xkIjp0cnVlLCJJc0l0YWxpYyI6ZmFsc2UsIklzVW5kZXJsaW5lZCI6ZmFsc2UsIkZvcmVncm91bmRDb2xvciI6Ik9yYW5nZVJlZCIsIkJhY2tDb2xvciI6bnVsbH0sIkVuZFllYXJGb250Ijp7IkZvbnRTaXplIjoxOCwiRm9udE5hbWUiOiJDYWxpYnJpIiwiSXNCb2xkIjp0cnVlLCJJc0l0YWxpYyI6ZmFsc2UsIklzVW5kZXJsaW5lZCI6ZmFsc2UsIkZvcmVncm91bmRDb2xvciI6Ik9yYW5nZVJlZCIsIkJhY2tDb2xvciI6bnVsbH0sIklzVGhpbiI6ZmFsc2UsIkhhczNERWZmZWN0Ijp0cnVlLCJUaW1lYmFuZElzUm91bmRlZCI6ZmFsc2UsIlRpbWViYW5kQ29sb3IiOiIzMSwgNzMsIDEyNSIsIlRpbWViYW5kRm9udFNldHRpbmdzIjp7IkZvbnRTaXplIjoxMiwiRm9udE5hbWUiOiJDYWxpYnJpIiwiSXNCb2xkIjpmYWxzZSwiSXNJdGFsaWMiOmZhbHNlLCJJc1VuZGVybGluZWQiOmZhbHNlLCJGb3JlZ3JvdW5kQ29sb3IiOiJXaGl0ZSIsIkJhY2tDb2xvciI6bnVsbH0sIkVsYXBzZWRUaW1lQ29sb3IiOiJSZWQiLCJFbGFwc2VkVGltZVN0eWxlIjoyLCJUb2RheU1hcmtlclBvc2l0aW9uIjoyLCJDYXBzUG9zaXRpb24iOjN9LCJEZWZhdWx0TWlsZXN0b25lU2V0dGluZ3MiOnsiRmxhZ0Nvbm5lY3RvclNldHRpbmdzIjp7IkNvbG9yIjoiNzksIDEyOSwgMTg5IiwiSXNWaXNpYmxlIjpmYWxzZSwiTGluZVdlaWdodCI6MC4xfSwiRGF0ZUZvcm1hdCI6eyJGb3JtYXRTdHJpbmciOiJkL00veXl5eSIsIlNlcGFyYXRvciI6Ii8iLCJVc2VJbnRlcm5hdGlvbmFsRGF0ZUZvcm1hdCI6dHJ1ZX0s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iIsIklzVmlzaWJsZSI6ZmFsc2UsIkxpbmVXZWlnaHQiOjAuMX19LCJEZWZhdWx0VGFza1NldHRpbmdzIjp7IkRhdGVGb250U2V0dGluZ3MiOnsiRm9udFNpemUiOjEwLCJGb250TmFtZSI6IkNhbGlicmkiLCJJc0JvbGQiOmZhbHNlLCJJc0l0YWxpYyI6ZmFsc2UsIklzVW5kZXJsaW5lZCI6ZmFsc2UsIkZvcmVncm91bmRDb2xvciI6IjMxLCA3MywgMTI2IiwiQmFja0NvbG9yIjpudWxsfSwiU3RhcnREYXRlRm9udFNldHRpbmdzIjp7IkZvbnRTaXplIjoxMiwiRm9udE5hbWUiOiJDYWxpYnJpIiwiSXNCb2xkIjpmYWxzZSwiSXNJdGFsaWMiOmZhbHNlLCJJc1VuZGVybGluZWQiOmZhbHNlLCJGb3JlZ3JvdW5kQ29sb3IiOiJXaGl0ZSIsIkJhY2tDb2xvciI6bnVsbH0sIkVuZERhdGVGb250U2V0dGluZ3MiOnsiRm9udFNpemUiOjEyLCJGb250TmFtZSI6IkNhbGlicmkiLCJJc0JvbGQiOmZhbHNlLCJJc0l0YWxpYyI6ZmFsc2UsIklzVW5kZXJsaW5lZCI6ZmFsc2UsIkZvcmVncm91bmRDb2xvciI6IldoaXRlIiwiQmFja0NvbG9yIjpudWxsfSwiRHVyYXRpb25Gb250U2V0dGluZ3MiOnsiRm9udFNpemUiOjEwLCJGb250TmFtZSI6IkNhbGlicmkiLCJJc0JvbGQiOmZhbHNlLCJJc0l0YWxpYyI6ZmFsc2UsIklzVW5kZXJsaW5lZCI6ZmFsc2UsIkZvcmVncm91bmRDb2xvciI6IjE5MiwgODAsIDc3IiwiQmFja0NvbG9yIjpudWxsfSwiSXNUaGljayI6ZmFsc2UsIlRhc2tzQWJvdmVUaW1lYmFuZCI6ZmFsc2UsIkRhdGVGb3JtYXQiOnsiRm9ybWF0U3RyaW5nIjoiZC9NL3l5eXkiLCJTZXBhcmF0b3IiOiIvIiwiVXNlSW50ZXJuYXRpb25hbERhdGVGb3JtYXQiOnRydWV9LCJEdXJhdGlvblBvc2l0aW9uIjoyLCJEdXJhdGlvbkZvcm1hdCI6MCwiUmVuZGVyTG9uZ1Rhc2tUaXRsZUFib3ZlVGFza1NoYXBlIjpmYWxzZSwiSXNIb3Jpem9udGFsQ29ubmVjdG9yVmlzaWJsZSI6dHJ1ZSwiSXNWZXJ0aWNhbENvbm5lY3RvclZpc2libGUiOmZhbHNlLCJJbnRlcnZhbFRleHRQb3NpdGlvbiI6MywiSW50ZXJ2YWxEYXRlUG9zaXRpb24iOjIsIlRpdGxlV2lkdGgiOm51bGwsIlRpdGxlRm9udFNldHRpbmdzIjp7IkZvbnRTaXplIjoxMSwiRm9udE5hbWUiOiJDYWxpYnJpIiwiSXNCb2xkIjp0cnVlLCJJc0l0YWxpYyI6ZmFsc2UsIklzVW5kZXJsaW5lZCI6ZmFsc2UsIkZvcmVncm91bmRDb2xvciI6IkJsYWNr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TbWFydFBlcmNlbnRhZ2VDb21wbGV0ZWRGb3JlZ3JvdW5kIjoi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U2NhbGVTZXR0aW5ncyI6eyJEYXRlRm9ybWF0IjoiTU1NIiwiSW50ZXJ2YWxUeXBlIjoyLCJVc2VBdXRvbWF0aWNUaW1lU2NhbGUiOnRydWUsIkN1c3RvbVRpbWVTY2FsZVV0Y1N0YXJ0RGF0ZSI6IjIwMTMtMDEtMDFUMDA6MDA6MDBaIiwiQ3VzdG9tVGltZVNjYWxlVXRjRW5kRGF0ZSI6IjIwMTQtMDYtMTZUMDA6MDA6MDBaIn19LCJUaW1lYmFuZFZlcnRpY2FsUG9zaXRpb24iOnsiUXVpY2tQb3NpdGlvbiI6MSwiUmVsYXRpdmVQb3NpdGlvbiI6NDQuOTYxMTYsIkFic29sdXRlUG9zaXRpb24iOjI2Ny42ODc1LCJQcmV2aW91c0Fic29sdXRlUG9zaXRpb24iOjI2Ny42ODc1fX0="/>
  <p:tag name="__MASTER" val="__part_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363</Words>
  <Application>Microsoft Office PowerPoint</Application>
  <PresentationFormat>Προσαρμογή</PresentationFormat>
  <Paragraphs>145</Paragraphs>
  <Slides>3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bgogol</dc:creator>
  <cp:lastModifiedBy>Βασίλης Γογγολίδης</cp:lastModifiedBy>
  <cp:revision>37</cp:revision>
  <dcterms:created xsi:type="dcterms:W3CDTF">2014-01-11T10:29:24Z</dcterms:created>
  <dcterms:modified xsi:type="dcterms:W3CDTF">2014-10-24T07:57:02Z</dcterms:modified>
</cp:coreProperties>
</file>