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71703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l-GR" altLang="zh-CN" smtClean="0"/>
              <a:t>Kλικ για επεξεργασία του τίτλου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5373216"/>
            <a:ext cx="6008712" cy="6976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altLang="zh-CN" smtClean="0"/>
              <a:t>Κάντε κλικ για να επεξεργαστείτε τον υπότιτλο του υποδείγματος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C4CF-311A-458F-96E2-379FD9A63924}" type="datetimeFigureOut">
              <a:rPr lang="zh-CN" altLang="en-US" smtClean="0"/>
              <a:pPr/>
              <a:t>2013-10-15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79E9-C330-4B64-B82C-34D2EA12FF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33376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smtClean="0"/>
              <a:t>Kλικ για επεξεργασία του τίτλου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altLang="zh-CN" smtClean="0"/>
              <a:t>Kλικ για επεξεργασία των στυλ του υποδείγματος</a:t>
            </a:r>
          </a:p>
          <a:p>
            <a:pPr lvl="1"/>
            <a:r>
              <a:rPr lang="el-GR" altLang="zh-CN" smtClean="0"/>
              <a:t>Δεύτερου επιπέδου</a:t>
            </a:r>
          </a:p>
          <a:p>
            <a:pPr lvl="2"/>
            <a:r>
              <a:rPr lang="el-GR" altLang="zh-CN" smtClean="0"/>
              <a:t>Τρίτου επιπέδου</a:t>
            </a:r>
          </a:p>
          <a:p>
            <a:pPr lvl="3"/>
            <a:r>
              <a:rPr lang="el-GR" altLang="zh-CN" smtClean="0"/>
              <a:t>Τέταρτου επιπέδου</a:t>
            </a:r>
          </a:p>
          <a:p>
            <a:pPr lvl="4"/>
            <a:r>
              <a:rPr lang="el-GR" altLang="zh-CN" smtClean="0"/>
              <a:t>Πέμπτου επιπέδου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C4CF-311A-458F-96E2-379FD9A63924}" type="datetimeFigureOut">
              <a:rPr lang="zh-CN" altLang="en-US" smtClean="0"/>
              <a:pPr/>
              <a:t>2013-10-15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79E9-C330-4B64-B82C-34D2EA12FF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9960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altLang="zh-CN" smtClean="0"/>
              <a:t>Kλικ για επεξεργασία του τίτλου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altLang="zh-CN" smtClean="0"/>
              <a:t>Kλικ για επεξεργασία των στυλ του υποδείγματος</a:t>
            </a:r>
          </a:p>
          <a:p>
            <a:pPr lvl="1"/>
            <a:r>
              <a:rPr lang="el-GR" altLang="zh-CN" smtClean="0"/>
              <a:t>Δεύτερου επιπέδου</a:t>
            </a:r>
          </a:p>
          <a:p>
            <a:pPr lvl="2"/>
            <a:r>
              <a:rPr lang="el-GR" altLang="zh-CN" smtClean="0"/>
              <a:t>Τρίτου επιπέδου</a:t>
            </a:r>
          </a:p>
          <a:p>
            <a:pPr lvl="3"/>
            <a:r>
              <a:rPr lang="el-GR" altLang="zh-CN" smtClean="0"/>
              <a:t>Τέταρτου επιπέδου</a:t>
            </a:r>
          </a:p>
          <a:p>
            <a:pPr lvl="4"/>
            <a:r>
              <a:rPr lang="el-GR" altLang="zh-CN" smtClean="0"/>
              <a:t>Πέμπτου επιπέδου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C4CF-311A-458F-96E2-379FD9A63924}" type="datetimeFigureOut">
              <a:rPr lang="zh-CN" altLang="en-US" smtClean="0"/>
              <a:pPr/>
              <a:t>2013-10-15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79E9-C330-4B64-B82C-34D2EA12FF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2630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smtClean="0"/>
              <a:t>Kλικ για επεξεργασία του τίτλου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altLang="zh-CN" smtClean="0"/>
              <a:t>Kλικ για επεξεργασία των στυλ του υποδείγματος</a:t>
            </a:r>
          </a:p>
          <a:p>
            <a:pPr lvl="1"/>
            <a:r>
              <a:rPr lang="el-GR" altLang="zh-CN" smtClean="0"/>
              <a:t>Δεύτερου επιπέδου</a:t>
            </a:r>
          </a:p>
          <a:p>
            <a:pPr lvl="2"/>
            <a:r>
              <a:rPr lang="el-GR" altLang="zh-CN" smtClean="0"/>
              <a:t>Τρίτου επιπέδου</a:t>
            </a:r>
          </a:p>
          <a:p>
            <a:pPr lvl="3"/>
            <a:r>
              <a:rPr lang="el-GR" altLang="zh-CN" smtClean="0"/>
              <a:t>Τέταρτου επιπέδου</a:t>
            </a:r>
          </a:p>
          <a:p>
            <a:pPr lvl="4"/>
            <a:r>
              <a:rPr lang="el-GR" altLang="zh-CN" smtClean="0"/>
              <a:t>Πέμπτου επιπέδου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C4CF-311A-458F-96E2-379FD9A63924}" type="datetimeFigureOut">
              <a:rPr lang="zh-CN" altLang="en-US" smtClean="0"/>
              <a:pPr/>
              <a:t>2013-10-15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79E9-C330-4B64-B82C-34D2EA12FF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76840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altLang="zh-CN" smtClean="0"/>
              <a:t>Kλικ για επεξεργασία του τίτλου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altLang="zh-CN" smtClean="0"/>
              <a:t>Kλικ για επεξεργασία των στυλ του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C4CF-311A-458F-96E2-379FD9A63924}" type="datetimeFigureOut">
              <a:rPr lang="zh-CN" altLang="en-US" smtClean="0"/>
              <a:pPr/>
              <a:t>2013-10-15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79E9-C330-4B64-B82C-34D2EA12FF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8544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smtClean="0"/>
              <a:t>Kλικ για επεξεργασία του τίτλου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altLang="zh-CN" smtClean="0"/>
              <a:t>Kλικ για επεξεργασία των στυλ του υποδείγματος</a:t>
            </a:r>
          </a:p>
          <a:p>
            <a:pPr lvl="1"/>
            <a:r>
              <a:rPr lang="el-GR" altLang="zh-CN" smtClean="0"/>
              <a:t>Δεύτερου επιπέδου</a:t>
            </a:r>
          </a:p>
          <a:p>
            <a:pPr lvl="2"/>
            <a:r>
              <a:rPr lang="el-GR" altLang="zh-CN" smtClean="0"/>
              <a:t>Τρίτου επιπέδου</a:t>
            </a:r>
          </a:p>
          <a:p>
            <a:pPr lvl="3"/>
            <a:r>
              <a:rPr lang="el-GR" altLang="zh-CN" smtClean="0"/>
              <a:t>Τέταρτου επιπέδου</a:t>
            </a:r>
          </a:p>
          <a:p>
            <a:pPr lvl="4"/>
            <a:r>
              <a:rPr lang="el-GR" altLang="zh-CN" smtClean="0"/>
              <a:t>Πέμπτου επιπέδου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altLang="zh-CN" smtClean="0"/>
              <a:t>Kλικ για επεξεργασία των στυλ του υποδείγματος</a:t>
            </a:r>
          </a:p>
          <a:p>
            <a:pPr lvl="1"/>
            <a:r>
              <a:rPr lang="el-GR" altLang="zh-CN" smtClean="0"/>
              <a:t>Δεύτερου επιπέδου</a:t>
            </a:r>
          </a:p>
          <a:p>
            <a:pPr lvl="2"/>
            <a:r>
              <a:rPr lang="el-GR" altLang="zh-CN" smtClean="0"/>
              <a:t>Τρίτου επιπέδου</a:t>
            </a:r>
          </a:p>
          <a:p>
            <a:pPr lvl="3"/>
            <a:r>
              <a:rPr lang="el-GR" altLang="zh-CN" smtClean="0"/>
              <a:t>Τέταρτου επιπέδου</a:t>
            </a:r>
          </a:p>
          <a:p>
            <a:pPr lvl="4"/>
            <a:r>
              <a:rPr lang="el-GR" altLang="zh-CN" smtClean="0"/>
              <a:t>Πέμπτου επιπέδου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C4CF-311A-458F-96E2-379FD9A63924}" type="datetimeFigureOut">
              <a:rPr lang="zh-CN" altLang="en-US" smtClean="0"/>
              <a:pPr/>
              <a:t>2013-10-15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79E9-C330-4B64-B82C-34D2EA12FF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7724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zh-CN" smtClean="0"/>
              <a:t>Kλικ για επεξεργασία του τίτλου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altLang="zh-CN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altLang="zh-CN" smtClean="0"/>
              <a:t>Kλικ για επεξεργασία των στυλ του υποδείγματος</a:t>
            </a:r>
          </a:p>
          <a:p>
            <a:pPr lvl="1"/>
            <a:r>
              <a:rPr lang="el-GR" altLang="zh-CN" smtClean="0"/>
              <a:t>Δεύτερου επιπέδου</a:t>
            </a:r>
          </a:p>
          <a:p>
            <a:pPr lvl="2"/>
            <a:r>
              <a:rPr lang="el-GR" altLang="zh-CN" smtClean="0"/>
              <a:t>Τρίτου επιπέδου</a:t>
            </a:r>
          </a:p>
          <a:p>
            <a:pPr lvl="3"/>
            <a:r>
              <a:rPr lang="el-GR" altLang="zh-CN" smtClean="0"/>
              <a:t>Τέταρτου επιπέδου</a:t>
            </a:r>
          </a:p>
          <a:p>
            <a:pPr lvl="4"/>
            <a:r>
              <a:rPr lang="el-GR" altLang="zh-CN" smtClean="0"/>
              <a:t>Πέμπτου επιπέδου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altLang="zh-CN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altLang="zh-CN" smtClean="0"/>
              <a:t>Kλικ για επεξεργασία των στυλ του υποδείγματος</a:t>
            </a:r>
          </a:p>
          <a:p>
            <a:pPr lvl="1"/>
            <a:r>
              <a:rPr lang="el-GR" altLang="zh-CN" smtClean="0"/>
              <a:t>Δεύτερου επιπέδου</a:t>
            </a:r>
          </a:p>
          <a:p>
            <a:pPr lvl="2"/>
            <a:r>
              <a:rPr lang="el-GR" altLang="zh-CN" smtClean="0"/>
              <a:t>Τρίτου επιπέδου</a:t>
            </a:r>
          </a:p>
          <a:p>
            <a:pPr lvl="3"/>
            <a:r>
              <a:rPr lang="el-GR" altLang="zh-CN" smtClean="0"/>
              <a:t>Τέταρτου επιπέδου</a:t>
            </a:r>
          </a:p>
          <a:p>
            <a:pPr lvl="4"/>
            <a:r>
              <a:rPr lang="el-GR" altLang="zh-CN" smtClean="0"/>
              <a:t>Πέμπτου επιπέδου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C4CF-311A-458F-96E2-379FD9A63924}" type="datetimeFigureOut">
              <a:rPr lang="zh-CN" altLang="en-US" smtClean="0"/>
              <a:pPr/>
              <a:t>2013-10-15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79E9-C330-4B64-B82C-34D2EA12FF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0878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zh-CN" smtClean="0"/>
              <a:t>Kλικ για επεξεργασία του τίτλου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C4CF-311A-458F-96E2-379FD9A63924}" type="datetimeFigureOut">
              <a:rPr lang="zh-CN" altLang="en-US" smtClean="0"/>
              <a:pPr/>
              <a:t>2013-10-15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79E9-C330-4B64-B82C-34D2EA12FF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87212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C4CF-311A-458F-96E2-379FD9A63924}" type="datetimeFigureOut">
              <a:rPr lang="zh-CN" altLang="en-US" smtClean="0"/>
              <a:pPr/>
              <a:t>2013-10-15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79E9-C330-4B64-B82C-34D2EA12FF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7746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altLang="zh-CN" smtClean="0"/>
              <a:t>Kλικ για επεξεργασία του τίτλου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altLang="zh-CN" smtClean="0"/>
              <a:t>Kλικ για επεξεργασία των στυλ του υποδείγματος</a:t>
            </a:r>
          </a:p>
          <a:p>
            <a:pPr lvl="1"/>
            <a:r>
              <a:rPr lang="el-GR" altLang="zh-CN" smtClean="0"/>
              <a:t>Δεύτερου επιπέδου</a:t>
            </a:r>
          </a:p>
          <a:p>
            <a:pPr lvl="2"/>
            <a:r>
              <a:rPr lang="el-GR" altLang="zh-CN" smtClean="0"/>
              <a:t>Τρίτου επιπέδου</a:t>
            </a:r>
          </a:p>
          <a:p>
            <a:pPr lvl="3"/>
            <a:r>
              <a:rPr lang="el-GR" altLang="zh-CN" smtClean="0"/>
              <a:t>Τέταρτου επιπέδου</a:t>
            </a:r>
          </a:p>
          <a:p>
            <a:pPr lvl="4"/>
            <a:r>
              <a:rPr lang="el-GR" altLang="zh-CN" smtClean="0"/>
              <a:t>Πέμπτου επιπέδου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altLang="zh-CN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C4CF-311A-458F-96E2-379FD9A63924}" type="datetimeFigureOut">
              <a:rPr lang="zh-CN" altLang="en-US" smtClean="0"/>
              <a:pPr/>
              <a:t>2013-10-15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79E9-C330-4B64-B82C-34D2EA12FF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6776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altLang="zh-CN" smtClean="0"/>
              <a:t>Kλικ για επεξεργασία του τίτλου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altLang="zh-CN" smtClean="0"/>
              <a:t>Κάντε κλικ στο εικονίδιο για να προσθέσετε μια εικόνα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altLang="zh-CN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C4CF-311A-458F-96E2-379FD9A63924}" type="datetimeFigureOut">
              <a:rPr lang="zh-CN" altLang="en-US" smtClean="0"/>
              <a:pPr/>
              <a:t>2013-10-15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79E9-C330-4B64-B82C-34D2EA12FF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12892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altLang="zh-CN" smtClean="0"/>
              <a:t>Kλικ για επεξεργασία του τίτλου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altLang="zh-CN" smtClean="0"/>
              <a:t>Kλικ για επεξεργασία των στυλ του υποδείγματος</a:t>
            </a:r>
          </a:p>
          <a:p>
            <a:pPr lvl="1"/>
            <a:r>
              <a:rPr lang="el-GR" altLang="zh-CN" smtClean="0"/>
              <a:t>Δεύτερου επιπέδου</a:t>
            </a:r>
          </a:p>
          <a:p>
            <a:pPr lvl="2"/>
            <a:r>
              <a:rPr lang="el-GR" altLang="zh-CN" smtClean="0"/>
              <a:t>Τρίτου επιπέδου</a:t>
            </a:r>
          </a:p>
          <a:p>
            <a:pPr lvl="3"/>
            <a:r>
              <a:rPr lang="el-GR" altLang="zh-CN" smtClean="0"/>
              <a:t>Τέταρτου επιπέδου</a:t>
            </a:r>
          </a:p>
          <a:p>
            <a:pPr lvl="4"/>
            <a:r>
              <a:rPr lang="el-GR" altLang="zh-CN" smtClean="0"/>
              <a:t>Πέμπτου επιπέδου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4C4CF-311A-458F-96E2-379FD9A63924}" type="datetimeFigureOut">
              <a:rPr lang="zh-CN" altLang="en-US" smtClean="0"/>
              <a:pPr/>
              <a:t>2013-10-15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F79E9-C330-4B64-B82C-34D2EA12FF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9364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sz="6600" dirty="0" smtClean="0"/>
              <a:t>ICT sector analysis</a:t>
            </a:r>
            <a:endParaRPr lang="zh-CN" alt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5661248"/>
            <a:ext cx="6008712" cy="697632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 smtClean="0"/>
              <a:t>Author: V. Gongolidis</a:t>
            </a:r>
          </a:p>
          <a:p>
            <a:r>
              <a:rPr lang="en-US" altLang="zh-CN" dirty="0" smtClean="0"/>
              <a:t>October </a:t>
            </a:r>
            <a:r>
              <a:rPr lang="en-US" altLang="zh-CN" dirty="0" smtClean="0"/>
              <a:t>2013</a:t>
            </a:r>
            <a:endParaRPr lang="zh-CN" alt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319212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691680" y="285750"/>
            <a:ext cx="72728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Verdana" pitchFamily="34" charset="0"/>
              </a:rPr>
              <a:t>GENERAL SECRETARIAT FOR 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Verdana" pitchFamily="34" charset="0"/>
              </a:rPr>
              <a:t>RESEARCH &amp; TECHNOLOGY</a:t>
            </a:r>
            <a:endParaRPr lang="el-GR" sz="2000" b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907704" y="980728"/>
            <a:ext cx="7056784" cy="783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Directorate for Planning and Programming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413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Greece – Added value chains</a:t>
            </a:r>
            <a:endParaRPr lang="el-GR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9552" y="6079902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sz="28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Source: </a:t>
            </a:r>
            <a:r>
              <a:rPr lang="el-GR" altLang="zh-CN" sz="28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ΣΕΒ: ΑΝΑΠΤΥΞΙΑΚΕΣ ΚΑΤΕΥΘΥΝΣΕΙΣ ΚΑΙ ΠΡΟΤΕΡΑΙΟΤΗΤΕΣ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0 - Εικόνα" descr="ΣΕΒ-Παραγωγική αλυσίδα ICT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8" y="781367"/>
            <a:ext cx="7128792" cy="5295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Autofit/>
          </a:bodyPr>
          <a:lstStyle/>
          <a:p>
            <a:r>
              <a:rPr lang="en-US" sz="2800" dirty="0" smtClean="0"/>
              <a:t>ICT can contribute to the following added value chains</a:t>
            </a:r>
            <a:endParaRPr lang="el-GR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9552" y="6079902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sz="28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Source: </a:t>
            </a:r>
            <a:r>
              <a:rPr lang="el-GR" altLang="zh-CN" sz="28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ΣΕΒ: ΑΝΑΠΤΥΞΙΑΚΕΣ ΚΑΤΕΥΘΥΝΣΕΙΣ ΚΑΙ ΠΡΟΤΕΡΑΙΟΤΗΤΕΣ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395536" y="692696"/>
          <a:ext cx="8352928" cy="6148619"/>
        </p:xfrm>
        <a:graphic>
          <a:graphicData uri="http://schemas.openxmlformats.org/drawingml/2006/table">
            <a:tbl>
              <a:tblPr/>
              <a:tblGrid>
                <a:gridCol w="8352928"/>
              </a:tblGrid>
              <a:tr h="186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Arial"/>
                        </a:rPr>
                        <a:t>ΤΙΤΛΟΣ - ΤΕΧΝΟΛΟΓΙΚΗ ΑΛΥΣΙΔΑ</a:t>
                      </a:r>
                      <a:endParaRPr lang="el-GR" sz="11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41" marR="136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6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Προσωπική </a:t>
                      </a:r>
                      <a:r>
                        <a:rPr lang="el-GR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γονιδιωματική</a:t>
                      </a: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και καθορισμός Τρόπου Ζωής (</a:t>
                      </a:r>
                      <a:r>
                        <a:rPr lang="el-GR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lifestyle</a:t>
                      </a: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)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41" marR="136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4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Βιοαισθητήρες</a:t>
                      </a: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παρακολούθησης της υγείας, της παραγωγής κ.α.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41" marR="136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4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Βιοαπεικόνιση</a:t>
                      </a: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και </a:t>
                      </a:r>
                      <a:r>
                        <a:rPr lang="el-GR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Νανοϊατρική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41" marR="136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Ιχνηλασιμότητα</a:t>
                      </a: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και ασφάλεια τροφίμων στο σύνολο της εφοδιαστικής αλυσίδας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41" marR="136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5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Διαγνωστικές μέθοδοι για την υγεία και την ασφάλεια των τροφίμων με </a:t>
                      </a:r>
                      <a:r>
                        <a:rPr lang="el-GR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χρήση </a:t>
                      </a:r>
                      <a:r>
                        <a:rPr lang="el-GR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μεταγονιδιωματικής</a:t>
                      </a: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και μοριακής διαγνωστικής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41" marR="136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5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Ρομποτικά συστήματα με αυξημένο βαθμό αυτονομίας για κρίσιμες εφαρμογές και </a:t>
                      </a:r>
                      <a:b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περιβάλλοντα υψηλού κινδύνου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41" marR="136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5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Ενσωμάτωση και ολοκλήρωση μεγάλης υπολογιστικής ισχύος σε μικρές διαστάσεις: φορητά, </a:t>
                      </a:r>
                      <a:r>
                        <a:rPr lang="el-GR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φορετά</a:t>
                      </a: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και ενσωματωμένα συστήματα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41" marR="136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6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Δικτύωση </a:t>
                      </a:r>
                      <a:r>
                        <a:rPr lang="el-GR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υπερ</a:t>
                      </a: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-υψηλών ταχυτήτων με οπτικά μέσα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41" marR="136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6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Έξυπνα περιβάλλοντα μεγάλης κλίμακας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41" marR="136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4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Ανάλυση δεδομένων και ολοκλήρωση πληροφοριών σε μεγάλη κλίμακα και πραγματικό χρόνο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41" marR="136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6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l-GR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Εικονικοποίηση</a:t>
                      </a: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υπηρεσιών και υποδομών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41" marR="136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6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Ευφυή δίκτυα αισθητήρων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41" marR="136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6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Συνεργατικά Ρομποτικά συστήματα και σμήνη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41" marR="136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4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Το κτίριο του αύριο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41" marR="136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6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Το μελλοντικό όχημα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41" marR="136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2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Ευφυή μελλοντικά ενεργειακά δίκτυα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41" marR="136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2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Τεχνολογίες </a:t>
                      </a:r>
                      <a:r>
                        <a:rPr lang="el-GR" sz="11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Αντιρύπανσης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41" marR="136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6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Προηγμένες Μέθοδοι Μηχανικής Ανακύκλωσης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41" marR="136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Ειδικές κατασκευές μεταφορών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41" marR="136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5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Ευφυή συστήματα εντοπισμού στο σύνολο της εφοδιαστικής αλυσίδας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41" marR="136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Συστήματα ενσωματωμένων αισθητήρων στις μεταφορές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41" marR="136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1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Αδιάλλειπτες</a:t>
                      </a: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l-GR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Διατροπικές</a:t>
                      </a: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Μεταφορές Επιβατών </a:t>
                      </a: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41" marR="1364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Greece – Policy documents that were taken into account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395536" y="1640408"/>
            <a:ext cx="842493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EC position paper</a:t>
            </a:r>
            <a:endParaRPr lang="el-GR" sz="2800" dirty="0" smtClean="0">
              <a:solidFill>
                <a:schemeClr val="bg1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 Ministry of Development (Digital Development in view of the new programming period)</a:t>
            </a:r>
            <a:endParaRPr lang="el-GR" sz="2800" dirty="0" smtClean="0">
              <a:solidFill>
                <a:schemeClr val="bg1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 Ministry of Tourism</a:t>
            </a:r>
            <a:endParaRPr lang="el-GR" sz="2800" dirty="0" smtClean="0">
              <a:solidFill>
                <a:schemeClr val="bg1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 Ministry of Health</a:t>
            </a:r>
            <a:endParaRPr lang="el-GR" sz="2800" dirty="0" smtClean="0">
              <a:solidFill>
                <a:schemeClr val="bg1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 Ministry of Transport</a:t>
            </a:r>
            <a:endParaRPr lang="el-GR" sz="2800" dirty="0" smtClean="0">
              <a:solidFill>
                <a:schemeClr val="bg1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 Ministry of Administrative reform &amp; Electronic Governance</a:t>
            </a:r>
            <a:endParaRPr lang="el-GR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Autofit/>
          </a:bodyPr>
          <a:lstStyle/>
          <a:p>
            <a:r>
              <a:rPr lang="en-US" sz="3200" dirty="0" smtClean="0"/>
              <a:t>Scientific data-Greek participation to FP7 on ICT</a:t>
            </a:r>
            <a:endParaRPr lang="el-GR" sz="3200" dirty="0"/>
          </a:p>
        </p:txBody>
      </p:sp>
      <p:pic>
        <p:nvPicPr>
          <p:cNvPr id="4" name="14 - Εικόνα" descr="FP7 country funding 2007-201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600" y="836712"/>
            <a:ext cx="6984776" cy="5904656"/>
          </a:xfrm>
          <a:prstGeom prst="rect">
            <a:avLst/>
          </a:prstGeom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899592" y="2696344"/>
            <a:ext cx="7128792" cy="228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Scientific data-Greek participation to FP7 on ICT-Areas of very good performance</a:t>
            </a:r>
            <a:endParaRPr lang="el-GR" sz="3200" dirty="0"/>
          </a:p>
        </p:txBody>
      </p:sp>
      <p:pic>
        <p:nvPicPr>
          <p:cNvPr id="5" name="24 - Εικόνα" descr="FP7, EL - Funding by research area (strategic objectives), 2007 – 201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8352928" cy="5616624"/>
          </a:xfrm>
          <a:prstGeom prst="rect">
            <a:avLst/>
          </a:prstGeom>
        </p:spPr>
      </p:pic>
      <p:sp>
        <p:nvSpPr>
          <p:cNvPr id="26626" name="Oval 2"/>
          <p:cNvSpPr>
            <a:spLocks noChangeArrowheads="1"/>
          </p:cNvSpPr>
          <p:nvPr/>
        </p:nvSpPr>
        <p:spPr bwMode="auto">
          <a:xfrm>
            <a:off x="1403648" y="1484784"/>
            <a:ext cx="2304256" cy="262508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Oval 2"/>
          <p:cNvSpPr>
            <a:spLocks noChangeArrowheads="1"/>
          </p:cNvSpPr>
          <p:nvPr/>
        </p:nvSpPr>
        <p:spPr bwMode="auto">
          <a:xfrm>
            <a:off x="2267744" y="3933056"/>
            <a:ext cx="1440160" cy="432048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" name="Oval 2"/>
          <p:cNvSpPr>
            <a:spLocks noChangeArrowheads="1"/>
          </p:cNvSpPr>
          <p:nvPr/>
        </p:nvSpPr>
        <p:spPr bwMode="auto">
          <a:xfrm>
            <a:off x="2123728" y="2132856"/>
            <a:ext cx="1584176" cy="262508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Scientific data-Greek publications 1996-2010</a:t>
            </a:r>
            <a:endParaRPr lang="el-GR" sz="3200" dirty="0"/>
          </a:p>
        </p:txBody>
      </p:sp>
      <p:pic>
        <p:nvPicPr>
          <p:cNvPr id="7" name="24 - Εικόνα" descr="ΕΚΤ-Αριθμός δημοσιεύσεων ανά υποκατηγορία 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8" y="908720"/>
            <a:ext cx="7848872" cy="496855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9552" y="6079902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sz="28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Source: EKT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611560" y="4293096"/>
            <a:ext cx="2304256" cy="262508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792088"/>
          </a:xfrm>
        </p:spPr>
        <p:txBody>
          <a:bodyPr>
            <a:noAutofit/>
          </a:bodyPr>
          <a:lstStyle/>
          <a:p>
            <a:r>
              <a:rPr lang="en-US" sz="2800" dirty="0" smtClean="0"/>
              <a:t>Scientific data-ICT related projects in GSRT’s </a:t>
            </a:r>
            <a:r>
              <a:rPr lang="en-US" sz="2800" dirty="0" err="1" smtClean="0"/>
              <a:t>programmes</a:t>
            </a:r>
            <a:endParaRPr lang="el-GR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9552" y="6079902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sz="28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Source: GSRT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5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496944" cy="4968552"/>
          </a:xfrm>
          <a:prstGeom prst="rect">
            <a:avLst/>
          </a:prstGeom>
          <a:noFill/>
        </p:spPr>
      </p:pic>
      <p:sp>
        <p:nvSpPr>
          <p:cNvPr id="9" name="Oval 2"/>
          <p:cNvSpPr>
            <a:spLocks noChangeArrowheads="1"/>
          </p:cNvSpPr>
          <p:nvPr/>
        </p:nvSpPr>
        <p:spPr bwMode="auto">
          <a:xfrm rot="16200000">
            <a:off x="4896036" y="4617132"/>
            <a:ext cx="1944216" cy="432048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792088"/>
          </a:xfrm>
        </p:spPr>
        <p:txBody>
          <a:bodyPr>
            <a:noAutofit/>
          </a:bodyPr>
          <a:lstStyle/>
          <a:p>
            <a:r>
              <a:rPr lang="en-US" sz="2800" dirty="0" smtClean="0"/>
              <a:t>TES-SEB comparison on ICT proposals for 2014-2020</a:t>
            </a:r>
            <a:endParaRPr lang="el-GR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9552" y="6079902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sz="28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Source: GSRT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755576" y="764704"/>
          <a:ext cx="7704856" cy="6070402"/>
        </p:xfrm>
        <a:graphic>
          <a:graphicData uri="http://schemas.openxmlformats.org/drawingml/2006/table">
            <a:tbl>
              <a:tblPr/>
              <a:tblGrid>
                <a:gridCol w="555126"/>
                <a:gridCol w="6171479"/>
                <a:gridCol w="420413"/>
                <a:gridCol w="557838"/>
              </a:tblGrid>
              <a:tr h="1168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ΤΕΣ</a:t>
                      </a:r>
                      <a:endParaRPr lang="el-GR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86" marR="351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ΠΡΟΤΑΣΕΙΣ - ΕΞΕΙΔΙΚΕΥΣΗ</a:t>
                      </a:r>
                      <a:endParaRPr lang="el-GR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86" marR="351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86" marR="351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ΣΕΒ</a:t>
                      </a:r>
                      <a:endParaRPr lang="el-GR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86" marR="351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296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ΤΕΣ</a:t>
                      </a:r>
                    </a:p>
                  </a:txBody>
                  <a:tcPr marL="35186" marR="351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Future Internet (Networks, software and services, cyber security, privacy and trust, wireless communication and all optical networks, immersive interactive multimedia and connected enterprise) </a:t>
                      </a:r>
                      <a:endParaRPr lang="el-GR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86" marR="351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86" marR="351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86" marR="351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889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86" marR="351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Υπηρεσίες και εφαρμογές για κινητά υπολογιστικά συστήματα, συστήματα εύρεσης θέσης: παροχή υπηρεσιών και πληροφορίας με βάση τη θέση του χρήστη.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Προσαρμόσιμες ηλεκτρονικές υπηρεσίες: αυτοτελείς αυτοπεριγραφόμενες, αρθρωτές ηλεκτρονικές εφαρμογές.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Σημασιολογικός ιστός: Τεχνολογίες σημασιολογικής ανάλυσης και ολοκλήρωσης πληροφορίας.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Προσαρμόσιμες ηλεκτρονικές υπηρεσίες: αυτοτελείς αυτοπεριγραφόμενες, αρθρωτές ηλεκτρονικές υπηρεσίες. </a:t>
                      </a:r>
                    </a:p>
                  </a:txBody>
                  <a:tcPr marL="35186" marR="351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86" marR="351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ΣΕΒ</a:t>
                      </a:r>
                      <a:endParaRPr lang="el-GR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86" marR="351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395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ΤΕΣ</a:t>
                      </a:r>
                    </a:p>
                  </a:txBody>
                  <a:tcPr marL="35186" marR="351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Content technologies and Information Management (Technologies for language, learning, interaction, digital preservation, content access and analytics; advanced data mining, machine learning, statistical analysis and visual computing) </a:t>
                      </a:r>
                      <a:endParaRPr lang="el-GR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86" marR="351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86" marR="351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86" marR="351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22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86" marR="351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Ευφυής ανάλυση δεδομένων και κατασκευή προβλεπτικών μοντέλων: τεχνολογίες που αποσκοπούν στην ανάλυση ιστορικών παρατηρήσεων και την ανακάλυψη αιτιατών σχέσεων για την κατασκευή προβλεπτικών ή διαγνωστικών μοντέλων. </a:t>
                      </a:r>
                    </a:p>
                  </a:txBody>
                  <a:tcPr marL="35186" marR="351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86" marR="351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ΣΕΒ</a:t>
                      </a:r>
                      <a:endParaRPr lang="el-GR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86" marR="351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866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ΤΕΣ</a:t>
                      </a:r>
                    </a:p>
                  </a:txBody>
                  <a:tcPr marL="35186" marR="351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Next generation computing (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Processor and system architecture, interconnect and data localisation technologies, cloud computing, parallel computing and simulation software) </a:t>
                      </a:r>
                      <a:endParaRPr lang="el-GR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5186" marR="351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86" marR="351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86" marR="351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97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86" marR="351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Υπολογιστικά πλέγματα &amp; νέφη: ελαστικές υποδομές επεξεργαστών, μνήμης και αποθηκευτικού χώρου</a:t>
                      </a:r>
                    </a:p>
                  </a:txBody>
                  <a:tcPr marL="35186" marR="351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86" marR="351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ΣΕΒ</a:t>
                      </a:r>
                      <a:endParaRPr lang="el-GR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86" marR="351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395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ΤΕΣ</a:t>
                      </a:r>
                    </a:p>
                  </a:txBody>
                  <a:tcPr marL="35186" marR="351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Components and Systems (Smart embedded components and systems, micro-nano-bio systems, organic electronics, large area integration, technologies for Internet of Things, systems of systems and complex system engineering)</a:t>
                      </a:r>
                      <a:endParaRPr lang="el-GR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86" marR="351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86" marR="351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86" marR="351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97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ΤΕΣ</a:t>
                      </a:r>
                    </a:p>
                  </a:txBody>
                  <a:tcPr marL="35186" marR="351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Advanced interfaces and robots (Service robotics, cognitive systems, advanced interfaces, smart spaces and sentient machines)</a:t>
                      </a:r>
                      <a:endParaRPr lang="el-GR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86" marR="351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86" marR="351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86" marR="351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59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86" marR="351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Ρομποτικά συστήματα: σύνθετα και ολοκληρωμένα συστήματα με δυνατότητες κατανόησης του περιβάλλοντος και ενεργειών εντός αυτού.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Διάχυτη νοημοσύνη: τεχνολογίες αιχμής της Πληροφορικής και των Τηλεπικοινωνιών, που ενσωματώνονται πλήρως στο περιβάλλον και του προσδίδουν την δυνατότητα «αντίληψης» και έγκαιρης απόκρισης σε εξατομικευμένες ανθρώπινες ανάγκες.  </a:t>
                      </a:r>
                    </a:p>
                  </a:txBody>
                  <a:tcPr marL="35186" marR="351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86" marR="351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ΣΕΒ</a:t>
                      </a:r>
                      <a:endParaRPr lang="el-GR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86" marR="351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395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ΤΕΣ</a:t>
                      </a:r>
                    </a:p>
                  </a:txBody>
                  <a:tcPr marL="35186" marR="351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Micro-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nano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electronics and photonics (Design, advanced processes, pilot lines for fabrication, related production technologies and demonstration actions to validate technology developments and innovative business models)</a:t>
                      </a:r>
                      <a:r>
                        <a:rPr lang="en-US" sz="1100" dirty="0">
                          <a:solidFill>
                            <a:srgbClr val="004385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l-GR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86" marR="351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86" marR="351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86" marR="351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708920"/>
            <a:ext cx="8640960" cy="1470025"/>
          </a:xfrm>
        </p:spPr>
        <p:txBody>
          <a:bodyPr>
            <a:normAutofit fontScale="90000"/>
          </a:bodyPr>
          <a:lstStyle/>
          <a:p>
            <a:r>
              <a:rPr lang="en-US" altLang="zh-CN" sz="6000" dirty="0" smtClean="0"/>
              <a:t>Thank you for your attention </a:t>
            </a:r>
            <a:r>
              <a:rPr lang="en-US" altLang="zh-CN" sz="6600" dirty="0" smtClean="0"/>
              <a:t>!</a:t>
            </a:r>
            <a:endParaRPr lang="zh-CN" alt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5661248"/>
            <a:ext cx="6008712" cy="697632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 smtClean="0"/>
              <a:t>Author: V. Gongolidis</a:t>
            </a:r>
          </a:p>
          <a:p>
            <a:r>
              <a:rPr lang="en-US" altLang="zh-CN" dirty="0" smtClean="0"/>
              <a:t>July 2013</a:t>
            </a:r>
            <a:endParaRPr lang="zh-CN" alt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319212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691680" y="285750"/>
            <a:ext cx="72728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Verdana" pitchFamily="34" charset="0"/>
              </a:rPr>
              <a:t>GENERAL SECRETARIAT FOR 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Verdana" pitchFamily="34" charset="0"/>
              </a:rPr>
              <a:t>RESEARCH &amp; TECHNOLOGY</a:t>
            </a:r>
            <a:endParaRPr lang="el-GR" sz="2000" b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907704" y="980728"/>
            <a:ext cx="7056784" cy="783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Directorate for Planning and Programming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4137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World market statistics</a:t>
            </a:r>
            <a:endParaRPr lang="zh-CN" altLang="en-US" dirty="0"/>
          </a:p>
        </p:txBody>
      </p:sp>
      <p:pic>
        <p:nvPicPr>
          <p:cNvPr id="5" name="4 - Εικόνα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115616" y="1196752"/>
            <a:ext cx="7031548" cy="484307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9552" y="5949280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28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Source: 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OECD, </a:t>
            </a:r>
            <a:r>
              <a:rPr lang="en-US" altLang="zh-CN" sz="28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Internet Economy Outlook 2012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599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/>
          <a:lstStyle/>
          <a:p>
            <a:r>
              <a:rPr lang="en-US" altLang="zh-CN" dirty="0" smtClean="0"/>
              <a:t>ICT infrastructure statistics</a:t>
            </a:r>
            <a:endParaRPr lang="zh-CN" altLang="en-US" dirty="0"/>
          </a:p>
        </p:txBody>
      </p:sp>
      <p:pic>
        <p:nvPicPr>
          <p:cNvPr id="4" name="3 - Εικόνα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979712" y="836712"/>
            <a:ext cx="5278120" cy="5885815"/>
          </a:xfrm>
          <a:prstGeom prst="rect">
            <a:avLst/>
          </a:prstGeom>
        </p:spPr>
      </p:pic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2267744" y="5661248"/>
            <a:ext cx="844550" cy="1905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2599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/>
          <a:lstStyle/>
          <a:p>
            <a:r>
              <a:rPr lang="en-US" altLang="zh-CN" dirty="0" smtClean="0"/>
              <a:t>Activities affected by ICT evolution</a:t>
            </a:r>
            <a:endParaRPr lang="zh-CN" altLang="en-US" dirty="0"/>
          </a:p>
        </p:txBody>
      </p:sp>
      <p:sp>
        <p:nvSpPr>
          <p:cNvPr id="7" name="6 - TextBox"/>
          <p:cNvSpPr txBox="1"/>
          <p:nvPr/>
        </p:nvSpPr>
        <p:spPr>
          <a:xfrm>
            <a:off x="755576" y="1340768"/>
            <a:ext cx="7776864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bg1"/>
                </a:solidFill>
              </a:rPr>
              <a:t>Υπηρεσίες νέφους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Smart energy</a:t>
            </a:r>
            <a:endParaRPr lang="el-GR" sz="2800" dirty="0" smtClean="0">
              <a:solidFill>
                <a:schemeClr val="bg1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bg1"/>
                </a:solidFill>
              </a:rPr>
              <a:t>Έξυπνα σπίτια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l-GR" sz="2800" dirty="0" err="1" smtClean="0">
                <a:solidFill>
                  <a:schemeClr val="bg1"/>
                </a:solidFill>
              </a:rPr>
              <a:t>Τηλε</a:t>
            </a:r>
            <a:r>
              <a:rPr lang="el-GR" sz="2800" dirty="0" smtClean="0">
                <a:solidFill>
                  <a:schemeClr val="bg1"/>
                </a:solidFill>
              </a:rPr>
              <a:t>-εργασία- και </a:t>
            </a:r>
            <a:r>
              <a:rPr lang="el-GR" sz="2800" dirty="0" err="1" smtClean="0">
                <a:solidFill>
                  <a:schemeClr val="bg1"/>
                </a:solidFill>
              </a:rPr>
              <a:t>Τηλεκπαίδευση</a:t>
            </a:r>
            <a:endParaRPr lang="el-GR" sz="2800" dirty="0" smtClean="0">
              <a:solidFill>
                <a:schemeClr val="bg1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bg1"/>
                </a:solidFill>
              </a:rPr>
              <a:t>Ηλεκτρονική διακυβέρνηση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bg1"/>
                </a:solidFill>
              </a:rPr>
              <a:t>Ηλεκτρονικό εμπόριο και ηλεκτρονικές πληρωμές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bg1"/>
                </a:solidFill>
              </a:rPr>
              <a:t>Εφοδιαστικές αλυσίδες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bg1"/>
                </a:solidFill>
              </a:rPr>
              <a:t>Υγεία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12599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altLang="zh-CN" dirty="0" err="1" smtClean="0"/>
              <a:t>Goverments</a:t>
            </a:r>
            <a:r>
              <a:rPr lang="en-US" altLang="zh-CN" dirty="0" smtClean="0"/>
              <a:t>’ ICT policy priority areas</a:t>
            </a:r>
            <a:endParaRPr lang="zh-CN" altLang="en-US" dirty="0"/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1115616" y="1340768"/>
          <a:ext cx="7128792" cy="4536504"/>
        </p:xfrm>
        <a:graphic>
          <a:graphicData uri="http://schemas.openxmlformats.org/drawingml/2006/table">
            <a:tbl>
              <a:tblPr/>
              <a:tblGrid>
                <a:gridCol w="648072"/>
                <a:gridCol w="6480720"/>
              </a:tblGrid>
              <a:tr h="567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l-G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Broadband</a:t>
                      </a:r>
                      <a:endParaRPr lang="el-G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567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l-G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ICT skills and employment</a:t>
                      </a:r>
                      <a:endParaRPr lang="el-G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67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l-G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Government online</a:t>
                      </a:r>
                      <a:endParaRPr lang="el-G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567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l-G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Security of information systems and networks</a:t>
                      </a:r>
                      <a:endParaRPr lang="el-G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67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l-G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R&amp;D </a:t>
                      </a:r>
                      <a:r>
                        <a:rPr lang="en-US" sz="2400" dirty="0" err="1">
                          <a:latin typeface="Calibri"/>
                          <a:ea typeface="Calibri"/>
                          <a:cs typeface="Times New Roman"/>
                        </a:rPr>
                        <a:t>programmes</a:t>
                      </a:r>
                      <a:endParaRPr lang="el-G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567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l-G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Technology diffusion to business</a:t>
                      </a:r>
                      <a:endParaRPr lang="el-G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67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l-G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Electronic settlement/payment</a:t>
                      </a:r>
                      <a:endParaRPr lang="el-G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567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l-G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Digital content</a:t>
                      </a:r>
                      <a:endParaRPr lang="el-G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39552" y="5949280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Source: 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OECD 2011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599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Horizon 2020 policy – Digital Agenda</a:t>
            </a:r>
            <a:endParaRPr lang="zh-CN" altLang="en-US" dirty="0"/>
          </a:p>
        </p:txBody>
      </p:sp>
      <p:sp>
        <p:nvSpPr>
          <p:cNvPr id="7" name="6 - TextBox"/>
          <p:cNvSpPr txBox="1"/>
          <p:nvPr/>
        </p:nvSpPr>
        <p:spPr>
          <a:xfrm>
            <a:off x="395536" y="1124744"/>
            <a:ext cx="842493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l-GR" sz="2000" dirty="0" smtClean="0">
                <a:solidFill>
                  <a:schemeClr val="bg1"/>
                </a:solidFill>
              </a:rPr>
              <a:t>Η δημιουργία ψηφιακής ενιαίας αγοράς (ΨΗΦΙΑΚΗ ΑΓΟΡΑ)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l-GR" sz="2000" dirty="0" smtClean="0">
                <a:solidFill>
                  <a:schemeClr val="bg1"/>
                </a:solidFill>
              </a:rPr>
              <a:t>Η βελτίωση του πλαισίου προϋποθέσεων για τη διαλειτουργικότητα μεταξύ προϊόντων και υπηρεσιών ΤΠΕ (ΔΙΑΛΕΙΤΟΥΡΓΙΚΟΤΗΤΑ)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l-GR" sz="2000" dirty="0" smtClean="0">
                <a:solidFill>
                  <a:schemeClr val="bg1"/>
                </a:solidFill>
              </a:rPr>
              <a:t>Η αύξηση της εμπιστοσύνης και της ασφάλειας στο διαδίκτυο (ΑΣΦΑΛΕΙΑ)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l-GR" sz="2000" dirty="0" smtClean="0">
                <a:solidFill>
                  <a:schemeClr val="bg1"/>
                </a:solidFill>
              </a:rPr>
              <a:t>Η εξασφάλιση της παροχής πολύ ταχύτερης πρόσβασης στο διαδίκτυο (ΤΑΧΥΤΗΤΑ)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l-GR" sz="2000" dirty="0" smtClean="0">
                <a:solidFill>
                  <a:schemeClr val="bg1"/>
                </a:solidFill>
              </a:rPr>
              <a:t>Η ενθάρρυνση επενδύσεων στην έρευνα και την ανάπτυξη (ΕΠΕΝΔΥΣΕΙΣ)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l-GR" sz="2000" dirty="0" smtClean="0">
                <a:solidFill>
                  <a:schemeClr val="bg1"/>
                </a:solidFill>
              </a:rPr>
              <a:t>Η ενίσχυση του ψηφιακού </a:t>
            </a:r>
            <a:r>
              <a:rPr lang="el-GR" sz="2000" dirty="0" err="1" smtClean="0">
                <a:solidFill>
                  <a:schemeClr val="bg1"/>
                </a:solidFill>
              </a:rPr>
              <a:t>γραμματισμού</a:t>
            </a:r>
            <a:r>
              <a:rPr lang="el-GR" sz="2000" dirty="0" smtClean="0">
                <a:solidFill>
                  <a:schemeClr val="bg1"/>
                </a:solidFill>
              </a:rPr>
              <a:t>, των δεξιοτήτων και της κοινωνικής ένταξης (ΕΚΠΑΙΔΕΥΣΗ)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l-GR" sz="2000" dirty="0" smtClean="0">
                <a:solidFill>
                  <a:schemeClr val="bg1"/>
                </a:solidFill>
              </a:rPr>
              <a:t>Η εφαρμογή των ΤΠΕ για την αντιμετώπιση κοινωνικών προβλημάτων, όπως είναι η κλιματική αλλαγή, η αύξηση του κόστους της υγειονομικής περίθαλψης και η γήρανση του πληθυσμού. (ΚΟΙΝΩΝΙΑ)</a:t>
            </a:r>
          </a:p>
          <a:p>
            <a:endParaRPr lang="el-GR" sz="1400" dirty="0"/>
          </a:p>
        </p:txBody>
      </p:sp>
    </p:spTree>
    <p:extLst>
      <p:ext uri="{BB962C8B-B14F-4D97-AF65-F5344CB8AC3E}">
        <p14:creationId xmlns="" xmlns:p14="http://schemas.microsoft.com/office/powerpoint/2010/main" val="312599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Greece – Status on ICT</a:t>
            </a:r>
            <a:endParaRPr lang="el-GR" dirty="0"/>
          </a:p>
        </p:txBody>
      </p:sp>
      <p:pic>
        <p:nvPicPr>
          <p:cNvPr id="4" name="26 - Εικόνα" descr="Global IT report 2013-Greece 4-G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8640960" cy="4560313"/>
          </a:xfrm>
          <a:prstGeom prst="rect">
            <a:avLst/>
          </a:prstGeom>
        </p:spPr>
      </p:pic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2915816" y="2348880"/>
            <a:ext cx="844550" cy="216024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9552" y="5949280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Source: 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World Economic Forum 2013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Greece – Technology sectors crucial for the development of the ICT industry</a:t>
            </a:r>
            <a:endParaRPr lang="el-GR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9552" y="5949280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sz="28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Source: </a:t>
            </a:r>
            <a:r>
              <a:rPr lang="el-GR" altLang="zh-CN" sz="28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Γιάννης Καλογήρου, Καθηγητής ΕΜΠ, Πρόεδρος του Επιστημονικού Συμβουλίου του Εθνικού Κέντρου Τεκμηρίωσης, Άγγελος </a:t>
            </a:r>
            <a:r>
              <a:rPr lang="el-GR" altLang="zh-CN" sz="2800" dirty="0" err="1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Τσακανίκας</a:t>
            </a:r>
            <a:r>
              <a:rPr lang="el-GR" altLang="zh-CN" sz="28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, Επίκουρος  Καθηγητής ΕΜΠ, Διευθυντής Ερευνών ΙΟΒΕ. Χαράλαμπος </a:t>
            </a:r>
            <a:r>
              <a:rPr lang="el-GR" altLang="zh-CN" sz="2800" dirty="0" err="1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Χρυσομαλλίδης</a:t>
            </a:r>
            <a:r>
              <a:rPr lang="el-GR" altLang="zh-CN" sz="28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, Υπ. Διδάκτορας ΕΚΠΑ: ”Προτεινόμενοι τομείς εθνικού ενδιαφέροντος στο πλαίσιο της «έξυπνης εξειδίκευσης» 2014-2020”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683568" y="1556792"/>
          <a:ext cx="7848872" cy="4320480"/>
        </p:xfrm>
        <a:graphic>
          <a:graphicData uri="http://schemas.openxmlformats.org/drawingml/2006/table">
            <a:tbl>
              <a:tblPr/>
              <a:tblGrid>
                <a:gridCol w="3685878"/>
                <a:gridCol w="4162994"/>
              </a:tblGrid>
              <a:tr h="668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Cloud Computing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Intelligent Networks  and Apps in the Health Sector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68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Internet &amp; Mobile Apps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Intelligent Networks and Apps in the Transportation Sector (smart logistics)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889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Service Outsourcing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Internet of Things 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(Machine-to-Machine Communication)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7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e-Commerce &amp; e-Payments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Near Field Communication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7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IT Security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>
                          <a:latin typeface="Calibri"/>
                          <a:ea typeface="Calibri"/>
                          <a:cs typeface="Times New Roman"/>
                        </a:rPr>
                        <a:t>OnlineSocialMedia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68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Content And Business Process Management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 err="1">
                          <a:latin typeface="Calibri"/>
                          <a:ea typeface="Calibri"/>
                          <a:cs typeface="Times New Roman"/>
                        </a:rPr>
                        <a:t>Telemonitoring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68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Intelligent NetworksAnd Apps in the Energy Sector</a:t>
                      </a:r>
                      <a:endParaRPr lang="el-G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>
                          <a:latin typeface="Calibri"/>
                          <a:ea typeface="Calibri"/>
                          <a:cs typeface="Times New Roman"/>
                        </a:rPr>
                        <a:t>3D </a:t>
                      </a:r>
                      <a:r>
                        <a:rPr lang="el-GR" sz="1800" dirty="0" err="1">
                          <a:latin typeface="Calibri"/>
                          <a:ea typeface="Calibri"/>
                          <a:cs typeface="Times New Roman"/>
                        </a:rPr>
                        <a:t>Printing</a:t>
                      </a:r>
                      <a:endParaRPr lang="el-G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Greece – Cutting edge technologies</a:t>
            </a:r>
            <a:endParaRPr lang="el-GR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9552" y="5949280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sz="28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Source: </a:t>
            </a:r>
            <a:r>
              <a:rPr lang="el-GR" altLang="zh-CN" sz="28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ΣΕΒ (Ανάπτυξη δικτύου επιχειρηματικής και τεχνολογικής πληροφόρησης, 2012)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95536" y="1124744"/>
            <a:ext cx="8424936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Δίκτυα κινητής τηλεφωνία (3G/4G), προηγμένα ασύρματα &amp; ενσύρματα δίκτυα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Δίκτυα αισθητήρων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Υπολογιστικά πλέγματα και νέφη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Υπηρεσίες και εφαρμογές για κινητά υπολογιστικά συστήματα , συστήματα εύρεσης θέσης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Προσαρμόσιμες ηλεκτρονικές υπηρεσίες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Τεχνολογίες Σημασιολογικού Διαδικτύου και τεχνολογίες ολοκλήρωσης πληροφορίας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Τεχνολογίες ευφυούς ανάλυσης δεδομένων και κατασκευής προβλεπτικών μοντέλων (μηχανική μάθηση, εξόρυξη δεδομένων, στατιστική ανάλυση)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Ρομποτικά συστήματα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Περιβάλλοντα Διάχυτης Νοημοσύνης</a:t>
            </a:r>
          </a:p>
          <a:p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T sec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ICT sector</Template>
  <TotalTime>158</TotalTime>
  <Words>1067</Words>
  <Application>Microsoft Office PowerPoint</Application>
  <PresentationFormat>Προβολή στην οθόνη (4:3)</PresentationFormat>
  <Paragraphs>149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ICT sector</vt:lpstr>
      <vt:lpstr>ICT sector analysis</vt:lpstr>
      <vt:lpstr>World market statistics</vt:lpstr>
      <vt:lpstr>ICT infrastructure statistics</vt:lpstr>
      <vt:lpstr>Activities affected by ICT evolution</vt:lpstr>
      <vt:lpstr>Goverments’ ICT policy priority areas</vt:lpstr>
      <vt:lpstr>Horizon 2020 policy – Digital Agenda</vt:lpstr>
      <vt:lpstr>Greece – Status on ICT</vt:lpstr>
      <vt:lpstr>Greece – Technology sectors crucial for the development of the ICT industry</vt:lpstr>
      <vt:lpstr>Greece – Cutting edge technologies</vt:lpstr>
      <vt:lpstr>Greece – Added value chains</vt:lpstr>
      <vt:lpstr>ICT can contribute to the following added value chains</vt:lpstr>
      <vt:lpstr>Greece – Policy documents that were taken into account</vt:lpstr>
      <vt:lpstr>Scientific data-Greek participation to FP7 on ICT</vt:lpstr>
      <vt:lpstr>Scientific data-Greek participation to FP7 on ICT-Areas of very good performance</vt:lpstr>
      <vt:lpstr>Scientific data-Greek publications 1996-2010</vt:lpstr>
      <vt:lpstr>Scientific data-ICT related projects in GSRT’s programmes</vt:lpstr>
      <vt:lpstr>TES-SEB comparison on ICT proposals for 2014-2020</vt:lpstr>
      <vt:lpstr>Thank you for your attention 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 sector analysis</dc:title>
  <dc:subject>PowerPoint template, IT</dc:subject>
  <dc:creator>Βασίλης Γογγολίδης</dc:creator>
  <cp:keywords>IT, IT PowerPoint template, free, PowerPoint template, download, PPT template, PowerPoint templates, slideshow template, POT, POTX, Power Point template, slide show template</cp:keywords>
  <dc:description>Made by Leawo Software. To find more free PowerPoint templates, please visit http://www.leawo.com/free-powerpoint-templates/</dc:description>
  <cp:lastModifiedBy>Βασίλης Γογγολίδης</cp:lastModifiedBy>
  <cp:revision>21</cp:revision>
  <dcterms:created xsi:type="dcterms:W3CDTF">2013-07-26T13:11:54Z</dcterms:created>
  <dcterms:modified xsi:type="dcterms:W3CDTF">2013-10-15T07:42:30Z</dcterms:modified>
  <cp:category>PowerPoint template, IT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http://www.leawo.com/free-powerpoint-templates/</vt:lpwstr>
  </property>
</Properties>
</file>