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68" r:id="rId2"/>
    <p:sldId id="296" r:id="rId3"/>
    <p:sldId id="297" r:id="rId4"/>
    <p:sldId id="312" r:id="rId5"/>
    <p:sldId id="298" r:id="rId6"/>
    <p:sldId id="299" r:id="rId7"/>
    <p:sldId id="302" r:id="rId8"/>
    <p:sldId id="300" r:id="rId9"/>
    <p:sldId id="301" r:id="rId10"/>
    <p:sldId id="303" r:id="rId11"/>
    <p:sldId id="274" r:id="rId12"/>
    <p:sldId id="305" r:id="rId13"/>
    <p:sldId id="306" r:id="rId14"/>
    <p:sldId id="307" r:id="rId15"/>
    <p:sldId id="308" r:id="rId16"/>
    <p:sldId id="294" r:id="rId17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CC99"/>
    <a:srgbClr val="FFFFCC"/>
    <a:srgbClr val="FF3300"/>
    <a:srgbClr val="FBA3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191C3A-C39B-4F0C-908F-06F27F0AE2D5}" type="doc">
      <dgm:prSet loTypeId="urn:microsoft.com/office/officeart/2005/8/layout/radial2" loCatId="relationship" qsTypeId="urn:microsoft.com/office/officeart/2005/8/quickstyle/simple1#1" qsCatId="simple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06328D33-6F52-4F3B-B896-697B4B04D0AF}">
      <dgm:prSet phldrT="[Κείμενο]"/>
      <dgm:spPr/>
      <dgm:t>
        <a:bodyPr/>
        <a:lstStyle/>
        <a:p>
          <a:r>
            <a:rPr lang="el-GR" b="1" dirty="0" smtClean="0">
              <a:solidFill>
                <a:srgbClr val="000000"/>
              </a:solidFill>
            </a:rPr>
            <a:t>Εθνικό/Διεθνές επίπεδο</a:t>
          </a:r>
          <a:endParaRPr lang="el-GR" b="1" dirty="0">
            <a:solidFill>
              <a:srgbClr val="000000"/>
            </a:solidFill>
          </a:endParaRPr>
        </a:p>
      </dgm:t>
    </dgm:pt>
    <dgm:pt modelId="{22AB74B4-68B6-4C48-A4E1-AD7D35262942}" type="parTrans" cxnId="{F7A38818-5C62-4F45-A6E7-252E78CDEEAF}">
      <dgm:prSet/>
      <dgm:spPr/>
      <dgm:t>
        <a:bodyPr/>
        <a:lstStyle/>
        <a:p>
          <a:endParaRPr lang="el-GR"/>
        </a:p>
      </dgm:t>
    </dgm:pt>
    <dgm:pt modelId="{F0F3DF35-E805-4D4B-AE1B-31E5128D8973}" type="sibTrans" cxnId="{F7A38818-5C62-4F45-A6E7-252E78CDEEAF}">
      <dgm:prSet/>
      <dgm:spPr/>
      <dgm:t>
        <a:bodyPr/>
        <a:lstStyle/>
        <a:p>
          <a:endParaRPr lang="el-GR"/>
        </a:p>
      </dgm:t>
    </dgm:pt>
    <dgm:pt modelId="{7AE8E87B-8E29-4B24-A7FF-48CC85CC2BF0}">
      <dgm:prSet phldrT="[Κείμενο]"/>
      <dgm:spPr/>
      <dgm:t>
        <a:bodyPr/>
        <a:lstStyle/>
        <a:p>
          <a:r>
            <a:rPr lang="el-GR" b="1" dirty="0" smtClean="0">
              <a:solidFill>
                <a:srgbClr val="000000"/>
              </a:solidFill>
            </a:rPr>
            <a:t>Περιφερειακό επίπεδο</a:t>
          </a:r>
          <a:endParaRPr lang="el-GR" b="1" dirty="0">
            <a:solidFill>
              <a:srgbClr val="000000"/>
            </a:solidFill>
          </a:endParaRPr>
        </a:p>
      </dgm:t>
    </dgm:pt>
    <dgm:pt modelId="{9508210A-D7A4-468C-AC88-5EC6FE5090F9}" type="parTrans" cxnId="{ED50FFB9-F9EA-4960-9DA1-5137EFE35D97}">
      <dgm:prSet/>
      <dgm:spPr/>
      <dgm:t>
        <a:bodyPr/>
        <a:lstStyle/>
        <a:p>
          <a:endParaRPr lang="el-GR"/>
        </a:p>
      </dgm:t>
    </dgm:pt>
    <dgm:pt modelId="{98941AFE-5F38-4268-AF34-3592CE845EC5}" type="sibTrans" cxnId="{ED50FFB9-F9EA-4960-9DA1-5137EFE35D97}">
      <dgm:prSet/>
      <dgm:spPr/>
      <dgm:t>
        <a:bodyPr/>
        <a:lstStyle/>
        <a:p>
          <a:endParaRPr lang="el-GR"/>
        </a:p>
      </dgm:t>
    </dgm:pt>
    <dgm:pt modelId="{9AD536A6-FCD7-4895-A853-E0AB62B45043}" type="pres">
      <dgm:prSet presAssocID="{47191C3A-C39B-4F0C-908F-06F27F0AE2D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4BEAE6E2-99A6-4E0B-AF97-76BBDC5FABA7}" type="pres">
      <dgm:prSet presAssocID="{47191C3A-C39B-4F0C-908F-06F27F0AE2D5}" presName="cycle" presStyleCnt="0"/>
      <dgm:spPr/>
    </dgm:pt>
    <dgm:pt modelId="{3428BD56-B550-4957-9195-2101FD39FD9E}" type="pres">
      <dgm:prSet presAssocID="{47191C3A-C39B-4F0C-908F-06F27F0AE2D5}" presName="centerShape" presStyleCnt="0"/>
      <dgm:spPr/>
    </dgm:pt>
    <dgm:pt modelId="{96ECE335-D37F-409C-80EF-F625901D99BC}" type="pres">
      <dgm:prSet presAssocID="{47191C3A-C39B-4F0C-908F-06F27F0AE2D5}" presName="connSite" presStyleLbl="node1" presStyleIdx="0" presStyleCnt="3"/>
      <dgm:spPr/>
    </dgm:pt>
    <dgm:pt modelId="{E511C39E-B451-4E09-ACD4-BC22B91149F0}" type="pres">
      <dgm:prSet presAssocID="{47191C3A-C39B-4F0C-908F-06F27F0AE2D5}" presName="visible" presStyleLbl="node1" presStyleIdx="0" presStyleCnt="3" custLinFactNeighborX="27868"/>
      <dgm:spPr>
        <a:blipFill rotWithShape="0">
          <a:blip xmlns:r="http://schemas.openxmlformats.org/officeDocument/2006/relationships" r:embed="rId1">
            <a:lum bright="48000" contrast="-16000"/>
          </a:blip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6A2C273F-DC72-42D8-8E7E-BC8A35B521D4}" type="pres">
      <dgm:prSet presAssocID="{22AB74B4-68B6-4C48-A4E1-AD7D35262942}" presName="Name25" presStyleLbl="parChTrans1D1" presStyleIdx="0" presStyleCnt="2"/>
      <dgm:spPr/>
      <dgm:t>
        <a:bodyPr/>
        <a:lstStyle/>
        <a:p>
          <a:endParaRPr lang="el-GR"/>
        </a:p>
      </dgm:t>
    </dgm:pt>
    <dgm:pt modelId="{276905C2-0035-4709-9379-68BE9398E595}" type="pres">
      <dgm:prSet presAssocID="{06328D33-6F52-4F3B-B896-697B4B04D0AF}" presName="node" presStyleCnt="0"/>
      <dgm:spPr/>
    </dgm:pt>
    <dgm:pt modelId="{69A298D3-EF42-463C-B4E8-1F02EE6A52CE}" type="pres">
      <dgm:prSet presAssocID="{06328D33-6F52-4F3B-B896-697B4B04D0AF}" presName="parentNode" presStyleLbl="node1" presStyleIdx="1" presStyleCnt="3" custLinFactNeighborX="46445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3FA964B-5F2E-4F90-A2C2-4B89CCF7F892}" type="pres">
      <dgm:prSet presAssocID="{06328D33-6F52-4F3B-B896-697B4B04D0A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3227ABD-EAF2-4C79-A473-8CE324A96735}" type="pres">
      <dgm:prSet presAssocID="{9508210A-D7A4-468C-AC88-5EC6FE5090F9}" presName="Name25" presStyleLbl="parChTrans1D1" presStyleIdx="1" presStyleCnt="2"/>
      <dgm:spPr/>
      <dgm:t>
        <a:bodyPr/>
        <a:lstStyle/>
        <a:p>
          <a:endParaRPr lang="el-GR"/>
        </a:p>
      </dgm:t>
    </dgm:pt>
    <dgm:pt modelId="{11319E7B-0385-4B1A-AF85-22A6698F6325}" type="pres">
      <dgm:prSet presAssocID="{7AE8E87B-8E29-4B24-A7FF-48CC85CC2BF0}" presName="node" presStyleCnt="0"/>
      <dgm:spPr/>
    </dgm:pt>
    <dgm:pt modelId="{E56F5918-08C1-4B59-85E1-58AEB8DB9DA0}" type="pres">
      <dgm:prSet presAssocID="{7AE8E87B-8E29-4B24-A7FF-48CC85CC2BF0}" presName="parentNode" presStyleLbl="node1" presStyleIdx="2" presStyleCnt="3" custLinFactNeighborX="46445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7D1256C-8497-404A-A91A-2168B3F11737}" type="pres">
      <dgm:prSet presAssocID="{7AE8E87B-8E29-4B24-A7FF-48CC85CC2BF0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46F5F29-DE93-46D7-A6DB-E5A7BCB9D37B}" type="presOf" srcId="{22AB74B4-68B6-4C48-A4E1-AD7D35262942}" destId="{6A2C273F-DC72-42D8-8E7E-BC8A35B521D4}" srcOrd="0" destOrd="0" presId="urn:microsoft.com/office/officeart/2005/8/layout/radial2"/>
    <dgm:cxn modelId="{0D17161B-0807-4F70-B315-F826F5C37E4A}" type="presOf" srcId="{9508210A-D7A4-468C-AC88-5EC6FE5090F9}" destId="{E3227ABD-EAF2-4C79-A473-8CE324A96735}" srcOrd="0" destOrd="0" presId="urn:microsoft.com/office/officeart/2005/8/layout/radial2"/>
    <dgm:cxn modelId="{F7A38818-5C62-4F45-A6E7-252E78CDEEAF}" srcId="{47191C3A-C39B-4F0C-908F-06F27F0AE2D5}" destId="{06328D33-6F52-4F3B-B896-697B4B04D0AF}" srcOrd="0" destOrd="0" parTransId="{22AB74B4-68B6-4C48-A4E1-AD7D35262942}" sibTransId="{F0F3DF35-E805-4D4B-AE1B-31E5128D8973}"/>
    <dgm:cxn modelId="{1E4AB3FD-DEEB-42D6-AC0F-05AA159E5451}" type="presOf" srcId="{7AE8E87B-8E29-4B24-A7FF-48CC85CC2BF0}" destId="{E56F5918-08C1-4B59-85E1-58AEB8DB9DA0}" srcOrd="0" destOrd="0" presId="urn:microsoft.com/office/officeart/2005/8/layout/radial2"/>
    <dgm:cxn modelId="{A6F7ADDD-4C90-441B-AE21-B9E822846642}" type="presOf" srcId="{47191C3A-C39B-4F0C-908F-06F27F0AE2D5}" destId="{9AD536A6-FCD7-4895-A853-E0AB62B45043}" srcOrd="0" destOrd="0" presId="urn:microsoft.com/office/officeart/2005/8/layout/radial2"/>
    <dgm:cxn modelId="{38E72445-38FB-4051-8475-2F99DFB407BF}" type="presOf" srcId="{06328D33-6F52-4F3B-B896-697B4B04D0AF}" destId="{69A298D3-EF42-463C-B4E8-1F02EE6A52CE}" srcOrd="0" destOrd="0" presId="urn:microsoft.com/office/officeart/2005/8/layout/radial2"/>
    <dgm:cxn modelId="{ED50FFB9-F9EA-4960-9DA1-5137EFE35D97}" srcId="{47191C3A-C39B-4F0C-908F-06F27F0AE2D5}" destId="{7AE8E87B-8E29-4B24-A7FF-48CC85CC2BF0}" srcOrd="1" destOrd="0" parTransId="{9508210A-D7A4-468C-AC88-5EC6FE5090F9}" sibTransId="{98941AFE-5F38-4268-AF34-3592CE845EC5}"/>
    <dgm:cxn modelId="{7F1A4F52-A5E5-40AA-AFB0-72D46078B71B}" type="presParOf" srcId="{9AD536A6-FCD7-4895-A853-E0AB62B45043}" destId="{4BEAE6E2-99A6-4E0B-AF97-76BBDC5FABA7}" srcOrd="0" destOrd="0" presId="urn:microsoft.com/office/officeart/2005/8/layout/radial2"/>
    <dgm:cxn modelId="{7C3AB692-357E-4320-BB2F-7E81177B1E3E}" type="presParOf" srcId="{4BEAE6E2-99A6-4E0B-AF97-76BBDC5FABA7}" destId="{3428BD56-B550-4957-9195-2101FD39FD9E}" srcOrd="0" destOrd="0" presId="urn:microsoft.com/office/officeart/2005/8/layout/radial2"/>
    <dgm:cxn modelId="{8C290A8C-CF03-4DAC-BC4C-7CFD3B0693A9}" type="presParOf" srcId="{3428BD56-B550-4957-9195-2101FD39FD9E}" destId="{96ECE335-D37F-409C-80EF-F625901D99BC}" srcOrd="0" destOrd="0" presId="urn:microsoft.com/office/officeart/2005/8/layout/radial2"/>
    <dgm:cxn modelId="{84E11482-F1A3-4CC4-9D4D-4BE435C29EAF}" type="presParOf" srcId="{3428BD56-B550-4957-9195-2101FD39FD9E}" destId="{E511C39E-B451-4E09-ACD4-BC22B91149F0}" srcOrd="1" destOrd="0" presId="urn:microsoft.com/office/officeart/2005/8/layout/radial2"/>
    <dgm:cxn modelId="{69BADB6C-8458-4623-9ED2-4D89C15791A7}" type="presParOf" srcId="{4BEAE6E2-99A6-4E0B-AF97-76BBDC5FABA7}" destId="{6A2C273F-DC72-42D8-8E7E-BC8A35B521D4}" srcOrd="1" destOrd="0" presId="urn:microsoft.com/office/officeart/2005/8/layout/radial2"/>
    <dgm:cxn modelId="{E590EA6B-0B1E-4C11-B876-29D35936804A}" type="presParOf" srcId="{4BEAE6E2-99A6-4E0B-AF97-76BBDC5FABA7}" destId="{276905C2-0035-4709-9379-68BE9398E595}" srcOrd="2" destOrd="0" presId="urn:microsoft.com/office/officeart/2005/8/layout/radial2"/>
    <dgm:cxn modelId="{D9EEFD13-1E43-48A7-B809-F3EEB5D189C4}" type="presParOf" srcId="{276905C2-0035-4709-9379-68BE9398E595}" destId="{69A298D3-EF42-463C-B4E8-1F02EE6A52CE}" srcOrd="0" destOrd="0" presId="urn:microsoft.com/office/officeart/2005/8/layout/radial2"/>
    <dgm:cxn modelId="{91209CA3-C0A7-4012-B072-1DB5B1BF8852}" type="presParOf" srcId="{276905C2-0035-4709-9379-68BE9398E595}" destId="{53FA964B-5F2E-4F90-A2C2-4B89CCF7F892}" srcOrd="1" destOrd="0" presId="urn:microsoft.com/office/officeart/2005/8/layout/radial2"/>
    <dgm:cxn modelId="{5890C7EF-5896-43A1-9275-BECDB42E48FE}" type="presParOf" srcId="{4BEAE6E2-99A6-4E0B-AF97-76BBDC5FABA7}" destId="{E3227ABD-EAF2-4C79-A473-8CE324A96735}" srcOrd="3" destOrd="0" presId="urn:microsoft.com/office/officeart/2005/8/layout/radial2"/>
    <dgm:cxn modelId="{F55D1B70-5F2E-4BEF-94BF-F79CE966D7DA}" type="presParOf" srcId="{4BEAE6E2-99A6-4E0B-AF97-76BBDC5FABA7}" destId="{11319E7B-0385-4B1A-AF85-22A6698F6325}" srcOrd="4" destOrd="0" presId="urn:microsoft.com/office/officeart/2005/8/layout/radial2"/>
    <dgm:cxn modelId="{70278868-EF7B-4691-9326-6AC49975F1A4}" type="presParOf" srcId="{11319E7B-0385-4B1A-AF85-22A6698F6325}" destId="{E56F5918-08C1-4B59-85E1-58AEB8DB9DA0}" srcOrd="0" destOrd="0" presId="urn:microsoft.com/office/officeart/2005/8/layout/radial2"/>
    <dgm:cxn modelId="{075EEEAE-1C66-477D-8CE7-02570110D555}" type="presParOf" srcId="{11319E7B-0385-4B1A-AF85-22A6698F6325}" destId="{07D1256C-8497-404A-A91A-2168B3F11737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52A4896-6E64-4A94-B652-E2F9CC3CE98B}" type="datetimeFigureOut">
              <a:rPr lang="el-GR"/>
              <a:pPr>
                <a:defRPr/>
              </a:pPr>
              <a:t>18/10/2013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l-G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09DF78E-EE3E-451B-9A2F-82848867E6A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0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44E8D30-FFF4-4249-B766-096C0517585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A4E0-363B-4D42-9DD2-6A8A15A1B8D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0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37503-34FC-4092-A973-59656994B91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62D72-4A46-43B6-A5B8-9BAFD2ED204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0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03C6C90-950F-4D03-989C-4EB1DEC15BB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3B58827-CB27-4FDC-BFAA-190C4C6C761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8B8290E-2302-499D-BF63-FD3518E0FB5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48BA8-E096-48ED-BBCF-B045FF6E54A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C3C636A-EADF-45DD-8A80-E109460A290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9AB63-3ECA-40A7-9AEC-FDFC213D986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7FA337D-FB91-4CC2-AEC8-45424EAF178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5FB971F-6BE6-4B07-B6BA-EAB941273C7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6" r:id="rId4"/>
    <p:sldLayoutId id="2147483687" r:id="rId5"/>
    <p:sldLayoutId id="2147483682" r:id="rId6"/>
    <p:sldLayoutId id="2147483688" r:id="rId7"/>
    <p:sldLayoutId id="2147483681" r:id="rId8"/>
    <p:sldLayoutId id="2147483689" r:id="rId9"/>
    <p:sldLayoutId id="2147483680" r:id="rId10"/>
    <p:sldLayoutId id="21474836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11188" y="1628775"/>
            <a:ext cx="815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l-GR" sz="2900" b="1" cap="all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ΔΙΑΜΟΡΦΩΝΟΝΤΑΣ ΤΗΝ ΣΤΡΑΤΗΓΙΚΗ </a:t>
            </a:r>
          </a:p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l-GR" sz="2900" b="1" cap="all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ΕΞΥΠΝΗΣ </a:t>
            </a:r>
            <a:r>
              <a:rPr lang="el-GR" sz="2900" b="1" cap="all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ΕξΕΙΔΙΚΕΥΣΗΣ</a:t>
            </a:r>
            <a:r>
              <a:rPr lang="el-GR" sz="2900" b="1" cap="all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l-GR" sz="2900" b="1" cap="all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(Η </a:t>
            </a:r>
            <a:r>
              <a:rPr lang="el-GR" sz="2900" b="1" cap="all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οπτικη</a:t>
            </a:r>
            <a:r>
              <a:rPr lang="el-GR" sz="2900" b="1" cap="all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της </a:t>
            </a:r>
            <a:r>
              <a:rPr lang="el-GR" sz="2900" b="1" cap="all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γγετ</a:t>
            </a:r>
            <a:r>
              <a:rPr lang="el-GR" sz="2900" b="1" cap="all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) </a:t>
            </a:r>
          </a:p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l-GR" sz="2900" b="1" cap="all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για την </a:t>
            </a:r>
            <a:r>
              <a:rPr lang="el-GR" sz="2900" b="1" cap="all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νεα</a:t>
            </a:r>
            <a:r>
              <a:rPr lang="el-GR" sz="2900" b="1" cap="all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l-GR" sz="2900" b="1" cap="all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προγραμματικη</a:t>
            </a:r>
            <a:r>
              <a:rPr lang="el-GR" sz="2900" b="1" cap="all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l-GR" sz="2900" b="1" cap="all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περιοδο</a:t>
            </a:r>
            <a:r>
              <a:rPr lang="el-GR" sz="2900" b="1" cap="all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2014 - 2020</a:t>
            </a:r>
          </a:p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el-GR" sz="2900" b="1" cap="all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el-GR" sz="2900" b="1" i="1" cap="all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l-GR" sz="1600" b="1" cap="all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ΔιευθυνΣη</a:t>
            </a:r>
            <a:r>
              <a:rPr lang="el-GR" sz="1600" b="1" cap="all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 </a:t>
            </a:r>
            <a:r>
              <a:rPr lang="el-GR" sz="1600" b="1" cap="all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ΣχεδιαΣμου</a:t>
            </a:r>
            <a:r>
              <a:rPr lang="el-GR" sz="1600" b="1" cap="all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και </a:t>
            </a:r>
            <a:r>
              <a:rPr lang="el-GR" sz="1600" b="1" cap="all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προγραμματιςμου</a:t>
            </a:r>
            <a:r>
              <a:rPr lang="el-GR" sz="1600" b="1" cap="all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 </a:t>
            </a:r>
            <a:r>
              <a:rPr lang="el-GR" sz="1600" b="1" cap="all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γγετ</a:t>
            </a:r>
            <a:endParaRPr lang="el-GR" sz="1600" b="1" cap="all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l-GR" sz="1600" b="1" cap="all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1600" b="1" cap="all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1</a:t>
            </a:r>
            <a:r>
              <a:rPr lang="el-GR" sz="1600" b="1" cap="all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8 ΟΚΤΩΒΡΙΟΥ 2013</a:t>
            </a:r>
          </a:p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el-GR" sz="1600" b="1" cap="all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l-GR" sz="1600" b="1" cap="all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(Λ. </a:t>
            </a:r>
            <a:r>
              <a:rPr lang="el-GR" sz="1600" b="1" cap="all" dirty="0" err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γΙΑΝΝΑΚΟΠΟΥΛΟΥ</a:t>
            </a:r>
            <a:r>
              <a:rPr lang="el-GR" sz="1600" b="1" cap="all" dirty="0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, ΠΡΟΪΣΤΑΜΕΝΗ ΤΜΗΜΑΤΟΣ Α’ ΠΡΟΓΡΑΜΜΑΤΙΣΜΟΥ)</a:t>
            </a:r>
          </a:p>
          <a:p>
            <a:pPr marL="320040" indent="-320040" algn="ctr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el-GR" sz="29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43925" cy="4525963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l-GR" sz="4400" b="1" i="1" dirty="0" smtClean="0">
                <a:solidFill>
                  <a:schemeClr val="accent2">
                    <a:lumMod val="75000"/>
                  </a:schemeClr>
                </a:solidFill>
              </a:rPr>
              <a:t>Β.  </a:t>
            </a:r>
            <a:r>
              <a:rPr lang="el-GR" sz="4400" b="1" i="1" u="sng" dirty="0" smtClean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</a:rPr>
              <a:t>ΣΧΕΔΙΑΣΜΟΣ  σε δύο  </a:t>
            </a:r>
          </a:p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l-GR" sz="4400" b="1" i="1" u="sng" dirty="0" smtClean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</a:rPr>
              <a:t>δια-συνδεδεμένα   επίπεδα </a:t>
            </a:r>
          </a:p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l-GR" sz="4400" b="1" i="1" dirty="0" smtClean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</a:rPr>
              <a:t>         (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</a:rPr>
              <a:t>regional </a:t>
            </a:r>
            <a:r>
              <a:rPr lang="en-US" sz="4400" b="1" i="1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and 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</a:rPr>
              <a:t>national RIS3</a:t>
            </a:r>
            <a:r>
              <a:rPr lang="el-GR" sz="4400" b="1" i="1" dirty="0" smtClean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</a:rPr>
              <a:t>)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</a:rPr>
              <a:t>  		</a:t>
            </a:r>
            <a:endParaRPr lang="el-GR" sz="4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Τίτλος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 anchor="t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ea typeface="ＭＳ Ｐゴシック"/>
                <a:cs typeface="ＭＳ Ｐゴシック"/>
              </a:rPr>
              <a:t>Σχεδιασμός νέας προγραμματικής </a:t>
            </a:r>
            <a:br>
              <a:rPr lang="el-GR" sz="3200" dirty="0" smtClean="0">
                <a:ea typeface="ＭＳ Ｐゴシック"/>
                <a:cs typeface="ＭＳ Ｐゴシック"/>
              </a:rPr>
            </a:br>
            <a:r>
              <a:rPr lang="el-GR" sz="3200" dirty="0" smtClean="0">
                <a:ea typeface="ＭＳ Ｐゴシック"/>
                <a:cs typeface="ＭＳ Ｐゴシック"/>
              </a:rPr>
              <a:t>περιόδου 2014-2020</a:t>
            </a:r>
            <a:br>
              <a:rPr lang="el-GR" sz="3200" dirty="0" smtClean="0">
                <a:ea typeface="ＭＳ Ｐゴシック"/>
                <a:cs typeface="ＭＳ Ｐゴシック"/>
              </a:rPr>
            </a:br>
            <a:endParaRPr lang="el-GR" sz="3200" dirty="0" smtClean="0">
              <a:ea typeface="ＭＳ Ｐゴシック"/>
              <a:cs typeface="ＭＳ Ｐゴシック"/>
            </a:endParaRPr>
          </a:p>
        </p:txBody>
      </p:sp>
      <p:sp>
        <p:nvSpPr>
          <p:cNvPr id="9219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2D407BB-7904-40C4-840A-9D62C23A581F}" type="slidenum">
              <a:rPr lang="el-GR"/>
              <a:pPr>
                <a:defRPr/>
              </a:pPr>
              <a:t>11</a:t>
            </a:fld>
            <a:endParaRPr lang="el-GR"/>
          </a:p>
        </p:txBody>
      </p:sp>
      <p:graphicFrame>
        <p:nvGraphicFramePr>
          <p:cNvPr id="6" name="5 - Διάγραμμα"/>
          <p:cNvGraphicFramePr/>
          <p:nvPr/>
        </p:nvGraphicFramePr>
        <p:xfrm>
          <a:off x="251520" y="1628800"/>
          <a:ext cx="8496944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80" name="5 - TextBox"/>
          <p:cNvSpPr txBox="1">
            <a:spLocks noChangeArrowheads="1"/>
          </p:cNvSpPr>
          <p:nvPr/>
        </p:nvSpPr>
        <p:spPr bwMode="auto">
          <a:xfrm>
            <a:off x="1547813" y="3429000"/>
            <a:ext cx="25193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000" b="1">
                <a:solidFill>
                  <a:srgbClr val="000000"/>
                </a:solidFill>
              </a:rPr>
              <a:t>Σχεδιασμός/ Προγραμματισμός ΓΓΕΤ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5"/>
          <p:cNvSpPr txBox="1">
            <a:spLocks noChangeArrowheads="1"/>
          </p:cNvSpPr>
          <p:nvPr/>
        </p:nvSpPr>
        <p:spPr bwMode="auto">
          <a:xfrm>
            <a:off x="2051050" y="3644900"/>
            <a:ext cx="3887788" cy="2844800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000"/>
              <a:t>Βο</a:t>
            </a:r>
            <a:r>
              <a:rPr lang="en-US" sz="2000"/>
              <a:t>ttom up </a:t>
            </a:r>
            <a:r>
              <a:rPr lang="el-GR" sz="2000"/>
              <a:t>προσέγγιση μέσω μιας διαδραστικής διαδικασίας με τις επιχειρήσεις</a:t>
            </a:r>
            <a:r>
              <a:rPr lang="fr-FR" sz="2000"/>
              <a:t>, </a:t>
            </a:r>
            <a:endParaRPr lang="el-GR" sz="2000"/>
          </a:p>
          <a:p>
            <a:pPr algn="ctr">
              <a:spcBef>
                <a:spcPct val="50000"/>
              </a:spcBef>
            </a:pPr>
            <a:r>
              <a:rPr lang="el-GR" sz="2000"/>
              <a:t>όπου </a:t>
            </a:r>
            <a:r>
              <a:rPr lang="fr-FR" sz="2000"/>
              <a:t> </a:t>
            </a:r>
            <a:r>
              <a:rPr lang="el-GR" sz="2000"/>
              <a:t> ο ιδιωτικός τομέας ανακαλύπτει νέες δραστηριότητες και αντίστοιχες τεχνολογικές ανάγκες</a:t>
            </a:r>
          </a:p>
          <a:p>
            <a:pPr algn="ctr">
              <a:spcBef>
                <a:spcPct val="50000"/>
              </a:spcBef>
            </a:pPr>
            <a:r>
              <a:rPr lang="el-GR" sz="2000">
                <a:solidFill>
                  <a:srgbClr val="FF3300"/>
                </a:solidFill>
              </a:rPr>
              <a:t>(</a:t>
            </a:r>
            <a:r>
              <a:rPr lang="en-US" sz="2000">
                <a:solidFill>
                  <a:srgbClr val="FF3300"/>
                </a:solidFill>
              </a:rPr>
              <a:t>entrepreneurial discovery)</a:t>
            </a:r>
            <a:endParaRPr lang="el-GR" sz="2000">
              <a:solidFill>
                <a:srgbClr val="FF3300"/>
              </a:solidFill>
            </a:endParaRPr>
          </a:p>
        </p:txBody>
      </p:sp>
      <p:sp>
        <p:nvSpPr>
          <p:cNvPr id="25602" name="Oval 7"/>
          <p:cNvSpPr>
            <a:spLocks noChangeArrowheads="1"/>
          </p:cNvSpPr>
          <p:nvPr/>
        </p:nvSpPr>
        <p:spPr bwMode="auto">
          <a:xfrm>
            <a:off x="1979613" y="836613"/>
            <a:ext cx="3887787" cy="2303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03" name="Rectangle 8"/>
          <p:cNvSpPr>
            <a:spLocks noChangeArrowheads="1"/>
          </p:cNvSpPr>
          <p:nvPr/>
        </p:nvSpPr>
        <p:spPr bwMode="auto">
          <a:xfrm>
            <a:off x="2555875" y="1412875"/>
            <a:ext cx="2952750" cy="7921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2000"/>
              <a:t>Διαμόρφωση </a:t>
            </a:r>
            <a:r>
              <a:rPr lang="en-US" sz="2000"/>
              <a:t>RIS3 </a:t>
            </a:r>
            <a:endParaRPr lang="el-GR" sz="2000"/>
          </a:p>
          <a:p>
            <a:pPr algn="ctr"/>
            <a:r>
              <a:rPr lang="el-GR" sz="2000"/>
              <a:t>σε επίπεδο περιφέρειας</a:t>
            </a:r>
          </a:p>
        </p:txBody>
      </p:sp>
      <p:sp>
        <p:nvSpPr>
          <p:cNvPr id="25604" name="Line 10"/>
          <p:cNvSpPr>
            <a:spLocks noChangeShapeType="1"/>
          </p:cNvSpPr>
          <p:nvPr/>
        </p:nvSpPr>
        <p:spPr bwMode="auto">
          <a:xfrm flipV="1">
            <a:off x="3924300" y="31416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5605" name="Line 11"/>
          <p:cNvSpPr>
            <a:spLocks noChangeShapeType="1"/>
          </p:cNvSpPr>
          <p:nvPr/>
        </p:nvSpPr>
        <p:spPr bwMode="auto">
          <a:xfrm flipV="1">
            <a:off x="2555875" y="29241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5606" name="Line 12"/>
          <p:cNvSpPr>
            <a:spLocks noChangeShapeType="1"/>
          </p:cNvSpPr>
          <p:nvPr/>
        </p:nvSpPr>
        <p:spPr bwMode="auto">
          <a:xfrm flipV="1">
            <a:off x="5148263" y="2924175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5607" name="Text Box 14"/>
          <p:cNvSpPr txBox="1">
            <a:spLocks noChangeArrowheads="1"/>
          </p:cNvSpPr>
          <p:nvPr/>
        </p:nvSpPr>
        <p:spPr bwMode="auto">
          <a:xfrm>
            <a:off x="468313" y="333375"/>
            <a:ext cx="8135937" cy="469900"/>
          </a:xfrm>
          <a:prstGeom prst="rect">
            <a:avLst/>
          </a:prstGeom>
          <a:solidFill>
            <a:srgbClr val="00CC99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/>
              <a:t>ΠΕΡΙΦΕΡΕΙΑΚΟ ΕΠΙΠΕΔΟ</a:t>
            </a:r>
          </a:p>
        </p:txBody>
      </p:sp>
      <p:sp>
        <p:nvSpPr>
          <p:cNvPr id="25608" name="Text Box 15"/>
          <p:cNvSpPr txBox="1">
            <a:spLocks noChangeArrowheads="1"/>
          </p:cNvSpPr>
          <p:nvPr/>
        </p:nvSpPr>
        <p:spPr bwMode="auto">
          <a:xfrm>
            <a:off x="6300788" y="2852738"/>
            <a:ext cx="2627312" cy="25733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Η ΓΓΕΤ συμμετέχει στη διαδικασία διευκολύνοντας τις συνέργειες περιφερειακών αρχών, επιχειρήσεων και ερευνητικών φορέων, ΑΕΙ, ΤΕΙ  σε περιφερειακό επίπεδο</a:t>
            </a:r>
          </a:p>
        </p:txBody>
      </p:sp>
      <p:sp>
        <p:nvSpPr>
          <p:cNvPr id="25609" name="Line 16"/>
          <p:cNvSpPr>
            <a:spLocks noChangeShapeType="1"/>
          </p:cNvSpPr>
          <p:nvPr/>
        </p:nvSpPr>
        <p:spPr bwMode="auto">
          <a:xfrm flipH="1">
            <a:off x="6011863" y="40767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5"/>
          <p:cNvSpPr>
            <a:spLocks noChangeArrowheads="1"/>
          </p:cNvSpPr>
          <p:nvPr/>
        </p:nvSpPr>
        <p:spPr bwMode="auto">
          <a:xfrm>
            <a:off x="1000125" y="1643063"/>
            <a:ext cx="1928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S3 </a:t>
            </a:r>
            <a:endParaRPr lang="el-GR" sz="2000"/>
          </a:p>
          <a:p>
            <a:r>
              <a:rPr lang="el-GR" sz="2000"/>
              <a:t>σε επίπεδο</a:t>
            </a:r>
            <a:r>
              <a:rPr lang="en-US" sz="2000"/>
              <a:t> </a:t>
            </a:r>
            <a:r>
              <a:rPr lang="el-GR" sz="2000"/>
              <a:t>Περιφέρειας 1</a:t>
            </a:r>
          </a:p>
        </p:txBody>
      </p:sp>
      <p:sp>
        <p:nvSpPr>
          <p:cNvPr id="26626" name="Text Box 6"/>
          <p:cNvSpPr txBox="1">
            <a:spLocks noChangeArrowheads="1"/>
          </p:cNvSpPr>
          <p:nvPr/>
        </p:nvSpPr>
        <p:spPr bwMode="auto">
          <a:xfrm>
            <a:off x="900113" y="4508500"/>
            <a:ext cx="18716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S3 </a:t>
            </a:r>
            <a:endParaRPr lang="el-GR" sz="2000"/>
          </a:p>
          <a:p>
            <a:r>
              <a:rPr lang="el-GR" sz="2000"/>
              <a:t>σε επίπεδο</a:t>
            </a:r>
            <a:r>
              <a:rPr lang="en-US" sz="2000"/>
              <a:t> </a:t>
            </a:r>
            <a:r>
              <a:rPr lang="el-GR" sz="2000"/>
              <a:t>Περιφέρειας 2</a:t>
            </a:r>
          </a:p>
        </p:txBody>
      </p:sp>
      <p:sp>
        <p:nvSpPr>
          <p:cNvPr id="26627" name="Text Box 7"/>
          <p:cNvSpPr txBox="1">
            <a:spLocks noChangeArrowheads="1"/>
          </p:cNvSpPr>
          <p:nvPr/>
        </p:nvSpPr>
        <p:spPr bwMode="auto">
          <a:xfrm>
            <a:off x="4429125" y="5286375"/>
            <a:ext cx="24495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S3 </a:t>
            </a:r>
            <a:endParaRPr lang="el-GR" sz="2000"/>
          </a:p>
          <a:p>
            <a:r>
              <a:rPr lang="el-GR" sz="2000"/>
              <a:t>σε επίπεδο</a:t>
            </a:r>
            <a:r>
              <a:rPr lang="en-US" sz="2000"/>
              <a:t> </a:t>
            </a:r>
            <a:r>
              <a:rPr lang="el-GR" sz="2000"/>
              <a:t>Περιφέρειας 3</a:t>
            </a:r>
          </a:p>
        </p:txBody>
      </p:sp>
      <p:sp>
        <p:nvSpPr>
          <p:cNvPr id="26628" name="Oval 8"/>
          <p:cNvSpPr>
            <a:spLocks noChangeArrowheads="1"/>
          </p:cNvSpPr>
          <p:nvPr/>
        </p:nvSpPr>
        <p:spPr bwMode="auto">
          <a:xfrm>
            <a:off x="642938" y="1143000"/>
            <a:ext cx="2376487" cy="20161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6629" name="Oval 9"/>
          <p:cNvSpPr>
            <a:spLocks noChangeArrowheads="1"/>
          </p:cNvSpPr>
          <p:nvPr/>
        </p:nvSpPr>
        <p:spPr bwMode="auto">
          <a:xfrm>
            <a:off x="539750" y="4076700"/>
            <a:ext cx="2879725" cy="1873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6630" name="Oval 10"/>
          <p:cNvSpPr>
            <a:spLocks noChangeArrowheads="1"/>
          </p:cNvSpPr>
          <p:nvPr/>
        </p:nvSpPr>
        <p:spPr bwMode="auto">
          <a:xfrm>
            <a:off x="4000500" y="5084763"/>
            <a:ext cx="2592388" cy="17732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6631" name="Line 11"/>
          <p:cNvSpPr>
            <a:spLocks noChangeShapeType="1"/>
          </p:cNvSpPr>
          <p:nvPr/>
        </p:nvSpPr>
        <p:spPr bwMode="auto">
          <a:xfrm>
            <a:off x="3000375" y="2071688"/>
            <a:ext cx="2508250" cy="636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32" name="Line 12"/>
          <p:cNvSpPr>
            <a:spLocks noChangeShapeType="1"/>
          </p:cNvSpPr>
          <p:nvPr/>
        </p:nvSpPr>
        <p:spPr bwMode="auto">
          <a:xfrm flipV="1">
            <a:off x="3348038" y="3789363"/>
            <a:ext cx="15843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33" name="Line 13"/>
          <p:cNvSpPr>
            <a:spLocks noChangeShapeType="1"/>
          </p:cNvSpPr>
          <p:nvPr/>
        </p:nvSpPr>
        <p:spPr bwMode="auto">
          <a:xfrm flipV="1">
            <a:off x="5572125" y="4429125"/>
            <a:ext cx="214313" cy="714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6634" name="Oval 14"/>
          <p:cNvSpPr>
            <a:spLocks noChangeArrowheads="1"/>
          </p:cNvSpPr>
          <p:nvPr/>
        </p:nvSpPr>
        <p:spPr bwMode="auto">
          <a:xfrm>
            <a:off x="3714750" y="1214438"/>
            <a:ext cx="5357813" cy="3857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3643313" y="928688"/>
            <a:ext cx="5500687" cy="531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S3 </a:t>
            </a:r>
            <a:r>
              <a:rPr lang="el-GR" sz="2000" b="1"/>
              <a:t>σε εθνικό επίπεδο</a:t>
            </a:r>
            <a:endParaRPr lang="en-US" sz="2000" b="1"/>
          </a:p>
          <a:p>
            <a:pPr algn="ctr">
              <a:spcBef>
                <a:spcPct val="50000"/>
              </a:spcBef>
            </a:pPr>
            <a:r>
              <a:rPr lang="en-US" sz="1800"/>
              <a:t> </a:t>
            </a:r>
            <a:endParaRPr lang="el-GR" sz="2000">
              <a:solidFill>
                <a:srgbClr val="595959"/>
              </a:solidFill>
            </a:endParaRPr>
          </a:p>
          <a:p>
            <a:pPr algn="ctr">
              <a:buFont typeface="Arial" charset="0"/>
              <a:buChar char="•"/>
            </a:pPr>
            <a:endParaRPr lang="el-GR" sz="1600">
              <a:solidFill>
                <a:srgbClr val="595959"/>
              </a:solidFill>
            </a:endParaRPr>
          </a:p>
          <a:p>
            <a:pPr algn="ctr">
              <a:buFont typeface="Arial" charset="0"/>
              <a:buChar char="•"/>
            </a:pPr>
            <a:r>
              <a:rPr lang="en-US" sz="1600"/>
              <a:t> </a:t>
            </a:r>
            <a:r>
              <a:rPr lang="el-GR" sz="1400"/>
              <a:t>Η ΓΓΕΤ διαμορφώνει την εθνική στρατηγική </a:t>
            </a:r>
            <a:r>
              <a:rPr lang="en-US" sz="1400"/>
              <a:t>RIS3 </a:t>
            </a:r>
            <a:endParaRPr lang="el-GR" sz="1400"/>
          </a:p>
          <a:p>
            <a:pPr algn="ctr">
              <a:buFont typeface="Arial" charset="0"/>
              <a:buChar char="•"/>
            </a:pPr>
            <a:r>
              <a:rPr lang="el-GR" sz="1400"/>
              <a:t>λαμβάνοντας  υπόψη  (μεταξύ άλλων) και τις </a:t>
            </a:r>
          </a:p>
          <a:p>
            <a:pPr algn="ctr">
              <a:buFont typeface="Arial" charset="0"/>
              <a:buChar char="•"/>
            </a:pPr>
            <a:r>
              <a:rPr lang="el-GR" sz="1400"/>
              <a:t>περιφερειακές </a:t>
            </a:r>
            <a:r>
              <a:rPr lang="en-US" sz="1400"/>
              <a:t>S</a:t>
            </a:r>
            <a:r>
              <a:rPr lang="el-GR" sz="1400"/>
              <a:t>3 </a:t>
            </a:r>
          </a:p>
          <a:p>
            <a:pPr algn="ctr">
              <a:buFont typeface="Arial" charset="0"/>
              <a:buChar char="•"/>
            </a:pPr>
            <a:r>
              <a:rPr lang="el-GR" sz="1400"/>
              <a:t>Εξασφαλίζει τη μεταξύ τους συνάφεια</a:t>
            </a:r>
          </a:p>
          <a:p>
            <a:pPr algn="ctr">
              <a:buFont typeface="Arial" charset="0"/>
              <a:buChar char="•"/>
            </a:pPr>
            <a:r>
              <a:rPr lang="el-GR" sz="1400"/>
              <a:t>Συμπληρώνει ερευνητικά/τεχνολογικά  κενά</a:t>
            </a:r>
          </a:p>
          <a:p>
            <a:pPr algn="ctr">
              <a:buFont typeface="Arial" charset="0"/>
              <a:buChar char="•"/>
            </a:pPr>
            <a:r>
              <a:rPr lang="el-GR" sz="1400"/>
              <a:t>Στηρίζει  τη βασική έρευνα και  εκπαίδευση ερευνητών</a:t>
            </a:r>
          </a:p>
          <a:p>
            <a:pPr algn="ctr">
              <a:buFont typeface="Arial" charset="0"/>
              <a:buChar char="•"/>
            </a:pPr>
            <a:r>
              <a:rPr lang="el-GR" sz="1400"/>
              <a:t>Προωθεί συνέργειες με άλλες τομεακές πολιτικές  και με την Ευρωπαϊκή πολιτική </a:t>
            </a:r>
            <a:r>
              <a:rPr lang="en-US" sz="1400"/>
              <a:t>ETAK</a:t>
            </a:r>
            <a:r>
              <a:rPr lang="el-GR" sz="1400"/>
              <a:t> (</a:t>
            </a:r>
            <a:r>
              <a:rPr lang="en-US" sz="1400"/>
              <a:t>HORIZON</a:t>
            </a:r>
            <a:r>
              <a:rPr lang="el-GR" sz="1400"/>
              <a:t> 2020)</a:t>
            </a:r>
          </a:p>
          <a:p>
            <a:pPr algn="ctr">
              <a:buFont typeface="Arial" charset="0"/>
              <a:buChar char="•"/>
            </a:pPr>
            <a:r>
              <a:rPr lang="el-GR" sz="1400"/>
              <a:t>Διαμορφώνει τη στρατηγική  μεγάλων ερευνητικών </a:t>
            </a:r>
          </a:p>
          <a:p>
            <a:pPr algn="ctr">
              <a:buFont typeface="Arial" charset="0"/>
              <a:buChar char="•"/>
            </a:pPr>
            <a:r>
              <a:rPr lang="el-GR" sz="1400"/>
              <a:t>υποδομών</a:t>
            </a:r>
          </a:p>
          <a:p>
            <a:pPr algn="ctr">
              <a:buFont typeface="Arial" charset="0"/>
              <a:buChar char="•"/>
            </a:pPr>
            <a:r>
              <a:rPr lang="el-GR" sz="1400"/>
              <a:t>Σχεδιάζει τους βασικούς άξονες ενός μηχανισμού  παρακολούθησης/ αποτίμησης της υλοποίησης </a:t>
            </a:r>
          </a:p>
          <a:p>
            <a:pPr algn="ctr">
              <a:buFont typeface="Arial" charset="0"/>
              <a:buChar char="•"/>
            </a:pPr>
            <a:r>
              <a:rPr lang="el-GR" sz="1400"/>
              <a:t>της στρατηγικής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l-GR" sz="2000">
              <a:solidFill>
                <a:srgbClr val="595959"/>
              </a:solidFill>
            </a:endParaRPr>
          </a:p>
          <a:p>
            <a:pPr>
              <a:spcBef>
                <a:spcPct val="50000"/>
              </a:spcBef>
            </a:pPr>
            <a:endParaRPr lang="el-GR" sz="2000">
              <a:solidFill>
                <a:srgbClr val="595959"/>
              </a:solidFill>
            </a:endParaRPr>
          </a:p>
          <a:p>
            <a:pPr>
              <a:spcBef>
                <a:spcPct val="50000"/>
              </a:spcBef>
            </a:pPr>
            <a:endParaRPr lang="el-GR">
              <a:solidFill>
                <a:srgbClr val="595959"/>
              </a:solidFill>
            </a:endParaRPr>
          </a:p>
        </p:txBody>
      </p:sp>
      <p:sp>
        <p:nvSpPr>
          <p:cNvPr id="26636" name="Text Box 16"/>
          <p:cNvSpPr txBox="1">
            <a:spLocks noChangeArrowheads="1"/>
          </p:cNvSpPr>
          <p:nvPr/>
        </p:nvSpPr>
        <p:spPr bwMode="auto">
          <a:xfrm>
            <a:off x="539750" y="333375"/>
            <a:ext cx="7777163" cy="466725"/>
          </a:xfrm>
          <a:prstGeom prst="rect">
            <a:avLst/>
          </a:prstGeom>
          <a:solidFill>
            <a:srgbClr val="00CC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/>
              <a:t>ΕΘΝΙΚΟ ΕΠΙΠΕΔΟ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l-GR" b="1" i="1" dirty="0" smtClean="0">
                <a:solidFill>
                  <a:schemeClr val="accent2">
                    <a:lumMod val="75000"/>
                  </a:schemeClr>
                </a:solidFill>
              </a:rPr>
              <a:t>Γ. </a:t>
            </a:r>
            <a:r>
              <a:rPr lang="en-US" sz="4400" b="1" i="1" u="sng" dirty="0" smtClean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</a:rPr>
              <a:t>ME</a:t>
            </a:r>
            <a:r>
              <a:rPr lang="el-GR" sz="4400" b="1" i="1" u="sng" dirty="0" smtClean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</a:rPr>
              <a:t>ΘΟΔΟΛΟΓΙΑ   ΔΙΑΜΟΡΦΩΣΗΣ ΣΤΡΑΤΗΓΙΚΗΣ </a:t>
            </a:r>
            <a:r>
              <a:rPr lang="en-US" sz="4400" b="1" i="1" u="sng" dirty="0" smtClean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</a:rPr>
              <a:t>RIS3 </a:t>
            </a:r>
            <a:r>
              <a:rPr lang="el-GR" sz="4400" b="1" i="1" u="sng" dirty="0" smtClean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</a:rPr>
              <a:t>σε εθνικό επίπεδο</a:t>
            </a:r>
            <a:endParaRPr lang="el-GR" sz="4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el-GR" sz="2800" smtClean="0"/>
              <a:t>Η ΣΥΝΟΛΙΚΗ </a:t>
            </a:r>
            <a:r>
              <a:rPr lang="en-US" sz="2800" smtClean="0"/>
              <a:t>ME</a:t>
            </a:r>
            <a:r>
              <a:rPr lang="el-GR" sz="2800" smtClean="0"/>
              <a:t>ΘΟΔΟΛΟΓΙΑ ΔΙΑΜΟΡΦΩΣΗΣ ΣΤΡΑΤΗΓΙΚΗΣ </a:t>
            </a:r>
            <a:r>
              <a:rPr lang="en-US" sz="2800" smtClean="0"/>
              <a:t>RIS3 </a:t>
            </a:r>
            <a:r>
              <a:rPr lang="el-GR" sz="2800" smtClean="0"/>
              <a:t>σε εθνικό επίπεδο</a:t>
            </a:r>
          </a:p>
        </p:txBody>
      </p:sp>
      <p:pic>
        <p:nvPicPr>
          <p:cNvPr id="28674" name="4 - Εικόνα" descr="Smart specializati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57338"/>
            <a:ext cx="914400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- TextBox"/>
          <p:cNvSpPr txBox="1">
            <a:spLocks noChangeArrowheads="1"/>
          </p:cNvSpPr>
          <p:nvPr/>
        </p:nvSpPr>
        <p:spPr bwMode="auto">
          <a:xfrm>
            <a:off x="395288" y="3284538"/>
            <a:ext cx="850106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ΕΥΧΑΡΙΣΤΟΥΜΕ ΓΙΑ ΤΗΝ ΠΡΟΣΟΧΗ ΣΑΣ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smtClean="0"/>
              <a:t>Η ΘΕΣΗ ΤΗΣ ΧΩΡΑΣ ΜΑΣ ΣΤΟΝ ΔΙΕΘΝΗ ΑΝΤΑΓΩΝΙΣΜΟ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643063"/>
            <a:ext cx="41433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ight Arrow 3"/>
          <p:cNvSpPr/>
          <p:nvPr/>
        </p:nvSpPr>
        <p:spPr>
          <a:xfrm>
            <a:off x="142875" y="3071813"/>
            <a:ext cx="642938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071938"/>
            <a:ext cx="4500562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3" y="2500313"/>
            <a:ext cx="38576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571500" y="4643438"/>
            <a:ext cx="4572000" cy="571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8" name="Oval 7"/>
          <p:cNvSpPr/>
          <p:nvPr/>
        </p:nvSpPr>
        <p:spPr>
          <a:xfrm>
            <a:off x="571500" y="3071813"/>
            <a:ext cx="4286250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9" name="Oval 8"/>
          <p:cNvSpPr/>
          <p:nvPr/>
        </p:nvSpPr>
        <p:spPr>
          <a:xfrm>
            <a:off x="5000625" y="2786063"/>
            <a:ext cx="3929063" cy="7143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572000" y="2928938"/>
            <a:ext cx="3643313" cy="2428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7500" lnSpcReduction="2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l-GR" sz="4400" b="1" i="1" dirty="0" smtClean="0">
                <a:solidFill>
                  <a:schemeClr val="accent2">
                    <a:lumMod val="75000"/>
                  </a:schemeClr>
                </a:solidFill>
              </a:rPr>
              <a:t>Α. 	ΔΙΑΜΟΡΦΩΝΟΝΤΑΣ ΤΗΝ ΕΞΥΠΝΗ ΕΞΕΙΔΙΚΕΥΣΗ</a:t>
            </a:r>
          </a:p>
          <a:p>
            <a:pPr marL="320040" indent="-32004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l-GR" sz="4400" b="1" i="1" u="sng" dirty="0" smtClean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</a:rPr>
              <a:t>ΘΕΩΡΗΤΙΚΗ ΠΡΟΣΕΓΓΙΣΗ: Βασικές αρχές</a:t>
            </a:r>
            <a:r>
              <a:rPr lang="el-GR" sz="4400" dirty="0" smtClean="0">
                <a:solidFill>
                  <a:schemeClr val="accent2"/>
                </a:solidFill>
              </a:rPr>
              <a:t>(**)</a:t>
            </a:r>
            <a:endParaRPr lang="el-GR" sz="4400" b="1" i="1" u="sng" dirty="0" smtClean="0">
              <a:solidFill>
                <a:schemeClr val="accent2">
                  <a:lumMod val="75000"/>
                </a:schemeClr>
              </a:solidFill>
              <a:uFill>
                <a:solidFill>
                  <a:srgbClr val="FF0000"/>
                </a:solidFill>
              </a:uFill>
            </a:endParaRP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endParaRPr lang="el-GR" b="1" i="1" u="sng" dirty="0" smtClean="0">
              <a:solidFill>
                <a:schemeClr val="accent2">
                  <a:lumMod val="75000"/>
                </a:schemeClr>
              </a:solidFill>
              <a:uFill>
                <a:solidFill>
                  <a:srgbClr val="FF0000"/>
                </a:solidFill>
              </a:uFill>
            </a:endParaRP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endParaRPr lang="el-GR" b="1" i="1" u="sng" dirty="0" smtClean="0">
              <a:solidFill>
                <a:schemeClr val="accent2">
                  <a:lumMod val="75000"/>
                </a:schemeClr>
              </a:solidFill>
              <a:uFill>
                <a:solidFill>
                  <a:srgbClr val="FF0000"/>
                </a:solidFill>
              </a:uFill>
            </a:endParaRP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endParaRPr lang="el-GR" b="1" i="1" u="sng" dirty="0" smtClean="0">
              <a:solidFill>
                <a:schemeClr val="accent2">
                  <a:lumMod val="75000"/>
                </a:schemeClr>
              </a:solidFill>
              <a:uFill>
                <a:solidFill>
                  <a:srgbClr val="FF0000"/>
                </a:solidFill>
              </a:uFill>
            </a:endParaRP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endParaRPr lang="el-GR" b="1" i="1" u="sng" dirty="0" smtClean="0">
              <a:solidFill>
                <a:schemeClr val="accent2">
                  <a:lumMod val="75000"/>
                </a:schemeClr>
              </a:solidFill>
              <a:uFill>
                <a:solidFill>
                  <a:srgbClr val="FF0000"/>
                </a:solidFill>
              </a:uFill>
            </a:endParaRP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l-GR" sz="1400" dirty="0" smtClean="0">
                <a:solidFill>
                  <a:schemeClr val="accent2"/>
                </a:solidFill>
              </a:rPr>
              <a:t>        (**)</a:t>
            </a:r>
            <a:endParaRPr lang="el-GR" sz="1400" b="1" i="1" u="sng" dirty="0" smtClean="0">
              <a:solidFill>
                <a:schemeClr val="accent2">
                  <a:lumMod val="75000"/>
                </a:schemeClr>
              </a:solidFill>
              <a:uFill>
                <a:solidFill>
                  <a:srgbClr val="FF0000"/>
                </a:solidFill>
              </a:uFill>
            </a:endParaRP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l-GR" sz="1400" b="1" i="1" dirty="0" smtClean="0">
                <a:solidFill>
                  <a:schemeClr val="accent2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</a:rPr>
              <a:t>	 </a:t>
            </a:r>
            <a:r>
              <a:rPr lang="el-GR" sz="1400" i="1" dirty="0" smtClean="0">
                <a:solidFill>
                  <a:srgbClr val="002060"/>
                </a:solidFill>
              </a:rPr>
              <a:t>Με βάση την παρουσίαση του    </a:t>
            </a:r>
            <a:r>
              <a:rPr lang="fr-CH" sz="1400" i="1" dirty="0" smtClean="0">
                <a:solidFill>
                  <a:srgbClr val="002060"/>
                </a:solidFill>
              </a:rPr>
              <a:t>Dominique </a:t>
            </a:r>
            <a:r>
              <a:rPr lang="fr-CH" sz="1400" i="1" dirty="0" err="1" smtClean="0">
                <a:solidFill>
                  <a:srgbClr val="002060"/>
                </a:solidFill>
              </a:rPr>
              <a:t>Foray</a:t>
            </a:r>
            <a:endParaRPr lang="fr-CH" sz="1400" i="1" dirty="0" smtClean="0">
              <a:solidFill>
                <a:srgbClr val="002060"/>
              </a:solidFill>
            </a:endParaRP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l-GR" sz="1400" i="1" dirty="0" smtClean="0">
                <a:solidFill>
                  <a:schemeClr val="tx2"/>
                </a:solidFill>
              </a:rPr>
              <a:t>        </a:t>
            </a:r>
            <a:r>
              <a:rPr lang="fr-CH" sz="1400" i="1" dirty="0" smtClean="0">
                <a:solidFill>
                  <a:schemeClr val="tx2"/>
                </a:solidFill>
              </a:rPr>
              <a:t>2013 ERAC </a:t>
            </a:r>
            <a:r>
              <a:rPr lang="fr-CH" sz="1400" i="1" dirty="0" err="1" smtClean="0">
                <a:solidFill>
                  <a:schemeClr val="tx2"/>
                </a:solidFill>
              </a:rPr>
              <a:t>Mutual</a:t>
            </a:r>
            <a:r>
              <a:rPr lang="fr-CH" sz="1400" i="1" dirty="0" smtClean="0">
                <a:solidFill>
                  <a:schemeClr val="tx2"/>
                </a:solidFill>
              </a:rPr>
              <a:t> Learning </a:t>
            </a:r>
            <a:r>
              <a:rPr lang="fr-CH" sz="1400" i="1" dirty="0" err="1" smtClean="0">
                <a:solidFill>
                  <a:schemeClr val="tx2"/>
                </a:solidFill>
              </a:rPr>
              <a:t>Seminar</a:t>
            </a:r>
            <a:endParaRPr lang="fr-CH" sz="1400" i="1" dirty="0" smtClean="0">
              <a:solidFill>
                <a:srgbClr val="FF0000"/>
              </a:solidFill>
            </a:endParaRP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l-GR" sz="1400" i="1" dirty="0" smtClean="0"/>
              <a:t>        </a:t>
            </a:r>
            <a:r>
              <a:rPr lang="fr-CH" sz="1400" i="1" dirty="0" smtClean="0"/>
              <a:t>20th March 2013</a:t>
            </a:r>
            <a:endParaRPr lang="fr-FR" sz="1400" i="1" dirty="0" smtClean="0"/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endParaRPr lang="el-GR" b="1" i="1" dirty="0">
              <a:solidFill>
                <a:schemeClr val="accent2">
                  <a:lumMod val="75000"/>
                </a:schemeClr>
              </a:solidFill>
              <a:uFill>
                <a:solidFill>
                  <a:srgbClr val="FF0000"/>
                </a:solidFill>
              </a:u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algn="ctr"/>
            <a:r>
              <a:rPr lang="en-US" sz="26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TI   EINAI H </a:t>
            </a:r>
            <a:r>
              <a:rPr lang="el-GR" sz="26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«</a:t>
            </a:r>
            <a:r>
              <a:rPr lang="en-US" sz="26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</a:t>
            </a:r>
            <a:r>
              <a:rPr lang="el-GR" sz="22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ΞΥΠΝΗ ΕΞΕΙΔΙΚΕΥΣΗ» ?</a:t>
            </a:r>
            <a:r>
              <a:rPr lang="el-GR" sz="26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br>
              <a:rPr lang="el-GR" sz="26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l-GR" sz="26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l-GR" sz="22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προϋπόθεση</a:t>
            </a:r>
            <a:r>
              <a:rPr lang="el-GR" sz="26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l-GR" sz="26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για το θεματικό στόχο</a:t>
            </a:r>
            <a:r>
              <a:rPr lang="el-GR" sz="26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</a:t>
            </a:r>
            <a:br>
              <a:rPr lang="el-GR" sz="26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l-GR" sz="24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</a:t>
            </a:r>
            <a:r>
              <a:rPr lang="en-GB" sz="2400" b="1" smtClean="0">
                <a:solidFill>
                  <a:schemeClr val="accent2"/>
                </a:solidFill>
                <a:latin typeface="Calibri" pitchFamily="34" charset="0"/>
                <a:cs typeface="Times New Roman" pitchFamily="18" charset="0"/>
              </a:rPr>
              <a:t>Strengthening research, technological development and innovation</a:t>
            </a:r>
            <a:r>
              <a:rPr lang="el-GR" sz="2400" b="1" smtClean="0">
                <a:solidFill>
                  <a:schemeClr val="accent2"/>
                </a:solidFill>
                <a:cs typeface="Times New Roman" pitchFamily="18" charset="0"/>
              </a:rPr>
              <a:t>»</a:t>
            </a:r>
            <a:r>
              <a:rPr lang="en-GB" sz="2800" b="1" smtClean="0">
                <a:solidFill>
                  <a:schemeClr val="accent2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el-GR" sz="2800" b="1" smtClean="0">
              <a:solidFill>
                <a:schemeClr val="accent2"/>
              </a:solidFill>
              <a:cs typeface="Times New Roman" pitchFamily="18" charset="0"/>
            </a:endParaRPr>
          </a:p>
        </p:txBody>
      </p:sp>
      <p:graphicFrame>
        <p:nvGraphicFramePr>
          <p:cNvPr id="43064" name="Group 56"/>
          <p:cNvGraphicFramePr>
            <a:graphicFrameLocks noGrp="1"/>
          </p:cNvGraphicFramePr>
          <p:nvPr>
            <p:ph type="body" idx="1"/>
          </p:nvPr>
        </p:nvGraphicFramePr>
        <p:xfrm>
          <a:off x="468313" y="1557338"/>
          <a:ext cx="7991475" cy="5292725"/>
        </p:xfrm>
        <a:graphic>
          <a:graphicData uri="http://schemas.openxmlformats.org/drawingml/2006/table">
            <a:tbl>
              <a:tblPr/>
              <a:tblGrid>
                <a:gridCol w="4305300"/>
                <a:gridCol w="3686175"/>
              </a:tblGrid>
              <a:tr h="176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5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Ex ante</a:t>
                      </a:r>
                      <a:r>
                        <a:rPr kumimoji="0" lang="en-GB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conditionality</a:t>
                      </a:r>
                      <a:endParaRPr kumimoji="0" lang="en-GB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Criteria for fulfilment</a:t>
                      </a:r>
                      <a:endParaRPr kumimoji="0" lang="en-GB" sz="2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8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</a:t>
                      </a:r>
                      <a:r>
                        <a:rPr kumimoji="0" lang="el-G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</a:t>
                      </a: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</a:t>
                      </a: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Calibri" pitchFamily="34" charset="0"/>
                        </a:rPr>
                        <a:t>national or regional</a:t>
                      </a: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smart specialisation strategy is in place that: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l-G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</a:t>
                      </a:r>
                      <a:endParaRPr kumimoji="0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is </a:t>
                      </a: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based on a </a:t>
                      </a: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SWOT analysis</a:t>
                      </a: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to concentrate resources on a </a:t>
                      </a: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limited set of research and innovation priorities</a:t>
                      </a: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;</a:t>
                      </a:r>
                      <a:endParaRPr kumimoji="0" lang="el-GR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–"/>
                        <a:tabLst/>
                      </a:pPr>
                      <a:endParaRPr kumimoji="0" lang="en-GB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outlines measures to </a:t>
                      </a: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stimulate private RTD investment;</a:t>
                      </a:r>
                      <a:endParaRPr kumimoji="0" lang="el-GR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Char char="–"/>
                        <a:tabLst/>
                      </a:pPr>
                      <a:endParaRPr kumimoji="0" lang="en-GB" sz="19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contains a </a:t>
                      </a:r>
                      <a:r>
                        <a:rPr kumimoji="0" lang="en-GB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monitoring system</a:t>
                      </a:r>
                      <a:r>
                        <a:rPr kumimoji="0" lang="en-GB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  <a:endParaRPr kumimoji="0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b="1" i="1" dirty="0" smtClean="0"/>
              <a:t>ΔΙΑΜΟΡΦΩΝΟΝΤΑΣ ΤΗΝ ΕΞΥΠΝΗ ΕΞΕΙΔΙΚΕΥΣΗ</a:t>
            </a:r>
            <a:br>
              <a:rPr lang="el-GR" sz="2800" b="1" i="1" dirty="0" smtClean="0"/>
            </a:br>
            <a:r>
              <a:rPr lang="el-GR" sz="2800" b="1" i="1" dirty="0" smtClean="0"/>
              <a:t>ΘΕΩΡΗΤΙΚΟ ΥΠΟΒΑΘΡΟ</a:t>
            </a:r>
            <a:endParaRPr lang="el-GR" sz="2000" b="1" i="1" dirty="0" smtClean="0"/>
          </a:p>
        </p:txBody>
      </p:sp>
      <p:sp>
        <p:nvSpPr>
          <p:cNvPr id="18434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l-GR" sz="2400" smtClean="0"/>
              <a:t>Μέχρι σήμερα είχαμε αποκτήσει εμπειρία κυρίως στο να διαμορφώνουμε </a:t>
            </a:r>
            <a:r>
              <a:rPr lang="el-GR" sz="2400" smtClean="0">
                <a:solidFill>
                  <a:schemeClr val="accent2"/>
                </a:solidFill>
              </a:rPr>
              <a:t>«οριζόντια»</a:t>
            </a:r>
            <a:r>
              <a:rPr lang="el-GR" sz="2400" smtClean="0"/>
              <a:t> μέτρα και πολιτικές στην Ε&amp;Τ</a:t>
            </a:r>
          </a:p>
          <a:p>
            <a:pPr algn="just" eaLnBrk="1" hangingPunct="1">
              <a:lnSpc>
                <a:spcPct val="80000"/>
              </a:lnSpc>
            </a:pPr>
            <a:r>
              <a:rPr lang="el-GR" sz="2400" smtClean="0"/>
              <a:t>Η </a:t>
            </a:r>
            <a:r>
              <a:rPr lang="en-US" sz="2400" smtClean="0"/>
              <a:t>S3 </a:t>
            </a:r>
            <a:r>
              <a:rPr lang="el-GR" sz="2400" smtClean="0"/>
              <a:t>δίνει έμφαση σε πιο </a:t>
            </a:r>
            <a:r>
              <a:rPr lang="el-GR" sz="2400" smtClean="0">
                <a:solidFill>
                  <a:schemeClr val="accent2"/>
                </a:solidFill>
              </a:rPr>
              <a:t>«κάθετες»</a:t>
            </a:r>
            <a:r>
              <a:rPr lang="el-GR" sz="2400" smtClean="0"/>
              <a:t> πολιτικές ανιχνεύοντας </a:t>
            </a:r>
            <a:r>
              <a:rPr lang="el-GR" sz="2400" smtClean="0">
                <a:solidFill>
                  <a:schemeClr val="accent2"/>
                </a:solidFill>
              </a:rPr>
              <a:t>μέσα σε κάθε κλάδο συγκεκριμένες δραστηριότητες</a:t>
            </a:r>
            <a:r>
              <a:rPr lang="el-GR" sz="2400" smtClean="0"/>
              <a:t> που:</a:t>
            </a:r>
            <a:endParaRPr lang="fr-FR" sz="2400" smtClean="0"/>
          </a:p>
          <a:p>
            <a:pPr lvl="1" algn="just" eaLnBrk="1" hangingPunct="1">
              <a:lnSpc>
                <a:spcPct val="80000"/>
              </a:lnSpc>
            </a:pPr>
            <a:r>
              <a:rPr lang="el-GR" sz="2400" smtClean="0"/>
              <a:t>Είναι νέες, βοηθούν στην ανακάλυψη ευκαιριών, έχουν τη δυνατότητα να προκαλέσουν διάχυση γνώσης</a:t>
            </a:r>
            <a:r>
              <a:rPr lang="fr-FR" sz="2400" smtClean="0"/>
              <a:t>; </a:t>
            </a:r>
            <a:endParaRPr lang="el-GR" sz="2400" smtClean="0"/>
          </a:p>
          <a:p>
            <a:pPr lvl="1" algn="just" eaLnBrk="1" hangingPunct="1">
              <a:lnSpc>
                <a:spcPct val="80000"/>
              </a:lnSpc>
            </a:pPr>
            <a:r>
              <a:rPr lang="el-GR" sz="2400" smtClean="0"/>
              <a:t>Μπορούν να δημιουργήσουν μέσω τεχνολογικής αναβάθμισης διαρθρωτικές αλλαγές στον κλάδο (εκσυγχρονισμό, διαφοροποίηση, μετάβαση από έναν κλαδο σε άλλον</a:t>
            </a:r>
            <a:r>
              <a:rPr lang="el-GR" sz="2000" smtClean="0"/>
              <a:t>)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l-GR" sz="2400" smtClean="0"/>
              <a:t>Απαιτούν δημόσια χρηματοδότηση για να αναδειχθούν και να ενισχυθούν </a:t>
            </a:r>
            <a:r>
              <a:rPr lang="fr-FR" sz="2400" smtClean="0"/>
              <a:t>(</a:t>
            </a:r>
            <a:r>
              <a:rPr lang="el-GR" sz="2400" smtClean="0"/>
              <a:t>π.χ. μπορούν να αποτύχουν χωρίς τον κατάλληλο συντονισμό)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fr-FR" sz="190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l-GR" sz="1400" b="1" smtClean="0">
                <a:solidFill>
                  <a:srgbClr val="002060"/>
                </a:solidFill>
              </a:rPr>
              <a:t>**</a:t>
            </a:r>
            <a:endParaRPr lang="fr-FR" sz="700" smtClean="0">
              <a:solidFill>
                <a:srgbClr val="FF0000"/>
              </a:solidFill>
            </a:endParaRPr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el-GR" sz="2800" b="1" i="1" smtClean="0"/>
              <a:t>ΔΙΑΜΟΡΦΩΝΟΝΤΑΣ ΤΗΝ ΕΞΥΠΝΗ ΕΞΕΙΔΙΚΕΥΣΗ</a:t>
            </a:r>
            <a:br>
              <a:rPr lang="el-GR" sz="2800" b="1" i="1" smtClean="0"/>
            </a:br>
            <a:r>
              <a:rPr lang="el-GR" sz="2800" b="1" i="1" smtClean="0"/>
              <a:t>ΘΕΩΡΗΤΙΚΟ ΥΠΟΒΑΘΡΟ</a:t>
            </a:r>
            <a:endParaRPr lang="el-GR" sz="2800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/>
            <a:r>
              <a:rPr lang="el-GR" sz="2400" smtClean="0"/>
              <a:t>Η προτεραιοποίηση γίνεται σε επίπεδο δραστηριοτήτων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l-GR" sz="2400" smtClean="0"/>
              <a:t>	 (όχι κλάδων)</a:t>
            </a:r>
          </a:p>
          <a:p>
            <a:pPr algn="just" eaLnBrk="1" hangingPunct="1"/>
            <a:r>
              <a:rPr lang="el-GR" sz="2400" smtClean="0"/>
              <a:t>Δεν απαιτείται η υποστήριξη όλων των κλάδων αλλά πρέπει να δίνεται η ευκαιρία σε όλους τους κλάδους να περιληφθούν στην </a:t>
            </a:r>
            <a:r>
              <a:rPr lang="en-US" sz="2400" smtClean="0"/>
              <a:t>S3</a:t>
            </a:r>
            <a:r>
              <a:rPr lang="el-GR" sz="2400" smtClean="0"/>
              <a:t>, με ένα καλό </a:t>
            </a:r>
            <a:r>
              <a:rPr lang="fr-CH" sz="2400" b="1" smtClean="0"/>
              <a:t>project</a:t>
            </a:r>
            <a:endParaRPr lang="el-GR" sz="2400" b="1" smtClean="0"/>
          </a:p>
          <a:p>
            <a:pPr algn="just" eaLnBrk="1" hangingPunct="1"/>
            <a:r>
              <a:rPr lang="el-GR" sz="2400" smtClean="0"/>
              <a:t>Αυτό που είναι σημαντικό  είναι η συνεχής παρακολούθηση και ανίχνευση επιχειρηματικών ανακαλύψεων</a:t>
            </a:r>
            <a:r>
              <a:rPr lang="el-GR" sz="2400" b="1" smtClean="0"/>
              <a:t> </a:t>
            </a:r>
            <a:r>
              <a:rPr lang="el-GR" sz="2400" b="1" smtClean="0">
                <a:solidFill>
                  <a:srgbClr val="FF3300"/>
                </a:solidFill>
              </a:rPr>
              <a:t>(</a:t>
            </a:r>
            <a:r>
              <a:rPr lang="fr-CH" sz="2400" b="1" smtClean="0">
                <a:solidFill>
                  <a:srgbClr val="FF0000"/>
                </a:solidFill>
              </a:rPr>
              <a:t>entrepreneurial discoveries</a:t>
            </a:r>
            <a:r>
              <a:rPr lang="el-GR" sz="2400" b="1" smtClean="0">
                <a:solidFill>
                  <a:srgbClr val="FF0000"/>
                </a:solidFill>
              </a:rPr>
              <a:t>)</a:t>
            </a:r>
            <a:r>
              <a:rPr lang="fr-CH" sz="2400" smtClean="0"/>
              <a:t> </a:t>
            </a:r>
            <a:r>
              <a:rPr lang="el-GR" sz="2400" smtClean="0"/>
              <a:t>και η υποστήριξη των νέων δραστηριοτήτων από τα πρώτα τους στάδια</a:t>
            </a:r>
            <a:endParaRPr lang="fr-CH" sz="2400" smtClean="0"/>
          </a:p>
          <a:p>
            <a:pPr eaLnBrk="1" hangingPunct="1"/>
            <a:endParaRPr lang="fr-CH" sz="2000" smtClean="0">
              <a:solidFill>
                <a:srgbClr val="C00000"/>
              </a:solidFill>
            </a:endParaRPr>
          </a:p>
          <a:p>
            <a:pPr eaLnBrk="1" hangingPunct="1"/>
            <a:endParaRPr lang="fr-CH" sz="2000" b="1" i="1" smtClean="0">
              <a:solidFill>
                <a:srgbClr val="FF0000"/>
              </a:solidFill>
            </a:endParaRPr>
          </a:p>
          <a:p>
            <a:pPr eaLnBrk="1" hangingPunct="1"/>
            <a:endParaRPr lang="el-GR" sz="2000" b="1" i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z="3200" b="1" smtClean="0">
                <a:latin typeface="Calibri" pitchFamily="34" charset="0"/>
              </a:rPr>
              <a:t>Entrepreneurial discovery</a:t>
            </a:r>
            <a:r>
              <a:rPr lang="fr-FR" sz="3600" b="1" smtClean="0">
                <a:latin typeface="Calibri" pitchFamily="34" charset="0"/>
              </a:rPr>
              <a:t> </a:t>
            </a:r>
            <a:r>
              <a:rPr lang="el-GR" sz="3600" b="1" smtClean="0"/>
              <a:t/>
            </a:r>
            <a:br>
              <a:rPr lang="el-GR" sz="3600" b="1" smtClean="0"/>
            </a:br>
            <a:r>
              <a:rPr lang="el-GR" sz="2000" b="1" smtClean="0">
                <a:solidFill>
                  <a:schemeClr val="accent2"/>
                </a:solidFill>
              </a:rPr>
              <a:t>(η καρδιά της </a:t>
            </a:r>
            <a:r>
              <a:rPr lang="fr-CH" sz="2000" smtClean="0">
                <a:solidFill>
                  <a:schemeClr val="accent2"/>
                </a:solidFill>
                <a:latin typeface="Calibri" pitchFamily="34" charset="0"/>
              </a:rPr>
              <a:t> smart specialisation</a:t>
            </a:r>
            <a:r>
              <a:rPr lang="el-GR" sz="2000" smtClean="0">
                <a:solidFill>
                  <a:schemeClr val="accent2"/>
                </a:solidFill>
              </a:rPr>
              <a:t>)</a:t>
            </a:r>
            <a:r>
              <a:rPr lang="fr-CH" sz="340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endParaRPr lang="el-GR" sz="3400" smtClean="0">
              <a:solidFill>
                <a:schemeClr val="accent2"/>
              </a:solidFill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sz="2200" b="1" i="1" smtClean="0">
                <a:latin typeface="Calibri" pitchFamily="34" charset="0"/>
              </a:rPr>
              <a:t>Entrepreneurial</a:t>
            </a:r>
            <a:r>
              <a:rPr lang="el-GR" sz="2200" b="1" i="1" smtClean="0"/>
              <a:t>...</a:t>
            </a:r>
            <a:endParaRPr lang="el-GR" sz="2200" i="1" smtClean="0"/>
          </a:p>
          <a:p>
            <a:pPr lvl="1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l-GR" sz="2000" smtClean="0"/>
              <a:t>     Η προτεραιοποίηση δεν αποτελεί πια το αντικείμενο ενός παντογνώστη τεχνοκράτη  που σχεδιάζει στρατηγικές ,</a:t>
            </a:r>
          </a:p>
          <a:p>
            <a:pPr lvl="1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l-GR" sz="2000" smtClean="0"/>
              <a:t>    αλλά απαιτεί μια διαδραστική  διαδικασία  με τις επιχειρήσεις  που ανακαλύπτουν  νέες δραστηριότητες.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el-GR" sz="2300" b="1" i="1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CH" sz="2300" b="1" i="1" smtClean="0">
                <a:solidFill>
                  <a:schemeClr val="tx2"/>
                </a:solidFill>
                <a:latin typeface="Calibri" pitchFamily="34" charset="0"/>
              </a:rPr>
              <a:t>discovery…</a:t>
            </a:r>
          </a:p>
          <a:p>
            <a:pPr lvl="1"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l-GR" sz="2300" smtClean="0"/>
              <a:t>    </a:t>
            </a:r>
            <a:r>
              <a:rPr lang="el-GR" sz="2000" smtClean="0"/>
              <a:t>Περισσότερο από μια απλή καινοτομία, είναι  η διερεύνηση  για το τί θα μπορούσε ένας κλάδος (ή ένα υποσύστημα του κλάδου) να κάνει σε ό,τι αφορά στην έρευνα και την καινοτομία, προκειμένου να βελτιώσει την κατάστασή του.</a:t>
            </a:r>
          </a:p>
          <a:p>
            <a:pPr lvl="1" eaLnBrk="1" hangingPunct="1">
              <a:lnSpc>
                <a:spcPct val="80000"/>
              </a:lnSpc>
            </a:pPr>
            <a:endParaRPr lang="el-GR" sz="1300" smtClean="0">
              <a:solidFill>
                <a:srgbClr val="C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fr-CH" sz="1300" smtClean="0">
              <a:solidFill>
                <a:srgbClr val="C00000"/>
              </a:solidFill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fr-FR" sz="2000" smtClean="0">
              <a:latin typeface="Calibri" pitchFamily="34" charset="0"/>
            </a:endParaRPr>
          </a:p>
          <a:p>
            <a:pPr eaLnBrk="1" hangingPunct="1"/>
            <a:endParaRPr lang="el-GR" b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63713" y="1412875"/>
            <a:ext cx="1728787" cy="136842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sz="1800" dirty="0"/>
              <a:t>Sleeping  </a:t>
            </a:r>
            <a:r>
              <a:rPr lang="fr-CH" sz="1800" dirty="0" err="1"/>
              <a:t>giant</a:t>
            </a:r>
            <a:endParaRPr lang="fr-CH" sz="1800" dirty="0"/>
          </a:p>
          <a:p>
            <a:pPr algn="ctr">
              <a:defRPr/>
            </a:pPr>
            <a:r>
              <a:rPr lang="fr-CH" sz="1800" dirty="0" err="1">
                <a:solidFill>
                  <a:srgbClr val="FF0000"/>
                </a:solidFill>
              </a:rPr>
              <a:t>agrofood</a:t>
            </a:r>
            <a:endParaRPr lang="fr-CH" sz="1800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851275" y="1557338"/>
            <a:ext cx="1728788" cy="136683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sz="1800" dirty="0" err="1"/>
              <a:t>Excited</a:t>
            </a:r>
            <a:r>
              <a:rPr lang="fr-CH" sz="1800" dirty="0"/>
              <a:t> </a:t>
            </a:r>
            <a:r>
              <a:rPr lang="fr-CH" sz="1800" dirty="0" err="1"/>
              <a:t>goblings</a:t>
            </a:r>
            <a:r>
              <a:rPr lang="fr-CH" sz="1800" dirty="0"/>
              <a:t> </a:t>
            </a:r>
            <a:r>
              <a:rPr lang="fr-CH" sz="1800" dirty="0" err="1">
                <a:solidFill>
                  <a:schemeClr val="accent2"/>
                </a:solidFill>
              </a:rPr>
              <a:t>high</a:t>
            </a:r>
            <a:r>
              <a:rPr lang="fr-CH" sz="1800" dirty="0">
                <a:solidFill>
                  <a:schemeClr val="accent2"/>
                </a:solidFill>
              </a:rPr>
              <a:t> </a:t>
            </a:r>
            <a:r>
              <a:rPr lang="fr-CH" sz="1800" dirty="0" err="1">
                <a:solidFill>
                  <a:schemeClr val="accent2"/>
                </a:solidFill>
              </a:rPr>
              <a:t>tech</a:t>
            </a:r>
            <a:r>
              <a:rPr lang="fr-CH" sz="1800" dirty="0">
                <a:solidFill>
                  <a:schemeClr val="accent2"/>
                </a:solidFill>
              </a:rPr>
              <a:t> cluster</a:t>
            </a:r>
          </a:p>
        </p:txBody>
      </p:sp>
      <p:sp>
        <p:nvSpPr>
          <p:cNvPr id="6" name="Oval 5"/>
          <p:cNvSpPr/>
          <p:nvPr/>
        </p:nvSpPr>
        <p:spPr>
          <a:xfrm>
            <a:off x="5940425" y="1557338"/>
            <a:ext cx="1800225" cy="122396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H" sz="1800" dirty="0" err="1"/>
              <a:t>Hungry</a:t>
            </a:r>
            <a:r>
              <a:rPr lang="fr-CH" sz="1800" dirty="0"/>
              <a:t> </a:t>
            </a:r>
            <a:r>
              <a:rPr lang="fr-CH" sz="1800" dirty="0" err="1"/>
              <a:t>dwarfs</a:t>
            </a:r>
            <a:endParaRPr lang="fr-CH" sz="1800" dirty="0"/>
          </a:p>
          <a:p>
            <a:pPr algn="ctr">
              <a:defRPr/>
            </a:pPr>
            <a:r>
              <a:rPr lang="fr-CH" sz="1800" dirty="0" err="1">
                <a:solidFill>
                  <a:schemeClr val="accent1">
                    <a:lumMod val="50000"/>
                  </a:schemeClr>
                </a:solidFill>
              </a:rPr>
              <a:t>low</a:t>
            </a:r>
            <a:r>
              <a:rPr lang="fr-CH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CH" sz="1800" dirty="0" err="1">
                <a:solidFill>
                  <a:schemeClr val="accent1">
                    <a:lumMod val="50000"/>
                  </a:schemeClr>
                </a:solidFill>
              </a:rPr>
              <a:t>tech</a:t>
            </a:r>
            <a:r>
              <a:rPr lang="fr-CH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CH" sz="1800" dirty="0" err="1">
                <a:solidFill>
                  <a:schemeClr val="accent1">
                    <a:lumMod val="50000"/>
                  </a:schemeClr>
                </a:solidFill>
              </a:rPr>
              <a:t>SMEs</a:t>
            </a:r>
            <a:endParaRPr lang="fr-CH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508" name="TextBox 32"/>
          <p:cNvSpPr txBox="1">
            <a:spLocks noChangeArrowheads="1"/>
          </p:cNvSpPr>
          <p:nvPr/>
        </p:nvSpPr>
        <p:spPr bwMode="auto">
          <a:xfrm>
            <a:off x="179388" y="1700213"/>
            <a:ext cx="1117600" cy="6477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 sz="1800"/>
              <a:t>Sectoral level</a:t>
            </a:r>
          </a:p>
        </p:txBody>
      </p:sp>
      <p:sp>
        <p:nvSpPr>
          <p:cNvPr id="2" name="Flowchart: Connector 1"/>
          <p:cNvSpPr/>
          <p:nvPr/>
        </p:nvSpPr>
        <p:spPr>
          <a:xfrm>
            <a:off x="4140200" y="3716338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 sz="1800"/>
          </a:p>
        </p:txBody>
      </p:sp>
      <p:sp>
        <p:nvSpPr>
          <p:cNvPr id="3" name="Flowchart: Connector 2"/>
          <p:cNvSpPr/>
          <p:nvPr/>
        </p:nvSpPr>
        <p:spPr>
          <a:xfrm>
            <a:off x="5148263" y="3944938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 sz="1800"/>
          </a:p>
        </p:txBody>
      </p:sp>
      <p:sp>
        <p:nvSpPr>
          <p:cNvPr id="7" name="Flowchart: Connector 6"/>
          <p:cNvSpPr/>
          <p:nvPr/>
        </p:nvSpPr>
        <p:spPr>
          <a:xfrm>
            <a:off x="3492500" y="4173538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 sz="1800"/>
          </a:p>
        </p:txBody>
      </p:sp>
      <p:sp>
        <p:nvSpPr>
          <p:cNvPr id="8" name="Flowchart: Connector 7"/>
          <p:cNvSpPr/>
          <p:nvPr/>
        </p:nvSpPr>
        <p:spPr>
          <a:xfrm>
            <a:off x="5148263" y="3573463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 sz="1800"/>
          </a:p>
        </p:txBody>
      </p:sp>
      <p:sp>
        <p:nvSpPr>
          <p:cNvPr id="9" name="Flowchart: Connector 8"/>
          <p:cNvSpPr/>
          <p:nvPr/>
        </p:nvSpPr>
        <p:spPr>
          <a:xfrm>
            <a:off x="4859338" y="4630738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 sz="1800"/>
          </a:p>
        </p:txBody>
      </p:sp>
      <p:sp>
        <p:nvSpPr>
          <p:cNvPr id="10" name="Flowchart: Connector 9"/>
          <p:cNvSpPr/>
          <p:nvPr/>
        </p:nvSpPr>
        <p:spPr>
          <a:xfrm>
            <a:off x="4284663" y="4859338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 sz="1800"/>
          </a:p>
        </p:txBody>
      </p:sp>
      <p:sp>
        <p:nvSpPr>
          <p:cNvPr id="11" name="Down Arrow 10"/>
          <p:cNvSpPr/>
          <p:nvPr/>
        </p:nvSpPr>
        <p:spPr>
          <a:xfrm>
            <a:off x="4716463" y="2924175"/>
            <a:ext cx="431800" cy="79216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 sz="1800"/>
          </a:p>
        </p:txBody>
      </p:sp>
      <p:sp>
        <p:nvSpPr>
          <p:cNvPr id="12" name="Freeform 11"/>
          <p:cNvSpPr/>
          <p:nvPr/>
        </p:nvSpPr>
        <p:spPr>
          <a:xfrm>
            <a:off x="2876550" y="2889250"/>
            <a:ext cx="3552825" cy="2855913"/>
          </a:xfrm>
          <a:custGeom>
            <a:avLst/>
            <a:gdLst>
              <a:gd name="connsiteX0" fmla="*/ 974099 w 3552943"/>
              <a:gd name="connsiteY0" fmla="*/ 98259 h 2855508"/>
              <a:gd name="connsiteX1" fmla="*/ 136972 w 3552943"/>
              <a:gd name="connsiteY1" fmla="*/ 909628 h 2855508"/>
              <a:gd name="connsiteX2" fmla="*/ 188488 w 3552943"/>
              <a:gd name="connsiteY2" fmla="*/ 2081605 h 2855508"/>
              <a:gd name="connsiteX3" fmla="*/ 1940015 w 3552943"/>
              <a:gd name="connsiteY3" fmla="*/ 2854337 h 2855508"/>
              <a:gd name="connsiteX4" fmla="*/ 3459722 w 3552943"/>
              <a:gd name="connsiteY4" fmla="*/ 1914180 h 2855508"/>
              <a:gd name="connsiteX5" fmla="*/ 3215023 w 3552943"/>
              <a:gd name="connsiteY5" fmla="*/ 639171 h 2855508"/>
              <a:gd name="connsiteX6" fmla="*/ 1798347 w 3552943"/>
              <a:gd name="connsiteY6" fmla="*/ 33864 h 2855508"/>
              <a:gd name="connsiteX7" fmla="*/ 1038493 w 3552943"/>
              <a:gd name="connsiteY7" fmla="*/ 72501 h 2855508"/>
              <a:gd name="connsiteX8" fmla="*/ 1038493 w 3552943"/>
              <a:gd name="connsiteY8" fmla="*/ 72501 h 2855508"/>
              <a:gd name="connsiteX9" fmla="*/ 1038493 w 3552943"/>
              <a:gd name="connsiteY9" fmla="*/ 72501 h 2855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52943" h="2855508">
                <a:moveTo>
                  <a:pt x="974099" y="98259"/>
                </a:moveTo>
                <a:cubicBezTo>
                  <a:pt x="621003" y="338664"/>
                  <a:pt x="267907" y="579070"/>
                  <a:pt x="136972" y="909628"/>
                </a:cubicBezTo>
                <a:cubicBezTo>
                  <a:pt x="6037" y="1240186"/>
                  <a:pt x="-112019" y="1757487"/>
                  <a:pt x="188488" y="2081605"/>
                </a:cubicBezTo>
                <a:cubicBezTo>
                  <a:pt x="488995" y="2405723"/>
                  <a:pt x="1394809" y="2882241"/>
                  <a:pt x="1940015" y="2854337"/>
                </a:cubicBezTo>
                <a:cubicBezTo>
                  <a:pt x="2485221" y="2826433"/>
                  <a:pt x="3247221" y="2283374"/>
                  <a:pt x="3459722" y="1914180"/>
                </a:cubicBezTo>
                <a:cubicBezTo>
                  <a:pt x="3672223" y="1544986"/>
                  <a:pt x="3491919" y="952557"/>
                  <a:pt x="3215023" y="639171"/>
                </a:cubicBezTo>
                <a:cubicBezTo>
                  <a:pt x="2938127" y="325785"/>
                  <a:pt x="2161102" y="128309"/>
                  <a:pt x="1798347" y="33864"/>
                </a:cubicBezTo>
                <a:cubicBezTo>
                  <a:pt x="1435592" y="-60581"/>
                  <a:pt x="1038493" y="72501"/>
                  <a:pt x="1038493" y="72501"/>
                </a:cubicBezTo>
                <a:lnTo>
                  <a:pt x="1038493" y="72501"/>
                </a:lnTo>
                <a:lnTo>
                  <a:pt x="1038493" y="72501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CH" sz="1800"/>
          </a:p>
        </p:txBody>
      </p:sp>
      <p:sp>
        <p:nvSpPr>
          <p:cNvPr id="21517" name="TextBox 12"/>
          <p:cNvSpPr txBox="1">
            <a:spLocks noChangeArrowheads="1"/>
          </p:cNvSpPr>
          <p:nvPr/>
        </p:nvSpPr>
        <p:spPr bwMode="auto">
          <a:xfrm>
            <a:off x="611188" y="3944938"/>
            <a:ext cx="1873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 sz="1800" b="1" i="1">
                <a:solidFill>
                  <a:srgbClr val="FF0000"/>
                </a:solidFill>
              </a:rPr>
              <a:t>A narrow view of smart specialisation!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79613" y="1412875"/>
            <a:ext cx="1512887" cy="136842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 sz="1800"/>
          </a:p>
        </p:txBody>
      </p:sp>
      <p:sp>
        <p:nvSpPr>
          <p:cNvPr id="5" name="Oval 4"/>
          <p:cNvSpPr/>
          <p:nvPr/>
        </p:nvSpPr>
        <p:spPr>
          <a:xfrm>
            <a:off x="3949700" y="1557338"/>
            <a:ext cx="1584325" cy="122396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 sz="1800"/>
          </a:p>
        </p:txBody>
      </p:sp>
      <p:sp>
        <p:nvSpPr>
          <p:cNvPr id="6" name="Oval 5"/>
          <p:cNvSpPr/>
          <p:nvPr/>
        </p:nvSpPr>
        <p:spPr>
          <a:xfrm>
            <a:off x="5940425" y="1557338"/>
            <a:ext cx="1584325" cy="122396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 sz="1800"/>
          </a:p>
        </p:txBody>
      </p:sp>
      <p:sp>
        <p:nvSpPr>
          <p:cNvPr id="24" name="Flowchart: Connector 23"/>
          <p:cNvSpPr/>
          <p:nvPr/>
        </p:nvSpPr>
        <p:spPr>
          <a:xfrm>
            <a:off x="1979613" y="3398838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 sz="1800"/>
          </a:p>
        </p:txBody>
      </p:sp>
      <p:sp>
        <p:nvSpPr>
          <p:cNvPr id="25" name="Flowchart: Connector 24"/>
          <p:cNvSpPr/>
          <p:nvPr/>
        </p:nvSpPr>
        <p:spPr>
          <a:xfrm>
            <a:off x="2735263" y="3429000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 sz="1800"/>
          </a:p>
        </p:txBody>
      </p:sp>
      <p:sp>
        <p:nvSpPr>
          <p:cNvPr id="26" name="Flowchart: Connector 25"/>
          <p:cNvSpPr/>
          <p:nvPr/>
        </p:nvSpPr>
        <p:spPr>
          <a:xfrm>
            <a:off x="4211638" y="3409950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 sz="1800"/>
          </a:p>
        </p:txBody>
      </p:sp>
      <p:sp>
        <p:nvSpPr>
          <p:cNvPr id="28" name="Flowchart: Connector 27"/>
          <p:cNvSpPr/>
          <p:nvPr/>
        </p:nvSpPr>
        <p:spPr>
          <a:xfrm>
            <a:off x="5003800" y="3429000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 sz="1800"/>
          </a:p>
        </p:txBody>
      </p:sp>
      <p:sp>
        <p:nvSpPr>
          <p:cNvPr id="30" name="Flowchart: Connector 29"/>
          <p:cNvSpPr/>
          <p:nvPr/>
        </p:nvSpPr>
        <p:spPr>
          <a:xfrm>
            <a:off x="6732588" y="3436938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 sz="1800"/>
          </a:p>
        </p:txBody>
      </p:sp>
      <p:sp>
        <p:nvSpPr>
          <p:cNvPr id="22537" name="TextBox 32"/>
          <p:cNvSpPr txBox="1">
            <a:spLocks noChangeArrowheads="1"/>
          </p:cNvSpPr>
          <p:nvPr/>
        </p:nvSpPr>
        <p:spPr bwMode="auto">
          <a:xfrm>
            <a:off x="179388" y="1700213"/>
            <a:ext cx="1117600" cy="6477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 sz="1800"/>
              <a:t>Sectoral level</a:t>
            </a:r>
          </a:p>
        </p:txBody>
      </p:sp>
      <p:sp>
        <p:nvSpPr>
          <p:cNvPr id="22538" name="TextBox 33"/>
          <p:cNvSpPr txBox="1">
            <a:spLocks noChangeArrowheads="1"/>
          </p:cNvSpPr>
          <p:nvPr/>
        </p:nvSpPr>
        <p:spPr bwMode="auto">
          <a:xfrm>
            <a:off x="179388" y="3886200"/>
            <a:ext cx="1655762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 sz="1800"/>
              <a:t>Activity level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2208213" y="2781300"/>
            <a:ext cx="347662" cy="5032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25" idx="0"/>
          </p:cNvCxnSpPr>
          <p:nvPr/>
        </p:nvCxnSpPr>
        <p:spPr>
          <a:xfrm>
            <a:off x="2963863" y="2781300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4"/>
            <a:endCxn id="30" idx="0"/>
          </p:cNvCxnSpPr>
          <p:nvPr/>
        </p:nvCxnSpPr>
        <p:spPr>
          <a:xfrm>
            <a:off x="6732588" y="2781300"/>
            <a:ext cx="228600" cy="6556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003800" y="2873375"/>
            <a:ext cx="144463" cy="4111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440238" y="2873375"/>
            <a:ext cx="131762" cy="4111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547813" y="2347913"/>
            <a:ext cx="73453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5" name="TextBox 36"/>
          <p:cNvSpPr txBox="1">
            <a:spLocks noChangeArrowheads="1"/>
          </p:cNvSpPr>
          <p:nvPr/>
        </p:nvSpPr>
        <p:spPr bwMode="auto">
          <a:xfrm>
            <a:off x="7885113" y="2024063"/>
            <a:ext cx="1150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 sz="1800"/>
              <a:t>mapping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1692275" y="3627438"/>
            <a:ext cx="65516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7" name="TextBox 41"/>
          <p:cNvSpPr txBox="1">
            <a:spLocks noChangeArrowheads="1"/>
          </p:cNvSpPr>
          <p:nvPr/>
        </p:nvSpPr>
        <p:spPr bwMode="auto">
          <a:xfrm>
            <a:off x="7740650" y="3436938"/>
            <a:ext cx="1511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 sz="1800"/>
              <a:t>prioritization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35150" y="4581525"/>
            <a:ext cx="1657350" cy="1476375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fr-CH" sz="1800" dirty="0">
                <a:latin typeface="Arial" pitchFamily="34" charset="0"/>
                <a:cs typeface="+mn-cs"/>
              </a:rPr>
              <a:t>Modernisation of the </a:t>
            </a:r>
            <a:r>
              <a:rPr lang="fr-CH" sz="1800" dirty="0" err="1">
                <a:latin typeface="Arial" pitchFamily="34" charset="0"/>
                <a:cs typeface="+mn-cs"/>
              </a:rPr>
              <a:t>old</a:t>
            </a:r>
            <a:r>
              <a:rPr lang="fr-CH" sz="1800" dirty="0">
                <a:latin typeface="Arial" pitchFamily="34" charset="0"/>
                <a:cs typeface="+mn-cs"/>
              </a:rPr>
              <a:t> agro-</a:t>
            </a:r>
            <a:r>
              <a:rPr lang="fr-CH" sz="1800" dirty="0" err="1">
                <a:latin typeface="Arial" pitchFamily="34" charset="0"/>
                <a:cs typeface="+mn-cs"/>
              </a:rPr>
              <a:t>food</a:t>
            </a:r>
            <a:r>
              <a:rPr lang="fr-CH" sz="1800" dirty="0">
                <a:latin typeface="Arial" pitchFamily="34" charset="0"/>
                <a:cs typeface="+mn-cs"/>
              </a:rPr>
              <a:t>: nano and ICT in </a:t>
            </a:r>
            <a:r>
              <a:rPr lang="fr-CH" sz="1800" dirty="0" err="1">
                <a:latin typeface="Arial" pitchFamily="34" charset="0"/>
                <a:cs typeface="+mn-cs"/>
              </a:rPr>
              <a:t>agroo-food</a:t>
            </a:r>
            <a:endParaRPr lang="fr-CH" sz="1800" dirty="0">
              <a:latin typeface="Arial" pitchFamily="34" charset="0"/>
              <a:cs typeface="+mn-cs"/>
            </a:endParaRPr>
          </a:p>
        </p:txBody>
      </p:sp>
      <p:sp>
        <p:nvSpPr>
          <p:cNvPr id="22549" name="TextBox 6"/>
          <p:cNvSpPr txBox="1">
            <a:spLocks noChangeArrowheads="1"/>
          </p:cNvSpPr>
          <p:nvPr/>
        </p:nvSpPr>
        <p:spPr bwMode="auto">
          <a:xfrm>
            <a:off x="4440238" y="4581525"/>
            <a:ext cx="1355725" cy="14779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 sz="1800"/>
              <a:t>Transition of the cluster: from ICT to med-tech</a:t>
            </a:r>
          </a:p>
        </p:txBody>
      </p:sp>
      <p:sp>
        <p:nvSpPr>
          <p:cNvPr id="22550" name="TextBox 7"/>
          <p:cNvSpPr txBox="1">
            <a:spLocks noChangeArrowheads="1"/>
          </p:cNvSpPr>
          <p:nvPr/>
        </p:nvSpPr>
        <p:spPr bwMode="auto">
          <a:xfrm>
            <a:off x="6588125" y="4581525"/>
            <a:ext cx="1871663" cy="14763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H" sz="1800"/>
              <a:t>Diversification of SMEs: from automotive to biomedical sector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622</TotalTime>
  <Words>575</Words>
  <Application>Microsoft Office PowerPoint</Application>
  <PresentationFormat>On-screen Show (4:3)</PresentationFormat>
  <Paragraphs>116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16</vt:i4>
      </vt:variant>
    </vt:vector>
  </HeadingPairs>
  <TitlesOfParts>
    <vt:vector size="31" baseType="lpstr">
      <vt:lpstr>Arial</vt:lpstr>
      <vt:lpstr>Calibri</vt:lpstr>
      <vt:lpstr>Wingdings</vt:lpstr>
      <vt:lpstr>Wingdings 2</vt:lpstr>
      <vt:lpstr>Tw Cen MT</vt:lpstr>
      <vt:lpstr>Times New Roman</vt:lpstr>
      <vt:lpstr>ＭＳ Ｐゴシック</vt:lpstr>
      <vt:lpstr>Median</vt:lpstr>
      <vt:lpstr>Median</vt:lpstr>
      <vt:lpstr>Median</vt:lpstr>
      <vt:lpstr>Median</vt:lpstr>
      <vt:lpstr>Median</vt:lpstr>
      <vt:lpstr>Median</vt:lpstr>
      <vt:lpstr>Median</vt:lpstr>
      <vt:lpstr>Median</vt:lpstr>
      <vt:lpstr>Slide 1</vt:lpstr>
      <vt:lpstr>Η ΘΕΣΗ ΤΗΣ ΧΩΡΑΣ ΜΑΣ ΣΤΟΝ ΔΙΕΘΝΗ ΑΝΤΑΓΩΝΙΣΜΟ</vt:lpstr>
      <vt:lpstr>Slide 3</vt:lpstr>
      <vt:lpstr>TI   EINAI H    «EΞΥΠΝΗ ΕΞΕΙΔΙΚΕΥΣΗ» ?   προϋπόθεση για το θεματικό στόχο     «Strengthening research, technological development and innovation» </vt:lpstr>
      <vt:lpstr> ΔΙΑΜΟΡΦΩΝΟΝΤΑΣ ΤΗΝ ΕΞΥΠΝΗ ΕΞΕΙΔΙΚΕΥΣΗ ΘΕΩΡΗΤΙΚΟ ΥΠΟΒΑΘΡΟ</vt:lpstr>
      <vt:lpstr>ΔΙΑΜΟΡΦΩΝΟΝΤΑΣ ΤΗΝ ΕΞΥΠΝΗ ΕΞΕΙΔΙΚΕΥΣΗ ΘΕΩΡΗΤΙΚΟ ΥΠΟΒΑΘΡΟ</vt:lpstr>
      <vt:lpstr>Entrepreneurial discovery  (η καρδιά της  smart specialisation) </vt:lpstr>
      <vt:lpstr>Slide 8</vt:lpstr>
      <vt:lpstr>Slide 9</vt:lpstr>
      <vt:lpstr>Slide 10</vt:lpstr>
      <vt:lpstr>Σχεδιασμός νέας προγραμματικής  περιόδου 2014-2020 </vt:lpstr>
      <vt:lpstr>Slide 12</vt:lpstr>
      <vt:lpstr>Slide 13</vt:lpstr>
      <vt:lpstr>Slide 14</vt:lpstr>
      <vt:lpstr>Η ΣΥΝΟΛΙΚΗ MEΘΟΔΟΛΟΓΙΑ ΔΙΑΜΟΡΦΩΣΗΣ ΣΤΡΑΤΗΓΙΚΗΣ RIS3 σε εθνικό επίπεδο</vt:lpstr>
      <vt:lpstr>Slide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86</cp:revision>
  <dcterms:created xsi:type="dcterms:W3CDTF">2013-04-07T20:38:20Z</dcterms:created>
  <dcterms:modified xsi:type="dcterms:W3CDTF">2013-10-18T06:03:22Z</dcterms:modified>
</cp:coreProperties>
</file>