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8" r:id="rId3"/>
    <p:sldId id="261" r:id="rId4"/>
    <p:sldId id="262" r:id="rId5"/>
    <p:sldId id="263" r:id="rId6"/>
    <p:sldId id="264" r:id="rId7"/>
    <p:sldId id="28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4" r:id="rId17"/>
    <p:sldId id="259" r:id="rId18"/>
    <p:sldId id="260" r:id="rId19"/>
    <p:sldId id="284" r:id="rId20"/>
    <p:sldId id="275" r:id="rId21"/>
    <p:sldId id="276" r:id="rId22"/>
    <p:sldId id="277" r:id="rId23"/>
    <p:sldId id="285" r:id="rId24"/>
    <p:sldId id="286" r:id="rId25"/>
    <p:sldId id="278" r:id="rId26"/>
    <p:sldId id="279" r:id="rId27"/>
    <p:sldId id="287" r:id="rId28"/>
    <p:sldId id="288" r:id="rId29"/>
    <p:sldId id="282" r:id="rId30"/>
  </p:sldIdLst>
  <p:sldSz cx="9144000" cy="6858000" type="screen4x3"/>
  <p:notesSz cx="6805613" cy="9944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841" cy="49776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183" y="0"/>
            <a:ext cx="2949841" cy="49776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3DCF0411-4D28-4772-9211-C9D52AD9B597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183" y="9444749"/>
            <a:ext cx="2949841" cy="49776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A2A24722-C2EB-4C9F-A0C2-280FA172C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076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1"/>
            <a:ext cx="2949840" cy="497761"/>
          </a:xfrm>
          <a:prstGeom prst="rect">
            <a:avLst/>
          </a:prstGeom>
          <a:noFill/>
          <a:ln>
            <a:noFill/>
          </a:ln>
        </p:spPr>
        <p:txBody>
          <a:bodyPr lIns="91562" tIns="91562" rIns="91562" bIns="91562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886" marR="0" lvl="1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5772" marR="0" lvl="2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3657" marR="0" lvl="3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31543" marR="0" lvl="4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9429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7315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5201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63086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54183" y="1"/>
            <a:ext cx="2949840" cy="497761"/>
          </a:xfrm>
          <a:prstGeom prst="rect">
            <a:avLst/>
          </a:prstGeom>
          <a:noFill/>
          <a:ln>
            <a:noFill/>
          </a:ln>
        </p:spPr>
        <p:txBody>
          <a:bodyPr lIns="91562" tIns="91562" rIns="91562" bIns="91562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886" marR="0" lvl="1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5772" marR="0" lvl="2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3657" marR="0" lvl="3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31543" marR="0" lvl="4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9429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7315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5201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63086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0243" y="4723169"/>
            <a:ext cx="5445125" cy="4475082"/>
          </a:xfrm>
          <a:prstGeom prst="rect">
            <a:avLst/>
          </a:prstGeom>
          <a:noFill/>
          <a:ln>
            <a:noFill/>
          </a:ln>
        </p:spPr>
        <p:txBody>
          <a:bodyPr lIns="91562" tIns="91562" rIns="91562" bIns="91562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44748"/>
            <a:ext cx="2949840" cy="497760"/>
          </a:xfrm>
          <a:prstGeom prst="rect">
            <a:avLst/>
          </a:prstGeom>
          <a:noFill/>
          <a:ln>
            <a:noFill/>
          </a:ln>
        </p:spPr>
        <p:txBody>
          <a:bodyPr lIns="91562" tIns="91562" rIns="91562" bIns="91562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886" marR="0" lvl="1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5772" marR="0" lvl="2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3657" marR="0" lvl="3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31543" marR="0" lvl="4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9429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7315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5201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63086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54183" y="9444748"/>
            <a:ext cx="2949840" cy="497760"/>
          </a:xfrm>
          <a:prstGeom prst="rect">
            <a:avLst/>
          </a:prstGeom>
          <a:noFill/>
          <a:ln>
            <a:noFill/>
          </a:ln>
        </p:spPr>
        <p:txBody>
          <a:bodyPr lIns="91562" tIns="45769" rIns="91562" bIns="45769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</a:rPr>
              <a:pPr algn="r">
                <a:buSzPct val="25000"/>
              </a:pPr>
              <a:t>‹#›</a:t>
            </a:fld>
            <a:endParaRPr lang="en-US" sz="12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28891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0243" y="4723169"/>
            <a:ext cx="5445125" cy="4475082"/>
          </a:xfrm>
          <a:prstGeom prst="rect">
            <a:avLst/>
          </a:prstGeom>
        </p:spPr>
        <p:txBody>
          <a:bodyPr lIns="91562" tIns="91562" rIns="91562" bIns="91562" anchor="t" anchorCtr="0">
            <a:noAutofit/>
          </a:bodyPr>
          <a:lstStyle/>
          <a:p>
            <a:pPr>
              <a:spcBef>
                <a:spcPts val="0"/>
              </a:spcBef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0243" y="4723169"/>
            <a:ext cx="5445125" cy="4475082"/>
          </a:xfrm>
          <a:prstGeom prst="rect">
            <a:avLst/>
          </a:prstGeom>
        </p:spPr>
        <p:txBody>
          <a:bodyPr lIns="91562" tIns="91562" rIns="91562" bIns="91562" anchor="t" anchorCtr="0">
            <a:noAutofit/>
          </a:bodyPr>
          <a:lstStyle/>
          <a:p>
            <a:pPr>
              <a:spcBef>
                <a:spcPts val="0"/>
              </a:spcBef>
            </a:pPr>
            <a:endParaRPr/>
          </a:p>
        </p:txBody>
      </p:sp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0243" y="4723169"/>
            <a:ext cx="5445125" cy="4475082"/>
          </a:xfrm>
          <a:prstGeom prst="rect">
            <a:avLst/>
          </a:prstGeom>
        </p:spPr>
        <p:txBody>
          <a:bodyPr lIns="91562" tIns="91562" rIns="91562" bIns="91562" anchor="t" anchorCtr="0">
            <a:noAutofit/>
          </a:bodyPr>
          <a:lstStyle/>
          <a:p>
            <a:pPr>
              <a:spcBef>
                <a:spcPts val="0"/>
              </a:spcBef>
            </a:pPr>
            <a:endParaRPr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0243" y="4723169"/>
            <a:ext cx="5445125" cy="4475082"/>
          </a:xfrm>
          <a:prstGeom prst="rect">
            <a:avLst/>
          </a:prstGeom>
        </p:spPr>
        <p:txBody>
          <a:bodyPr lIns="91562" tIns="91562" rIns="91562" bIns="91562" anchor="t" anchorCtr="0">
            <a:noAutofit/>
          </a:bodyPr>
          <a:lstStyle/>
          <a:p>
            <a:pPr>
              <a:spcBef>
                <a:spcPts val="0"/>
              </a:spcBef>
            </a:pPr>
            <a:endParaRPr/>
          </a:p>
        </p:txBody>
      </p:sp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0243" y="4723169"/>
            <a:ext cx="5445125" cy="4475082"/>
          </a:xfrm>
          <a:prstGeom prst="rect">
            <a:avLst/>
          </a:prstGeom>
        </p:spPr>
        <p:txBody>
          <a:bodyPr lIns="91562" tIns="91562" rIns="91562" bIns="91562" anchor="t" anchorCtr="0">
            <a:noAutofit/>
          </a:bodyPr>
          <a:lstStyle/>
          <a:p>
            <a:pPr>
              <a:spcBef>
                <a:spcPts val="0"/>
              </a:spcBef>
            </a:pPr>
            <a:endParaRPr/>
          </a:p>
        </p:txBody>
      </p:sp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0244" y="4723170"/>
            <a:ext cx="5445050" cy="4475157"/>
          </a:xfrm>
          <a:prstGeom prst="rect">
            <a:avLst/>
          </a:prstGeom>
        </p:spPr>
        <p:txBody>
          <a:bodyPr lIns="91562" tIns="91562" rIns="91562" bIns="91562" anchor="t" anchorCtr="0">
            <a:noAutofit/>
          </a:bodyPr>
          <a:lstStyle/>
          <a:p>
            <a:pPr>
              <a:spcBef>
                <a:spcPts val="0"/>
              </a:spcBef>
            </a:pPr>
            <a:endParaRPr/>
          </a:p>
        </p:txBody>
      </p:sp>
      <p:sp>
        <p:nvSpPr>
          <p:cNvPr id="229" name="Shape 229"/>
          <p:cNvSpPr txBox="1">
            <a:spLocks noGrp="1"/>
          </p:cNvSpPr>
          <p:nvPr>
            <p:ph type="sldNum" idx="12"/>
          </p:nvPr>
        </p:nvSpPr>
        <p:spPr>
          <a:xfrm>
            <a:off x="3854182" y="9444748"/>
            <a:ext cx="2949741" cy="497674"/>
          </a:xfrm>
          <a:prstGeom prst="rect">
            <a:avLst/>
          </a:prstGeom>
        </p:spPr>
        <p:txBody>
          <a:bodyPr lIns="91562" tIns="45769" rIns="91562" bIns="45769" anchor="b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-US"/>
              <a:pPr>
                <a:buClr>
                  <a:srgbClr val="000000"/>
                </a:buClr>
                <a:buSzPct val="25000"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0243" y="4723169"/>
            <a:ext cx="5445125" cy="4475082"/>
          </a:xfrm>
          <a:prstGeom prst="rect">
            <a:avLst/>
          </a:prstGeom>
        </p:spPr>
        <p:txBody>
          <a:bodyPr lIns="91562" tIns="91562" rIns="91562" bIns="91562" anchor="t" anchorCtr="0">
            <a:noAutofit/>
          </a:bodyPr>
          <a:lstStyle/>
          <a:p>
            <a:pPr>
              <a:spcBef>
                <a:spcPts val="0"/>
              </a:spcBef>
            </a:pPr>
            <a:endParaRPr/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0243" y="4723169"/>
            <a:ext cx="5445125" cy="4475082"/>
          </a:xfrm>
          <a:prstGeom prst="rect">
            <a:avLst/>
          </a:prstGeom>
        </p:spPr>
        <p:txBody>
          <a:bodyPr lIns="91562" tIns="91562" rIns="91562" bIns="91562" anchor="t" anchorCtr="0">
            <a:noAutofit/>
          </a:bodyPr>
          <a:lstStyle/>
          <a:p>
            <a:pPr>
              <a:spcBef>
                <a:spcPts val="0"/>
              </a:spcBef>
            </a:pPr>
            <a:endParaRPr/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0243" y="4723169"/>
            <a:ext cx="5445125" cy="4475082"/>
          </a:xfrm>
          <a:prstGeom prst="rect">
            <a:avLst/>
          </a:prstGeom>
        </p:spPr>
        <p:txBody>
          <a:bodyPr lIns="91562" tIns="91562" rIns="91562" bIns="91562" anchor="t" anchorCtr="0">
            <a:noAutofit/>
          </a:bodyPr>
          <a:lstStyle/>
          <a:p>
            <a:pPr>
              <a:spcBef>
                <a:spcPts val="0"/>
              </a:spcBef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80244" y="4723170"/>
            <a:ext cx="5445050" cy="4475157"/>
          </a:xfrm>
          <a:prstGeom prst="rect">
            <a:avLst/>
          </a:prstGeom>
        </p:spPr>
        <p:txBody>
          <a:bodyPr lIns="91562" tIns="91562" rIns="91562" bIns="91562" anchor="t" anchorCtr="0">
            <a:noAutofit/>
          </a:bodyPr>
          <a:lstStyle/>
          <a:p>
            <a:pPr>
              <a:spcBef>
                <a:spcPts val="0"/>
              </a:spcBef>
            </a:pPr>
            <a:endParaRPr/>
          </a:p>
        </p:txBody>
      </p:sp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3854182" y="9444748"/>
            <a:ext cx="2949741" cy="497674"/>
          </a:xfrm>
          <a:prstGeom prst="rect">
            <a:avLst/>
          </a:prstGeom>
        </p:spPr>
        <p:txBody>
          <a:bodyPr lIns="91562" tIns="45769" rIns="91562" bIns="45769" anchor="b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-US"/>
              <a:pPr>
                <a:buClr>
                  <a:srgbClr val="000000"/>
                </a:buClr>
                <a:buSzPct val="25000"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0244" y="4723170"/>
            <a:ext cx="5445050" cy="4475157"/>
          </a:xfrm>
          <a:prstGeom prst="rect">
            <a:avLst/>
          </a:prstGeom>
        </p:spPr>
        <p:txBody>
          <a:bodyPr lIns="91562" tIns="91562" rIns="91562" bIns="91562" anchor="t" anchorCtr="0">
            <a:noAutofit/>
          </a:bodyPr>
          <a:lstStyle/>
          <a:p>
            <a:pPr>
              <a:spcBef>
                <a:spcPts val="0"/>
              </a:spcBef>
            </a:pPr>
            <a:endParaRPr/>
          </a:p>
        </p:txBody>
      </p:sp>
      <p:sp>
        <p:nvSpPr>
          <p:cNvPr id="250" name="Shape 250"/>
          <p:cNvSpPr txBox="1">
            <a:spLocks noGrp="1"/>
          </p:cNvSpPr>
          <p:nvPr>
            <p:ph type="sldNum" idx="12"/>
          </p:nvPr>
        </p:nvSpPr>
        <p:spPr>
          <a:xfrm>
            <a:off x="3854182" y="9444748"/>
            <a:ext cx="2949741" cy="497674"/>
          </a:xfrm>
          <a:prstGeom prst="rect">
            <a:avLst/>
          </a:prstGeom>
        </p:spPr>
        <p:txBody>
          <a:bodyPr lIns="91562" tIns="45769" rIns="91562" bIns="45769" anchor="b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-US"/>
              <a:pPr>
                <a:buClr>
                  <a:srgbClr val="000000"/>
                </a:buClr>
                <a:buSzPct val="25000"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0243" y="4723169"/>
            <a:ext cx="5445125" cy="4475082"/>
          </a:xfrm>
          <a:prstGeom prst="rect">
            <a:avLst/>
          </a:prstGeom>
        </p:spPr>
        <p:txBody>
          <a:bodyPr lIns="91562" tIns="91562" rIns="91562" bIns="91562" anchor="t" anchorCtr="0">
            <a:noAutofit/>
          </a:bodyPr>
          <a:lstStyle/>
          <a:p>
            <a:pPr>
              <a:spcBef>
                <a:spcPts val="0"/>
              </a:spcBef>
            </a:pPr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0244" y="4723170"/>
            <a:ext cx="5445050" cy="4475157"/>
          </a:xfrm>
          <a:prstGeom prst="rect">
            <a:avLst/>
          </a:prstGeom>
        </p:spPr>
        <p:txBody>
          <a:bodyPr lIns="91562" tIns="91562" rIns="91562" bIns="91562" anchor="t" anchorCtr="0">
            <a:noAutofit/>
          </a:bodyPr>
          <a:lstStyle/>
          <a:p>
            <a:pPr>
              <a:spcBef>
                <a:spcPts val="0"/>
              </a:spcBef>
            </a:pPr>
            <a:endParaRPr/>
          </a:p>
        </p:txBody>
      </p:sp>
      <p:sp>
        <p:nvSpPr>
          <p:cNvPr id="257" name="Shape 257"/>
          <p:cNvSpPr txBox="1">
            <a:spLocks noGrp="1"/>
          </p:cNvSpPr>
          <p:nvPr>
            <p:ph type="sldNum" idx="12"/>
          </p:nvPr>
        </p:nvSpPr>
        <p:spPr>
          <a:xfrm>
            <a:off x="3854182" y="9444748"/>
            <a:ext cx="2949741" cy="497674"/>
          </a:xfrm>
          <a:prstGeom prst="rect">
            <a:avLst/>
          </a:prstGeom>
        </p:spPr>
        <p:txBody>
          <a:bodyPr lIns="91562" tIns="45769" rIns="91562" bIns="45769" anchor="b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-US"/>
              <a:pPr>
                <a:buClr>
                  <a:srgbClr val="000000"/>
                </a:buClr>
                <a:buSzPct val="25000"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0244" y="4723170"/>
            <a:ext cx="5445050" cy="4475157"/>
          </a:xfrm>
          <a:prstGeom prst="rect">
            <a:avLst/>
          </a:prstGeom>
        </p:spPr>
        <p:txBody>
          <a:bodyPr lIns="91562" tIns="91562" rIns="91562" bIns="91562" anchor="t" anchorCtr="0">
            <a:noAutofit/>
          </a:bodyPr>
          <a:lstStyle/>
          <a:p>
            <a:pPr>
              <a:spcBef>
                <a:spcPts val="0"/>
              </a:spcBef>
            </a:pPr>
            <a:endParaRPr/>
          </a:p>
        </p:txBody>
      </p:sp>
      <p:sp>
        <p:nvSpPr>
          <p:cNvPr id="264" name="Shape 264"/>
          <p:cNvSpPr txBox="1">
            <a:spLocks noGrp="1"/>
          </p:cNvSpPr>
          <p:nvPr>
            <p:ph type="sldNum" idx="12"/>
          </p:nvPr>
        </p:nvSpPr>
        <p:spPr>
          <a:xfrm>
            <a:off x="3854182" y="9444748"/>
            <a:ext cx="2949741" cy="497674"/>
          </a:xfrm>
          <a:prstGeom prst="rect">
            <a:avLst/>
          </a:prstGeom>
        </p:spPr>
        <p:txBody>
          <a:bodyPr lIns="91562" tIns="45769" rIns="91562" bIns="45769" anchor="b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-US"/>
              <a:pPr>
                <a:buClr>
                  <a:srgbClr val="000000"/>
                </a:buClr>
                <a:buSzPct val="25000"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0244" y="4723170"/>
            <a:ext cx="5445050" cy="4475157"/>
          </a:xfrm>
          <a:prstGeom prst="rect">
            <a:avLst/>
          </a:prstGeom>
        </p:spPr>
        <p:txBody>
          <a:bodyPr lIns="91562" tIns="91562" rIns="91562" bIns="91562" anchor="t" anchorCtr="0">
            <a:noAutofit/>
          </a:bodyPr>
          <a:lstStyle/>
          <a:p>
            <a:pPr>
              <a:spcBef>
                <a:spcPts val="0"/>
              </a:spcBef>
            </a:pPr>
            <a:endParaRPr/>
          </a:p>
        </p:txBody>
      </p:sp>
      <p:sp>
        <p:nvSpPr>
          <p:cNvPr id="271" name="Shape 271"/>
          <p:cNvSpPr txBox="1">
            <a:spLocks noGrp="1"/>
          </p:cNvSpPr>
          <p:nvPr>
            <p:ph type="sldNum" idx="12"/>
          </p:nvPr>
        </p:nvSpPr>
        <p:spPr>
          <a:xfrm>
            <a:off x="3854182" y="9444748"/>
            <a:ext cx="2949741" cy="497674"/>
          </a:xfrm>
          <a:prstGeom prst="rect">
            <a:avLst/>
          </a:prstGeom>
        </p:spPr>
        <p:txBody>
          <a:bodyPr lIns="91562" tIns="45769" rIns="91562" bIns="45769" anchor="b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-US"/>
              <a:pPr>
                <a:buClr>
                  <a:srgbClr val="000000"/>
                </a:buClr>
                <a:buSzPct val="25000"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80244" y="4723170"/>
            <a:ext cx="5445050" cy="4475157"/>
          </a:xfrm>
          <a:prstGeom prst="rect">
            <a:avLst/>
          </a:prstGeom>
        </p:spPr>
        <p:txBody>
          <a:bodyPr lIns="91562" tIns="91562" rIns="91562" bIns="91562" anchor="t" anchorCtr="0">
            <a:noAutofit/>
          </a:bodyPr>
          <a:lstStyle/>
          <a:p>
            <a:pPr>
              <a:spcBef>
                <a:spcPts val="0"/>
              </a:spcBef>
            </a:pPr>
            <a:endParaRPr/>
          </a:p>
        </p:txBody>
      </p:sp>
      <p:sp>
        <p:nvSpPr>
          <p:cNvPr id="292" name="Shape 292"/>
          <p:cNvSpPr txBox="1">
            <a:spLocks noGrp="1"/>
          </p:cNvSpPr>
          <p:nvPr>
            <p:ph type="sldNum" idx="12"/>
          </p:nvPr>
        </p:nvSpPr>
        <p:spPr>
          <a:xfrm>
            <a:off x="3854182" y="9444748"/>
            <a:ext cx="2949741" cy="497674"/>
          </a:xfrm>
          <a:prstGeom prst="rect">
            <a:avLst/>
          </a:prstGeom>
        </p:spPr>
        <p:txBody>
          <a:bodyPr lIns="91562" tIns="45769" rIns="91562" bIns="45769" anchor="b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-US"/>
              <a:pPr>
                <a:buClr>
                  <a:srgbClr val="000000"/>
                </a:buClr>
                <a:buSzPct val="25000"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0243" y="4723169"/>
            <a:ext cx="5445125" cy="4475082"/>
          </a:xfrm>
          <a:prstGeom prst="rect">
            <a:avLst/>
          </a:prstGeom>
        </p:spPr>
        <p:txBody>
          <a:bodyPr lIns="91562" tIns="91562" rIns="91562" bIns="91562" anchor="t" anchorCtr="0">
            <a:noAutofit/>
          </a:bodyPr>
          <a:lstStyle/>
          <a:p>
            <a:pPr>
              <a:spcBef>
                <a:spcPts val="0"/>
              </a:spcBef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0243" y="4723169"/>
            <a:ext cx="5445125" cy="4475082"/>
          </a:xfrm>
          <a:prstGeom prst="rect">
            <a:avLst/>
          </a:prstGeom>
        </p:spPr>
        <p:txBody>
          <a:bodyPr lIns="91562" tIns="91562" rIns="91562" bIns="91562" anchor="t" anchorCtr="0">
            <a:noAutofit/>
          </a:bodyPr>
          <a:lstStyle/>
          <a:p>
            <a:pPr>
              <a:spcBef>
                <a:spcPts val="0"/>
              </a:spcBef>
            </a:pPr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0243" y="4723169"/>
            <a:ext cx="5445125" cy="4475082"/>
          </a:xfrm>
          <a:prstGeom prst="rect">
            <a:avLst/>
          </a:prstGeom>
        </p:spPr>
        <p:txBody>
          <a:bodyPr lIns="91562" tIns="91562" rIns="91562" bIns="91562" anchor="t" anchorCtr="0">
            <a:noAutofit/>
          </a:bodyPr>
          <a:lstStyle/>
          <a:p>
            <a:pPr>
              <a:spcBef>
                <a:spcPts val="0"/>
              </a:spcBef>
            </a:pPr>
            <a:endParaRPr/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0243" y="4723169"/>
            <a:ext cx="5445125" cy="4475082"/>
          </a:xfrm>
          <a:prstGeom prst="rect">
            <a:avLst/>
          </a:prstGeom>
        </p:spPr>
        <p:txBody>
          <a:bodyPr lIns="91562" tIns="91562" rIns="91562" bIns="91562" anchor="t" anchorCtr="0">
            <a:noAutofit/>
          </a:bodyPr>
          <a:lstStyle/>
          <a:p>
            <a:pPr>
              <a:spcBef>
                <a:spcPts val="0"/>
              </a:spcBef>
            </a:pPr>
            <a:endParaRPr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0243" y="4723169"/>
            <a:ext cx="5445125" cy="4475082"/>
          </a:xfrm>
          <a:prstGeom prst="rect">
            <a:avLst/>
          </a:prstGeom>
        </p:spPr>
        <p:txBody>
          <a:bodyPr lIns="91562" tIns="91562" rIns="91562" bIns="91562" anchor="t" anchorCtr="0">
            <a:noAutofit/>
          </a:bodyPr>
          <a:lstStyle/>
          <a:p>
            <a:pPr>
              <a:spcBef>
                <a:spcPts val="0"/>
              </a:spcBef>
            </a:pPr>
            <a:endParaRPr/>
          </a:p>
        </p:txBody>
      </p:sp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0243" y="4723169"/>
            <a:ext cx="5445125" cy="4475082"/>
          </a:xfrm>
          <a:prstGeom prst="rect">
            <a:avLst/>
          </a:prstGeom>
        </p:spPr>
        <p:txBody>
          <a:bodyPr lIns="91562" tIns="91562" rIns="91562" bIns="91562" anchor="t" anchorCtr="0">
            <a:noAutofit/>
          </a:bodyPr>
          <a:lstStyle/>
          <a:p>
            <a:pPr>
              <a:spcBef>
                <a:spcPts val="0"/>
              </a:spcBef>
            </a:pPr>
            <a:endParaRPr/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0243" y="4723169"/>
            <a:ext cx="5445125" cy="4475082"/>
          </a:xfrm>
          <a:prstGeom prst="rect">
            <a:avLst/>
          </a:prstGeom>
        </p:spPr>
        <p:txBody>
          <a:bodyPr lIns="91562" tIns="91562" rIns="91562" bIns="91562" anchor="t" anchorCtr="0">
            <a:noAutofit/>
          </a:bodyPr>
          <a:lstStyle/>
          <a:p>
            <a:pPr>
              <a:spcBef>
                <a:spcPts val="0"/>
              </a:spcBef>
            </a:pPr>
            <a:endParaRPr/>
          </a:p>
        </p:txBody>
      </p:sp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981075"/>
            <a:ext cx="9180512" cy="5876924"/>
          </a:xfrm>
          <a:prstGeom prst="rect">
            <a:avLst/>
          </a:prstGeom>
          <a:solidFill>
            <a:srgbClr val="0F5494"/>
          </a:solidFill>
          <a:ln w="25400" cap="flat" cmpd="sng">
            <a:solidFill>
              <a:srgbClr val="0F5494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0" name="Shape 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957637" y="258762"/>
            <a:ext cx="1436686" cy="998536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Shape 21"/>
          <p:cNvSpPr txBox="1">
            <a:spLocks noGrp="1"/>
          </p:cNvSpPr>
          <p:nvPr>
            <p:ph type="ctrTitle"/>
          </p:nvPr>
        </p:nvSpPr>
        <p:spPr>
          <a:xfrm>
            <a:off x="3995737" y="2565400"/>
            <a:ext cx="5040312" cy="7905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175" marR="0" lvl="0" indent="-3175" algn="l" rtl="0">
              <a:spcBef>
                <a:spcPts val="0"/>
              </a:spcBef>
              <a:spcAft>
                <a:spcPts val="0"/>
              </a:spcAft>
              <a:buNone/>
              <a:defRPr sz="76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358775" marR="0" lvl="1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358775" marR="0" lvl="2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358775" marR="0" lvl="3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358775" marR="0" lvl="4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815975" marR="0" lvl="5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1273175" marR="0" lvl="6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730375" marR="0" lvl="7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2187575" marR="0" lvl="8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ubTitle" idx="1"/>
          </p:nvPr>
        </p:nvSpPr>
        <p:spPr>
          <a:xfrm>
            <a:off x="611187" y="3716337"/>
            <a:ext cx="8532812" cy="17287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sz="30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rgbClr val="009FBA"/>
              </a:buClr>
              <a:buSzPct val="100000"/>
              <a:buFont typeface="Verdana"/>
              <a:buChar char="•"/>
              <a:defRPr sz="2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228600" algn="l" rtl="0">
              <a:spcBef>
                <a:spcPts val="28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4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6" name="Shape 26"/>
          <p:cNvSpPr/>
          <p:nvPr/>
        </p:nvSpPr>
        <p:spPr>
          <a:xfrm>
            <a:off x="4267200" y="6659563"/>
            <a:ext cx="611187" cy="215899"/>
          </a:xfrm>
          <a:prstGeom prst="rect">
            <a:avLst/>
          </a:prstGeom>
          <a:solidFill>
            <a:srgbClr val="133176"/>
          </a:solidFill>
          <a:ln w="9525" cap="flat" cmpd="sng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95287" y="1339850"/>
            <a:ext cx="8229600" cy="936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58775" marR="0" lvl="0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358775" marR="0" lvl="1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358775" marR="0" lvl="2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358775" marR="0" lvl="3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358775" marR="0" lvl="4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815975" marR="0" lvl="5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1273175" marR="0" lvl="6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730375" marR="0" lvl="7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2187575" marR="0" lvl="8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2807493" y="142081"/>
            <a:ext cx="352901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  <a:defRPr sz="2400" b="0" i="1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rgbClr val="009FBA"/>
              </a:buClr>
              <a:buSzPct val="100000"/>
              <a:buFont typeface="Verdana"/>
              <a:buChar char="•"/>
              <a:defRPr sz="2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228600" algn="l" rtl="0">
              <a:spcBef>
                <a:spcPts val="28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 rot="5400000">
            <a:off x="5310187" y="2644775"/>
            <a:ext cx="4681537" cy="20716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58775" marR="0" lvl="0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358775" marR="0" lvl="1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358775" marR="0" lvl="2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358775" marR="0" lvl="3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358775" marR="0" lvl="4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815975" marR="0" lvl="5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1273175" marR="0" lvl="6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730375" marR="0" lvl="7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2187575" marR="0" lvl="8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 rot="5400000">
            <a:off x="1088231" y="646906"/>
            <a:ext cx="4681537" cy="60674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  <a:defRPr sz="2400" b="0" i="1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rgbClr val="009FBA"/>
              </a:buClr>
              <a:buSzPct val="100000"/>
              <a:buFont typeface="Verdana"/>
              <a:buChar char="•"/>
              <a:defRPr sz="2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228600" algn="l" rtl="0">
              <a:spcBef>
                <a:spcPts val="28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95287" y="1339850"/>
            <a:ext cx="8229600" cy="936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58775" marR="0" lvl="0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358775" marR="0" lvl="1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358775" marR="0" lvl="2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358775" marR="0" lvl="3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358775" marR="0" lvl="4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815975" marR="0" lvl="5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1273175" marR="0" lvl="6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730375" marR="0" lvl="7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2187575" marR="0" lvl="8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  <a:defRPr sz="2400" b="0" i="1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rgbClr val="009FBA"/>
              </a:buClr>
              <a:buSzPct val="100000"/>
              <a:buFont typeface="Verdana"/>
              <a:buChar char="•"/>
              <a:defRPr sz="2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228600" algn="l" rtl="0">
              <a:spcBef>
                <a:spcPts val="28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95287" y="1339850"/>
            <a:ext cx="8229600" cy="936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58775" marR="0" lvl="0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358775" marR="0" lvl="1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358775" marR="0" lvl="2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358775" marR="0" lvl="3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358775" marR="0" lvl="4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815975" marR="0" lvl="5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1273175" marR="0" lvl="6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730375" marR="0" lvl="7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2187575" marR="0" lvl="8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2492375"/>
            <a:ext cx="4038599" cy="35290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  <a:defRPr sz="2800" b="0" i="1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rgbClr val="009FBA"/>
              </a:buClr>
              <a:buSzPct val="100000"/>
              <a:buFont typeface="Verdana"/>
              <a:buChar char="•"/>
              <a:defRPr sz="24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228600" algn="l" rtl="0">
              <a:spcBef>
                <a:spcPts val="4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2492375"/>
            <a:ext cx="4038599" cy="35290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  <a:defRPr sz="2800" b="0" i="1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rgbClr val="009FBA"/>
              </a:buClr>
              <a:buSzPct val="100000"/>
              <a:buFont typeface="Verdana"/>
              <a:buChar char="•"/>
              <a:defRPr sz="24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228600" algn="l" rtl="0">
              <a:spcBef>
                <a:spcPts val="4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58775" marR="0" lvl="0" indent="-3175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358775" marR="0" lvl="1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358775" marR="0" lvl="2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358775" marR="0" lvl="3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358775" marR="0" lvl="4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815975" marR="0" lvl="5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1273175" marR="0" lvl="6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730375" marR="0" lvl="7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2187575" marR="0" lvl="8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sz="2000" b="0" i="1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rgbClr val="009FBA"/>
              </a:buClr>
              <a:buFont typeface="Verdana"/>
              <a:buNone/>
              <a:defRPr sz="18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rgbClr val="0F5494"/>
              </a:buClr>
              <a:buFont typeface="Verdana"/>
              <a:buNone/>
              <a:defRPr sz="16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58775" marR="0" lvl="0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358775" marR="0" lvl="1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358775" marR="0" lvl="2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358775" marR="0" lvl="3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358775" marR="0" lvl="4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815975" marR="0" lvl="5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1273175" marR="0" lvl="6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730375" marR="0" lvl="7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2187575" marR="0" lvl="8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sz="2400" b="1" i="1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rgbClr val="009FBA"/>
              </a:buClr>
              <a:buFont typeface="Verdana"/>
              <a:buNone/>
              <a:defRPr sz="2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rgbClr val="0F5494"/>
              </a:buClr>
              <a:buFont typeface="Verdana"/>
              <a:buNone/>
              <a:defRPr sz="18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  <a:defRPr sz="2400" b="0" i="1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rgbClr val="009FBA"/>
              </a:buClr>
              <a:buSzPct val="100000"/>
              <a:buFont typeface="Verdana"/>
              <a:buChar char="•"/>
              <a:defRPr sz="2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228600" algn="l" rtl="0"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sz="2400" b="1" i="1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rgbClr val="009FBA"/>
              </a:buClr>
              <a:buFont typeface="Verdana"/>
              <a:buNone/>
              <a:defRPr sz="2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rgbClr val="0F5494"/>
              </a:buClr>
              <a:buFont typeface="Verdana"/>
              <a:buNone/>
              <a:defRPr sz="18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  <a:defRPr sz="2400" b="0" i="1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rgbClr val="009FBA"/>
              </a:buClr>
              <a:buSzPct val="100000"/>
              <a:buFont typeface="Verdana"/>
              <a:buChar char="•"/>
              <a:defRPr sz="2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228600" algn="l" rtl="0"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395287" y="1339850"/>
            <a:ext cx="8229600" cy="936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58775" marR="0" lvl="0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358775" marR="0" lvl="1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358775" marR="0" lvl="2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358775" marR="0" lvl="3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358775" marR="0" lvl="4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815975" marR="0" lvl="5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1273175" marR="0" lvl="6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730375" marR="0" lvl="7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2187575" marR="0" lvl="8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358775" marR="0" lvl="0" indent="-3175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358775" marR="0" lvl="1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358775" marR="0" lvl="2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358775" marR="0" lvl="3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358775" marR="0" lvl="4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815975" marR="0" lvl="5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1273175" marR="0" lvl="6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730375" marR="0" lvl="7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2187575" marR="0" lvl="8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  <a:defRPr sz="3200" b="0" i="1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rgbClr val="009FBA"/>
              </a:buClr>
              <a:buSzPct val="100000"/>
              <a:buFont typeface="Verdana"/>
              <a:buChar char="•"/>
              <a:defRPr sz="28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228600" algn="l" rtl="0">
              <a:spcBef>
                <a:spcPts val="48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sz="1400" b="0" i="1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rgbClr val="009FBA"/>
              </a:buClr>
              <a:buFont typeface="Verdana"/>
              <a:buNone/>
              <a:defRPr sz="12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rgbClr val="0F5494"/>
              </a:buClr>
              <a:buFont typeface="Verdana"/>
              <a:buNone/>
              <a:defRPr sz="10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358775" marR="0" lvl="0" indent="-3175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358775" marR="0" lvl="1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358775" marR="0" lvl="2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358775" marR="0" lvl="3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358775" marR="0" lvl="4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815975" marR="0" lvl="5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1273175" marR="0" lvl="6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730375" marR="0" lvl="7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2187575" marR="0" lvl="8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sz="3200" b="0" i="1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rgbClr val="009FBA"/>
              </a:buClr>
              <a:buFont typeface="Verdana"/>
              <a:buNone/>
              <a:defRPr sz="28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rgbClr val="0F5494"/>
              </a:buClr>
              <a:buFont typeface="Verdana"/>
              <a:buNone/>
              <a:defRPr sz="24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sz="1400" b="0" i="1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rgbClr val="009FBA"/>
              </a:buClr>
              <a:buFont typeface="Verdana"/>
              <a:buNone/>
              <a:defRPr sz="12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rgbClr val="0F5494"/>
              </a:buClr>
              <a:buFont typeface="Verdana"/>
              <a:buNone/>
              <a:defRPr sz="10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95287" y="1339850"/>
            <a:ext cx="8229600" cy="936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58775" marR="0" lvl="0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358775" marR="0" lvl="1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358775" marR="0" lvl="2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358775" marR="0" lvl="3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358775" marR="0" lvl="4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815975" marR="0" lvl="5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1273175" marR="0" lvl="6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730375" marR="0" lvl="7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2187575" marR="0" lvl="8" indent="-3175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  <a:defRPr sz="2400" b="0" i="1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rgbClr val="009FBA"/>
              </a:buClr>
              <a:buSzPct val="100000"/>
              <a:buFont typeface="Verdana"/>
              <a:buChar char="•"/>
              <a:defRPr sz="2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228600" algn="l" rtl="0">
              <a:spcBef>
                <a:spcPts val="28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0" y="0"/>
            <a:ext cx="9144000" cy="957262"/>
          </a:xfrm>
          <a:prstGeom prst="rect">
            <a:avLst/>
          </a:prstGeom>
          <a:solidFill>
            <a:srgbClr val="0F5494"/>
          </a:solidFill>
          <a:ln w="9525" cap="flat" cmpd="sng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4262437" y="6659563"/>
            <a:ext cx="611187" cy="198436"/>
          </a:xfrm>
          <a:prstGeom prst="rect">
            <a:avLst/>
          </a:prstGeom>
          <a:solidFill>
            <a:srgbClr val="133176"/>
          </a:solidFill>
          <a:ln w="9525" cap="flat" cmpd="sng">
            <a:solidFill>
              <a:srgbClr val="13317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7" name="Shape 1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957637" y="258762"/>
            <a:ext cx="1436686" cy="100488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bookshop.europa.eu/en/strategic-foresight-pbKI0215938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bookshop.europa.eu/en/the-knowledge-future-pbKI0115547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ctrTitle"/>
          </p:nvPr>
        </p:nvSpPr>
        <p:spPr>
          <a:xfrm>
            <a:off x="1475655" y="2565400"/>
            <a:ext cx="7560394" cy="790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175" marR="0" lvl="0" indent="-3175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1" i="0" u="none" strike="noStrike" cap="none" dirty="0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rPr>
              <a:t>Foresight </a:t>
            </a:r>
            <a:r>
              <a:rPr lang="en-US" sz="6000" b="1" i="0" u="none" strike="noStrike" cap="none" dirty="0" err="1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rPr>
              <a:t>στην</a:t>
            </a:r>
            <a:r>
              <a:rPr lang="en-US" sz="6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rPr>
              <a:t> Ευρωπαϊκή Ένωση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subTitle" idx="1"/>
          </p:nvPr>
        </p:nvSpPr>
        <p:spPr>
          <a:xfrm>
            <a:off x="611187" y="4293096"/>
            <a:ext cx="8532812" cy="11520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en-US" sz="32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Χρήσεις και Πρακτικές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455091" y="5805264"/>
            <a:ext cx="8208912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Nikos Kastrinos: Team Leader: Foresight, DG Research and Innovation, European Commission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All views presented are of the author and do not necessarily reflect the views of the European Commission  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395287" y="1339850"/>
            <a:ext cx="8229600" cy="936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58775" marR="0" lvl="0" indent="-3175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Σενάρια</a:t>
            </a:r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457200" y="2204865"/>
            <a:ext cx="8229600" cy="38165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</a:pPr>
            <a:r>
              <a:rPr lang="en-US" sz="2400" b="0" i="1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Διαπραγματευτικά εργαλεία, επιχειρήματα, ανάλυση κινδύνων, προετοιμασία στην βάση αβεβαιότητας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None/>
            </a:pPr>
            <a:endParaRPr sz="2400" b="0" i="1" u="none" strike="noStrike" cap="none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</a:pPr>
            <a:r>
              <a:rPr lang="en-US" sz="2400" b="0" i="1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Στατικά – δυναμικά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None/>
            </a:pPr>
            <a:endParaRPr sz="2400" b="0" i="1" u="none" strike="noStrike" cap="none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</a:pPr>
            <a:r>
              <a:rPr lang="en-US" sz="2400" b="0" i="1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Κανονιστικά (normative) - Διερευνητικά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None/>
            </a:pPr>
            <a:endParaRPr sz="2400" b="0" i="1" u="none" strike="noStrike" cap="none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395287" y="1339850"/>
            <a:ext cx="8229600" cy="936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58775" marR="0" lvl="0" indent="-3175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Κλασσική μέθοδος δημιο</a:t>
            </a:r>
            <a:r>
              <a:rPr lang="en-US"/>
              <a:t>υ</a:t>
            </a:r>
            <a:r>
              <a:rPr lang="en-US"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ργ</a:t>
            </a:r>
            <a:r>
              <a:rPr lang="en-US"/>
              <a:t>ίας σεναρίων</a:t>
            </a:r>
          </a:p>
        </p:txBody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</a:pPr>
            <a:r>
              <a:rPr lang="en-US" sz="2400" b="0" i="1" u="none" strike="noStrike" cap="none" dirty="0" err="1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Οδηγοί</a:t>
            </a:r>
            <a:r>
              <a:rPr lang="en-US" sz="2400" b="0" i="1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dirty="0"/>
              <a:t>(drivers)</a:t>
            </a:r>
            <a:r>
              <a:rPr lang="en-US" sz="2400" b="0" i="1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 – </a:t>
            </a:r>
            <a:r>
              <a:rPr lang="el-GR" sz="2400" b="0" i="1" u="none" strike="noStrike" cap="none" dirty="0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α</a:t>
            </a:r>
            <a:r>
              <a:rPr lang="en-US" sz="2400" b="0" i="1" u="none" strike="noStrike" cap="none" dirty="0" err="1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νάλυση</a:t>
            </a:r>
            <a:r>
              <a:rPr lang="en-US" sz="2400" b="0" i="1" u="none" strike="noStrike" cap="none" dirty="0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1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επιπ</a:t>
            </a:r>
            <a:r>
              <a:rPr lang="en-US" sz="2400" b="0" i="1" u="none" strike="noStrike" cap="none" dirty="0" err="1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τώσεων</a:t>
            </a:r>
            <a:r>
              <a:rPr lang="en-US" sz="2400" b="0" i="1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 – α</a:t>
            </a:r>
            <a:r>
              <a:rPr lang="en-US" sz="2400" b="0" i="1" u="none" strike="noStrike" cap="none" dirty="0" err="1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νάλυση</a:t>
            </a:r>
            <a:r>
              <a:rPr lang="en-US" sz="2400" b="0" i="1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 αβεβα</a:t>
            </a:r>
            <a:r>
              <a:rPr lang="en-US" sz="2400" b="0" i="1" u="none" strike="noStrike" cap="none" dirty="0" err="1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ιότητ</a:t>
            </a:r>
            <a:r>
              <a:rPr lang="en-US" sz="2400" b="0" i="1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ας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None/>
            </a:pPr>
            <a:endParaRPr sz="2400" b="0" i="1" u="none" strike="noStrike" cap="none" dirty="0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</a:pPr>
            <a:r>
              <a:rPr lang="en-US" sz="2400" b="0" i="1" u="none" strike="noStrike" cap="none" dirty="0" err="1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Σενάρι</a:t>
            </a:r>
            <a:r>
              <a:rPr lang="en-US" sz="2400" b="0" i="1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α στη βάση των σημαντικών παραγόντων που </a:t>
            </a:r>
            <a:r>
              <a:rPr lang="en-US" dirty="0"/>
              <a:t>χαρακτηρίζονται απο</a:t>
            </a:r>
            <a:r>
              <a:rPr lang="en-US" sz="2400" b="0" i="1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 την μεγαλύτερη αβεβαιότητα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None/>
            </a:pPr>
            <a:endParaRPr sz="2400" b="0" i="1" u="none" strike="noStrike" cap="none" dirty="0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None/>
            </a:pPr>
            <a:endParaRPr sz="2400" b="0" i="1" u="none" strike="noStrike" cap="none" dirty="0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395287" y="1339850"/>
            <a:ext cx="8229600" cy="936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58775" marR="0" lvl="0" indent="-3175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Δελφική μέθοδος</a:t>
            </a: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</a:pPr>
            <a:r>
              <a:rPr lang="en-US" sz="2400" b="0" i="1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Χρησιμοποιείται για σύγκλιση στις προβλέψεις ειδικών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009FBA"/>
              </a:buClr>
              <a:buSzPct val="100000"/>
              <a:buFont typeface="Verdana"/>
              <a:buChar char="•"/>
            </a:pPr>
            <a:r>
              <a:rPr lang="en-US" sz="2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Πχ για τον χρόνο εισαγωγής συγκεκριμένων καινοτομιών στην  αγορά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None/>
            </a:pPr>
            <a:endParaRPr sz="2400" b="0" i="1" u="none" strike="noStrike" cap="none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</a:pPr>
            <a:r>
              <a:rPr lang="en-US" sz="2400" b="0" i="1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Ανώνυμη μελέτη ερωτηματολογίου με αναδρομή (feedback) 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395287" y="1339850"/>
            <a:ext cx="8229600" cy="936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58775" marR="0" lvl="0" indent="-3175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Ανίχνευση του Ορίζοντα</a:t>
            </a:r>
          </a:p>
        </p:txBody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</a:pPr>
            <a:r>
              <a:rPr lang="el-GR" sz="2400" b="0" i="1" u="none" strike="noStrike" cap="none" dirty="0" smtClean="0">
                <a:solidFill>
                  <a:srgbClr val="0F5494"/>
                </a:solidFill>
                <a:sym typeface="Verdana"/>
              </a:rPr>
              <a:t>Προσπάθεια να ανιχνευθούν σημάδια (</a:t>
            </a:r>
            <a:r>
              <a:rPr lang="el-GR" sz="2400" b="0" i="1" u="none" strike="noStrike" cap="none" dirty="0" err="1" smtClean="0">
                <a:solidFill>
                  <a:srgbClr val="0F5494"/>
                </a:solidFill>
                <a:sym typeface="Verdana"/>
              </a:rPr>
              <a:t>signals</a:t>
            </a:r>
            <a:r>
              <a:rPr lang="el-GR" sz="2400" b="0" i="1" u="none" strike="noStrike" cap="none" dirty="0" smtClean="0">
                <a:solidFill>
                  <a:srgbClr val="0F5494"/>
                </a:solidFill>
                <a:sym typeface="Verdana"/>
              </a:rPr>
              <a:t>)  μελλοντικών </a:t>
            </a:r>
            <a:r>
              <a:rPr lang="el-GR" dirty="0" smtClean="0"/>
              <a:t>εξελίξεων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</a:pPr>
            <a:r>
              <a:rPr lang="el-GR" dirty="0" smtClean="0"/>
              <a:t>Πηγές: ιντερνέτ, βάσεις δεδομένων, συζητήσεις, </a:t>
            </a:r>
            <a:r>
              <a:rPr lang="el-GR" dirty="0" err="1" smtClean="0"/>
              <a:t>blogs</a:t>
            </a:r>
            <a:r>
              <a:rPr lang="el-GR" dirty="0" smtClean="0"/>
              <a:t>, </a:t>
            </a:r>
            <a:r>
              <a:rPr lang="el-GR" dirty="0" err="1" smtClean="0"/>
              <a:t>social</a:t>
            </a:r>
            <a:r>
              <a:rPr lang="el-GR" dirty="0" smtClean="0"/>
              <a:t> </a:t>
            </a:r>
            <a:r>
              <a:rPr lang="el-GR" dirty="0" err="1" smtClean="0"/>
              <a:t>media</a:t>
            </a:r>
            <a:r>
              <a:rPr lang="el-GR" dirty="0" smtClean="0"/>
              <a:t>, βιβλιογραφία</a:t>
            </a:r>
          </a:p>
          <a:p>
            <a:pPr lvl="0" rtl="0">
              <a:spcBef>
                <a:spcPts val="0"/>
              </a:spcBef>
              <a:buClr>
                <a:schemeClr val="lt1"/>
              </a:buClr>
              <a:buSzPct val="100000"/>
              <a:buFont typeface="Verdana"/>
              <a:buChar char="•"/>
            </a:pPr>
            <a:r>
              <a:rPr lang="el-GR" dirty="0" smtClean="0"/>
              <a:t>Χαρακτηριστικά: κοινωνική  υπόθεση,  ταχύτατη απαξίωση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</a:pPr>
            <a:r>
              <a:rPr lang="el-GR" dirty="0" smtClean="0"/>
              <a:t>Συνήθως βάση για στοχευόμενες μελέτες </a:t>
            </a:r>
            <a:r>
              <a:rPr lang="el-GR" dirty="0" err="1" smtClean="0"/>
              <a:t>foresight</a:t>
            </a:r>
            <a:endParaRPr lang="el-GR" dirty="0" smtClean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</a:pPr>
            <a:r>
              <a:rPr lang="el-GR" dirty="0" smtClean="0"/>
              <a:t>Πειραματικοί αυτοματισμοί - παιγνίδια </a:t>
            </a:r>
          </a:p>
          <a:p>
            <a:pPr lvl="0" rtl="0">
              <a:spcBef>
                <a:spcPts val="0"/>
              </a:spcBef>
              <a:buClr>
                <a:schemeClr val="lt1"/>
              </a:buClr>
              <a:buSzPct val="100000"/>
              <a:buFont typeface="Verdana"/>
              <a:buChar char="•"/>
            </a:pPr>
            <a:r>
              <a:rPr lang="en-US" dirty="0" smtClean="0"/>
              <a:t> </a:t>
            </a:r>
            <a:endParaRPr lang="en-US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395287" y="1339850"/>
            <a:ext cx="8229600" cy="936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58775" marR="0" lvl="0" indent="-3175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Τα βασικά συστατικά </a:t>
            </a:r>
          </a:p>
        </p:txBody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</a:pPr>
            <a:r>
              <a:rPr lang="el-GR" sz="2400" b="0" i="1" u="none" strike="noStrike" cap="none" dirty="0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Ποιους ρωτάς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None/>
            </a:pPr>
            <a:endParaRPr lang="el-GR" sz="2400" b="0" i="1" u="none" strike="noStrike" cap="none" dirty="0" smtClean="0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</a:pPr>
            <a:r>
              <a:rPr lang="el-GR" sz="2400" b="0" i="1" u="none" strike="noStrike" cap="none" dirty="0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Τι ρωτάς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None/>
            </a:pPr>
            <a:endParaRPr lang="el-GR" sz="2400" b="0" i="1" u="none" strike="noStrike" cap="none" dirty="0" smtClean="0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</a:pPr>
            <a:r>
              <a:rPr lang="el-GR" sz="2400" b="0" i="1" u="none" strike="noStrike" cap="none" dirty="0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Σε τι πλαίσιο κάνεις τις ερωτήσεις – Ποιο είναι το βασικό σενάριο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None/>
            </a:pPr>
            <a:endParaRPr lang="el-GR" sz="2400" b="0" i="1" u="none" strike="noStrike" cap="none" dirty="0" smtClean="0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</a:pPr>
            <a:r>
              <a:rPr lang="el-GR" sz="2400" b="0" i="1" u="none" strike="noStrike" cap="none" dirty="0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Ο χρόνος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None/>
            </a:pPr>
            <a:endParaRPr sz="2400" b="0" i="1" u="none" strike="noStrike" cap="none" dirty="0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title"/>
          </p:nvPr>
        </p:nvSpPr>
        <p:spPr>
          <a:xfrm>
            <a:off x="395287" y="1339850"/>
            <a:ext cx="8229600" cy="936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l-GR" dirty="0" smtClean="0"/>
              <a:t>Χρήσεις</a:t>
            </a:r>
            <a:r>
              <a:rPr lang="en-US" dirty="0" smtClean="0"/>
              <a:t> foresight </a:t>
            </a:r>
            <a:r>
              <a:rPr lang="el-GR" dirty="0" smtClean="0"/>
              <a:t>στην </a:t>
            </a:r>
            <a:r>
              <a:rPr lang="en-US" dirty="0" smtClean="0"/>
              <a:t>π</a:t>
            </a:r>
            <a:r>
              <a:rPr lang="en-US" dirty="0" err="1" smtClean="0"/>
              <a:t>ολιτική</a:t>
            </a:r>
            <a:endParaRPr lang="en-US" dirty="0"/>
          </a:p>
        </p:txBody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457200" y="2492375"/>
            <a:ext cx="8229600" cy="352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l-GR" dirty="0" smtClean="0"/>
              <a:t>Επιβεβαίωση και ενδυνάμωση επιλογών που έχουν ήδη γίνει</a:t>
            </a:r>
          </a:p>
          <a:p>
            <a:pPr marL="0" lvl="0" indent="0" rtl="0">
              <a:spcBef>
                <a:spcPts val="0"/>
              </a:spcBef>
              <a:buNone/>
            </a:pPr>
            <a:endParaRPr lang="el-GR" dirty="0" smtClean="0"/>
          </a:p>
          <a:p>
            <a:pPr marL="457200" lvl="0" indent="-228600" rtl="0">
              <a:spcBef>
                <a:spcPts val="0"/>
              </a:spcBef>
            </a:pPr>
            <a:r>
              <a:rPr lang="el-GR" dirty="0" smtClean="0"/>
              <a:t>Προετοιμασία: ο σκακιστής - διαπραγματευτής</a:t>
            </a:r>
          </a:p>
          <a:p>
            <a:pPr marL="0" lvl="0" indent="0" rtl="0">
              <a:spcBef>
                <a:spcPts val="0"/>
              </a:spcBef>
              <a:buNone/>
            </a:pPr>
            <a:endParaRPr lang="el-GR" dirty="0" smtClean="0"/>
          </a:p>
          <a:p>
            <a:pPr marL="457200" lvl="0" indent="-228600" rtl="0">
              <a:spcBef>
                <a:spcPts val="0"/>
              </a:spcBef>
            </a:pPr>
            <a:r>
              <a:rPr lang="el-GR" dirty="0" smtClean="0"/>
              <a:t>Αλλαγή: ο </a:t>
            </a:r>
            <a:r>
              <a:rPr lang="el-GR" dirty="0" err="1" smtClean="0"/>
              <a:t>αναδευτής</a:t>
            </a:r>
            <a:r>
              <a:rPr lang="el-GR" dirty="0" smtClean="0"/>
              <a:t> - δημιουργός κινημάτων </a:t>
            </a:r>
          </a:p>
          <a:p>
            <a:pPr marL="0" lvl="0" indent="0" rtl="0">
              <a:spcBef>
                <a:spcPts val="0"/>
              </a:spcBef>
              <a:buNone/>
            </a:pPr>
            <a:endParaRPr lang="el-GR" dirty="0" smtClean="0"/>
          </a:p>
          <a:p>
            <a:pPr marL="457200" lvl="0" indent="-228600" rtl="0">
              <a:spcBef>
                <a:spcPts val="0"/>
              </a:spcBef>
            </a:pPr>
            <a:r>
              <a:rPr lang="el-GR" dirty="0" smtClean="0"/>
              <a:t>Ευρεία και βαθειά περίσκεψη: ο στρατηγός </a:t>
            </a:r>
          </a:p>
          <a:p>
            <a:pPr lvl="0" rtl="0">
              <a:spcBef>
                <a:spcPts val="0"/>
              </a:spcBef>
              <a:buNone/>
            </a:pPr>
            <a:endParaRPr lang="el-GR" dirty="0" smtClean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395287" y="1339850"/>
            <a:ext cx="8229600" cy="936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58775" marR="0" lvl="0" indent="-3175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Foresight in strategic planning </a:t>
            </a:r>
          </a:p>
        </p:txBody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None/>
            </a:pPr>
            <a:endParaRPr sz="2400" b="0" i="1" u="none" strike="noStrike" cap="none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39" name="Shape 23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t="9982"/>
          <a:stretch/>
        </p:blipFill>
        <p:spPr>
          <a:xfrm>
            <a:off x="468312" y="2420938"/>
            <a:ext cx="8135936" cy="38877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395287" y="1339850"/>
            <a:ext cx="8229600" cy="936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58775" marR="0" lvl="0" indent="-3175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dirty="0"/>
              <a:t>Η μα</a:t>
            </a:r>
            <a:r>
              <a:rPr lang="en-US" dirty="0" err="1"/>
              <a:t>κριά</a:t>
            </a:r>
            <a:r>
              <a:rPr lang="en-US" dirty="0"/>
              <a:t> </a:t>
            </a:r>
            <a:r>
              <a:rPr lang="en-US" dirty="0" err="1"/>
              <a:t>ιστορί</a:t>
            </a:r>
            <a:r>
              <a:rPr lang="en-US" dirty="0"/>
              <a:t>α του</a:t>
            </a:r>
            <a:r>
              <a:rPr lang="en-US" sz="3000" b="1" i="0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 foresight στη ΕΕ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2492375"/>
            <a:ext cx="4038599" cy="35290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Verdana"/>
              <a:buChar char="•"/>
            </a:pPr>
            <a:r>
              <a:rPr lang="en-US" sz="2590" b="0" i="1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Europe + 30 (1977)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Verdana"/>
              <a:buChar char="•"/>
            </a:pPr>
            <a:r>
              <a:rPr lang="en-US" sz="2590" b="0" i="1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FAST, FASTII, MONITOR (79-92)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Verdana"/>
              <a:buChar char="•"/>
            </a:pPr>
            <a:r>
              <a:rPr lang="en-US" sz="2590" b="0" i="1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TSER – IPTS(94-FP4)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Verdana"/>
              <a:buChar char="•"/>
            </a:pPr>
            <a:r>
              <a:rPr lang="en-US" sz="2590" b="0" i="1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SSH (FP5, FP6, FP7)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Verdana"/>
              <a:buChar char="•"/>
            </a:pPr>
            <a:r>
              <a:rPr lang="en-US" sz="2590" b="0" i="1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H2020: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rgbClr val="009FBA"/>
              </a:buClr>
              <a:buSzPct val="100909"/>
              <a:buFont typeface="Verdana"/>
              <a:buChar char="•"/>
            </a:pPr>
            <a:r>
              <a:rPr lang="en-US" sz="222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mainstreamed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rgbClr val="009FBA"/>
              </a:buClr>
              <a:buSzPct val="100909"/>
              <a:buFont typeface="Verdana"/>
              <a:buChar char="•"/>
            </a:pPr>
            <a:r>
              <a:rPr lang="en-US" sz="222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emphasis in use</a:t>
            </a:r>
          </a:p>
          <a:p>
            <a:pPr marL="0" marR="0" lvl="0" indent="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endParaRPr sz="2590" b="0" i="1" u="none" strike="noStrike" cap="none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body" idx="2"/>
          </p:nvPr>
        </p:nvSpPr>
        <p:spPr>
          <a:xfrm>
            <a:off x="4648200" y="2492375"/>
            <a:ext cx="4038599" cy="35290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</a:pPr>
            <a:r>
              <a:rPr lang="en-US" sz="2800" b="0" i="1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CDP  / FSU (1989)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</a:pPr>
            <a:r>
              <a:rPr lang="en-US" sz="2800" b="0" i="1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GOPA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</a:pPr>
            <a:r>
              <a:rPr lang="en-US" sz="2800" b="0" i="1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BEPA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None/>
            </a:pPr>
            <a:endParaRPr sz="2800" b="0" i="1" u="none" strike="noStrike" cap="none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</a:pPr>
            <a:r>
              <a:rPr lang="en-US" sz="2800" b="0" i="1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European Political Strategy Centre – EPSC (2015)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None/>
            </a:pPr>
            <a:endParaRPr sz="2800" b="0" i="1" u="none" strike="noStrike" cap="none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None/>
            </a:pPr>
            <a:endParaRPr sz="2800" b="0" i="1" u="none" strike="noStrike" cap="none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Shape 120"/>
          <p:cNvCxnSpPr/>
          <p:nvPr/>
        </p:nvCxnSpPr>
        <p:spPr>
          <a:xfrm>
            <a:off x="2898422" y="2769894"/>
            <a:ext cx="1500324" cy="230654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02821" y="1279271"/>
            <a:ext cx="8229600" cy="936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58775" marR="0" lvl="0" indent="-3175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Current organizational set-up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2286353" y="2492896"/>
            <a:ext cx="1224135" cy="276998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1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ESPAS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4346469" y="2492896"/>
            <a:ext cx="1224135" cy="276998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EPRS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3590385" y="3027103"/>
            <a:ext cx="1512167" cy="282514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EPSC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x="2475738" y="4186567"/>
            <a:ext cx="1224135" cy="276998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JRC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x="1314245" y="3213177"/>
            <a:ext cx="1224135" cy="646331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Council, EEAS, ESC, CoR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4183891" y="4048069"/>
            <a:ext cx="1224135" cy="276998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DG RTD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2898422" y="5332232"/>
            <a:ext cx="1224135" cy="276998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FBI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1062217" y="5609230"/>
            <a:ext cx="1224135" cy="461664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ISPRA institutes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6066773" y="3346067"/>
            <a:ext cx="1224135" cy="276998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DG CNECT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1062217" y="4642103"/>
            <a:ext cx="1224135" cy="276998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IPTS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4702628" y="4642101"/>
            <a:ext cx="1224135" cy="461664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1" dirty="0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Foresight </a:t>
            </a:r>
            <a:r>
              <a:rPr lang="en-US" sz="1200" b="1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team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7032842" y="4463567"/>
            <a:ext cx="1224135" cy="276998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Other DGs 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6507205" y="5255903"/>
            <a:ext cx="1224135" cy="276998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RF- DGs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4878642" y="5514801"/>
            <a:ext cx="1224135" cy="461664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Thematic Foresight</a:t>
            </a:r>
          </a:p>
        </p:txBody>
      </p:sp>
      <p:cxnSp>
        <p:nvCxnSpPr>
          <p:cNvPr id="136" name="Shape 136"/>
          <p:cNvCxnSpPr>
            <a:endCxn id="123" idx="1"/>
          </p:cNvCxnSpPr>
          <p:nvPr/>
        </p:nvCxnSpPr>
        <p:spPr>
          <a:xfrm>
            <a:off x="3510369" y="2631395"/>
            <a:ext cx="8361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7" name="Shape 137"/>
          <p:cNvCxnSpPr>
            <a:stCxn id="122" idx="2"/>
            <a:endCxn id="124" idx="0"/>
          </p:cNvCxnSpPr>
          <p:nvPr/>
        </p:nvCxnSpPr>
        <p:spPr>
          <a:xfrm>
            <a:off x="2898421" y="2769895"/>
            <a:ext cx="1448100" cy="257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8" name="Shape 138"/>
          <p:cNvCxnSpPr/>
          <p:nvPr/>
        </p:nvCxnSpPr>
        <p:spPr>
          <a:xfrm flipH="1">
            <a:off x="2147020" y="2769894"/>
            <a:ext cx="607386" cy="4572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9" name="Shape 139"/>
          <p:cNvCxnSpPr>
            <a:endCxn id="130" idx="1"/>
          </p:cNvCxnSpPr>
          <p:nvPr/>
        </p:nvCxnSpPr>
        <p:spPr>
          <a:xfrm>
            <a:off x="5120273" y="3227166"/>
            <a:ext cx="946500" cy="257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0" name="Shape 140"/>
          <p:cNvCxnSpPr/>
          <p:nvPr/>
        </p:nvCxnSpPr>
        <p:spPr>
          <a:xfrm>
            <a:off x="4289066" y="3295628"/>
            <a:ext cx="831357" cy="75244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1" name="Shape 141"/>
          <p:cNvCxnSpPr>
            <a:stCxn id="125" idx="2"/>
          </p:cNvCxnSpPr>
          <p:nvPr/>
        </p:nvCxnSpPr>
        <p:spPr>
          <a:xfrm flipH="1">
            <a:off x="1968206" y="4463566"/>
            <a:ext cx="1119600" cy="11457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2" name="Shape 142"/>
          <p:cNvCxnSpPr>
            <a:stCxn id="125" idx="0"/>
          </p:cNvCxnSpPr>
          <p:nvPr/>
        </p:nvCxnSpPr>
        <p:spPr>
          <a:xfrm rot="10800000" flipH="1">
            <a:off x="3087806" y="3355867"/>
            <a:ext cx="692100" cy="8307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3" name="Shape 143"/>
          <p:cNvCxnSpPr/>
          <p:nvPr/>
        </p:nvCxnSpPr>
        <p:spPr>
          <a:xfrm rot="10800000" flipH="1">
            <a:off x="2281672" y="4463566"/>
            <a:ext cx="194066" cy="19645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4" name="Shape 144"/>
          <p:cNvCxnSpPr>
            <a:stCxn id="125" idx="2"/>
            <a:endCxn id="128" idx="0"/>
          </p:cNvCxnSpPr>
          <p:nvPr/>
        </p:nvCxnSpPr>
        <p:spPr>
          <a:xfrm>
            <a:off x="3087806" y="4463566"/>
            <a:ext cx="422700" cy="8688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5" name="Shape 145"/>
          <p:cNvCxnSpPr>
            <a:stCxn id="127" idx="2"/>
          </p:cNvCxnSpPr>
          <p:nvPr/>
        </p:nvCxnSpPr>
        <p:spPr>
          <a:xfrm>
            <a:off x="4795958" y="4325068"/>
            <a:ext cx="648900" cy="3318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6" name="Shape 146"/>
          <p:cNvCxnSpPr>
            <a:stCxn id="132" idx="2"/>
          </p:cNvCxnSpPr>
          <p:nvPr/>
        </p:nvCxnSpPr>
        <p:spPr>
          <a:xfrm>
            <a:off x="5314696" y="5103766"/>
            <a:ext cx="158700" cy="411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7" name="Shape 147"/>
          <p:cNvCxnSpPr>
            <a:endCxn id="134" idx="1"/>
          </p:cNvCxnSpPr>
          <p:nvPr/>
        </p:nvCxnSpPr>
        <p:spPr>
          <a:xfrm>
            <a:off x="5926705" y="5103703"/>
            <a:ext cx="580500" cy="2907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8" name="Shape 148"/>
          <p:cNvCxnSpPr>
            <a:stCxn id="132" idx="3"/>
          </p:cNvCxnSpPr>
          <p:nvPr/>
        </p:nvCxnSpPr>
        <p:spPr>
          <a:xfrm rot="10800000" flipH="1">
            <a:off x="5926764" y="4593634"/>
            <a:ext cx="1127100" cy="279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9" name="Shape 149"/>
          <p:cNvCxnSpPr>
            <a:stCxn id="132" idx="1"/>
          </p:cNvCxnSpPr>
          <p:nvPr/>
        </p:nvCxnSpPr>
        <p:spPr>
          <a:xfrm flipH="1">
            <a:off x="4122428" y="4872934"/>
            <a:ext cx="580200" cy="459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150" name="Shape 150"/>
          <p:cNvCxnSpPr>
            <a:stCxn id="130" idx="1"/>
          </p:cNvCxnSpPr>
          <p:nvPr/>
        </p:nvCxnSpPr>
        <p:spPr>
          <a:xfrm flipH="1">
            <a:off x="3699773" y="3484566"/>
            <a:ext cx="2367000" cy="563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Ευρωπαϊκό Σύστημα Στρατηγικής και Πολιτικής Ανάλυσης (</a:t>
            </a:r>
            <a:r>
              <a:rPr lang="fr-BE" dirty="0" smtClean="0"/>
              <a:t>ESPAS)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Δια-θεσμικό </a:t>
            </a:r>
            <a:r>
              <a:rPr lang="el-GR" dirty="0" smtClean="0"/>
              <a:t>έργο </a:t>
            </a:r>
            <a:r>
              <a:rPr lang="fr-BE" dirty="0" err="1" smtClean="0"/>
              <a:t>foresight</a:t>
            </a:r>
            <a:endParaRPr lang="el-GR" dirty="0" smtClean="0"/>
          </a:p>
          <a:p>
            <a:r>
              <a:rPr lang="el-GR" dirty="0" smtClean="0"/>
              <a:t>Στοχεύει στη δημιουργία μιας κοινότητας αναλυτών σε τεχνικό επίπεδο που να διατρέχει όλα τα όργανα της ΕΕ</a:t>
            </a:r>
          </a:p>
          <a:p>
            <a:r>
              <a:rPr lang="el-GR" dirty="0" smtClean="0"/>
              <a:t>Μία κοινή έκθεση με </a:t>
            </a:r>
            <a:r>
              <a:rPr lang="el-GR" dirty="0"/>
              <a:t>(</a:t>
            </a:r>
            <a:r>
              <a:rPr lang="el-GR" dirty="0" smtClean="0"/>
              <a:t>αραιή) περιοδικότητα </a:t>
            </a:r>
            <a:r>
              <a:rPr lang="fr-BE" dirty="0" smtClean="0"/>
              <a:t>(</a:t>
            </a:r>
            <a:r>
              <a:rPr lang="en-GB" b="1" dirty="0"/>
              <a:t>Global Trends 2030: Key Challenges ahead for the European </a:t>
            </a:r>
            <a:r>
              <a:rPr lang="en-GB" b="1" dirty="0" smtClean="0"/>
              <a:t>Union - 2015</a:t>
            </a:r>
            <a:r>
              <a:rPr lang="en-GB" dirty="0" smtClean="0"/>
              <a:t>) </a:t>
            </a:r>
            <a:endParaRPr lang="el-GR" dirty="0" smtClean="0"/>
          </a:p>
          <a:p>
            <a:r>
              <a:rPr lang="el-GR" dirty="0" smtClean="0"/>
              <a:t>Ετήσια συνέδρια με κορυφαίες προσωπικότητες</a:t>
            </a:r>
            <a:endParaRPr lang="el-GR" dirty="0"/>
          </a:p>
          <a:p>
            <a:endParaRPr lang="el-G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8490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395287" y="1339850"/>
            <a:ext cx="8229600" cy="936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58775" marR="0" lvl="0" indent="-3175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l-GR" sz="3000" b="1" i="0" u="none" strike="noStrike" cap="none" dirty="0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Περιεχόμενα</a:t>
            </a:r>
            <a:endParaRPr lang="en-US" sz="3000" b="1" i="0" u="none" strike="noStrike" cap="none" dirty="0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342900">
              <a:spcBef>
                <a:spcPts val="0"/>
              </a:spcBef>
            </a:pPr>
            <a:r>
              <a:rPr lang="el-GR" dirty="0" smtClean="0"/>
              <a:t>Τι είναι το </a:t>
            </a:r>
            <a:r>
              <a:rPr lang="en-US" dirty="0" smtClean="0"/>
              <a:t>Foresight</a:t>
            </a:r>
            <a:endParaRPr lang="el-GR" dirty="0" smtClean="0"/>
          </a:p>
          <a:p>
            <a:pPr lvl="1" indent="-342900">
              <a:spcBef>
                <a:spcPts val="0"/>
              </a:spcBef>
            </a:pPr>
            <a:r>
              <a:rPr lang="el-GR" dirty="0" smtClean="0"/>
              <a:t>Προοπτικές</a:t>
            </a:r>
          </a:p>
          <a:p>
            <a:pPr lvl="1" indent="-342900">
              <a:spcBef>
                <a:spcPts val="0"/>
              </a:spcBef>
            </a:pPr>
            <a:r>
              <a:rPr lang="el-GR" dirty="0" smtClean="0"/>
              <a:t>Χρήσεις</a:t>
            </a:r>
          </a:p>
          <a:p>
            <a:pPr lvl="1" indent="-342900">
              <a:spcBef>
                <a:spcPts val="0"/>
              </a:spcBef>
            </a:pPr>
            <a:r>
              <a:rPr lang="el-GR" dirty="0" smtClean="0"/>
              <a:t>Μεθοδολογίες</a:t>
            </a:r>
            <a:endParaRPr lang="en-US" dirty="0"/>
          </a:p>
          <a:p>
            <a:pPr indent="-342900">
              <a:spcBef>
                <a:spcPts val="0"/>
              </a:spcBef>
            </a:pPr>
            <a:r>
              <a:rPr lang="el-GR" sz="2400" b="0" i="1" u="none" strike="noStrike" cap="none" dirty="0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Το </a:t>
            </a:r>
            <a:r>
              <a:rPr lang="en-US" dirty="0" smtClean="0"/>
              <a:t>Foresight</a:t>
            </a:r>
            <a:r>
              <a:rPr lang="el-GR" dirty="0" smtClean="0"/>
              <a:t> </a:t>
            </a:r>
            <a:r>
              <a:rPr lang="el-GR" sz="2400" b="0" i="1" u="none" strike="noStrike" cap="none" dirty="0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στην ΕΕ</a:t>
            </a:r>
          </a:p>
          <a:p>
            <a:pPr lvl="1" indent="-342900">
              <a:spcBef>
                <a:spcPts val="0"/>
              </a:spcBef>
            </a:pPr>
            <a:r>
              <a:rPr lang="el-GR" dirty="0" smtClean="0"/>
              <a:t>Ιστορική αναδρομή</a:t>
            </a:r>
          </a:p>
          <a:p>
            <a:pPr lvl="1" indent="-342900">
              <a:spcBef>
                <a:spcPts val="0"/>
              </a:spcBef>
            </a:pPr>
            <a:r>
              <a:rPr lang="el-GR" dirty="0" smtClean="0"/>
              <a:t>Η τωρινή οργάνωση </a:t>
            </a:r>
          </a:p>
          <a:p>
            <a:pPr lvl="2" indent="-342900">
              <a:spcBef>
                <a:spcPts val="0"/>
              </a:spcBef>
            </a:pPr>
            <a:r>
              <a:rPr lang="el-GR" dirty="0"/>
              <a:t>Ευρωπαϊκό Σύστημα Στρατηγικής και Πολιτικής Ανάλυσης (</a:t>
            </a:r>
            <a:r>
              <a:rPr lang="fr-BE" dirty="0"/>
              <a:t>ESPAS</a:t>
            </a:r>
            <a:r>
              <a:rPr lang="fr-BE" dirty="0" smtClean="0"/>
              <a:t>)</a:t>
            </a:r>
            <a:endParaRPr lang="el-GR" dirty="0" smtClean="0"/>
          </a:p>
          <a:p>
            <a:pPr lvl="2" indent="-342900">
              <a:spcBef>
                <a:spcPts val="0"/>
              </a:spcBef>
            </a:pPr>
            <a:r>
              <a:rPr lang="el-GR" dirty="0" smtClean="0"/>
              <a:t>Η ομάδα της ΓΔ </a:t>
            </a:r>
            <a:r>
              <a:rPr lang="el-GR" dirty="0" err="1" smtClean="0"/>
              <a:t>ΕκΚ</a:t>
            </a:r>
            <a:r>
              <a:rPr lang="el-GR" dirty="0" smtClean="0"/>
              <a:t> και οι δραστηριότητες της</a:t>
            </a:r>
            <a:endParaRPr lang="el-GR" dirty="0"/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009FBA"/>
              </a:buClr>
              <a:buSzPct val="100000"/>
              <a:buFont typeface="Verdana"/>
              <a:buChar char="•"/>
            </a:pPr>
            <a:r>
              <a:rPr lang="el-GR" dirty="0" smtClean="0"/>
              <a:t>Η εμπειρία μας και η αυτό-αξιολόγηση μας </a:t>
            </a:r>
            <a:endParaRPr lang="en-US" sz="2000" b="1" i="0" u="none" strike="noStrike" cap="none" dirty="0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395287" y="1339850"/>
            <a:ext cx="8229600" cy="936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Η ομάδα foresight της ΓΔ ΕΚ</a:t>
            </a:r>
          </a:p>
        </p:txBody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457200" y="2492375"/>
            <a:ext cx="8229600" cy="352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l-GR" dirty="0" smtClean="0"/>
              <a:t>Συντονίζει </a:t>
            </a:r>
            <a:r>
              <a:rPr lang="el-GR" dirty="0" err="1" smtClean="0"/>
              <a:t>foresight</a:t>
            </a:r>
            <a:r>
              <a:rPr lang="el-GR" dirty="0" smtClean="0"/>
              <a:t> στο ΠΠ</a:t>
            </a:r>
          </a:p>
          <a:p>
            <a:pPr lvl="1">
              <a:spcBef>
                <a:spcPts val="0"/>
              </a:spcBef>
            </a:pPr>
            <a:r>
              <a:rPr lang="el-GR" dirty="0" smtClean="0"/>
              <a:t>Δίκτυο ανταποκριτών </a:t>
            </a:r>
            <a:r>
              <a:rPr lang="el-GR" dirty="0" err="1" smtClean="0"/>
              <a:t>foresight</a:t>
            </a:r>
            <a:r>
              <a:rPr lang="el-GR" dirty="0" smtClean="0"/>
              <a:t> </a:t>
            </a:r>
          </a:p>
          <a:p>
            <a:pPr lvl="0" rtl="0">
              <a:spcBef>
                <a:spcPts val="0"/>
              </a:spcBef>
              <a:buNone/>
            </a:pPr>
            <a:endParaRPr lang="el-GR" dirty="0" smtClean="0"/>
          </a:p>
          <a:p>
            <a:pPr lvl="0" rtl="0">
              <a:spcBef>
                <a:spcPts val="0"/>
              </a:spcBef>
              <a:buNone/>
            </a:pPr>
            <a:r>
              <a:rPr lang="el-GR" dirty="0" smtClean="0"/>
              <a:t>Προωθεί το </a:t>
            </a:r>
            <a:r>
              <a:rPr lang="el-GR" dirty="0" err="1" smtClean="0"/>
              <a:t>foresight</a:t>
            </a:r>
            <a:r>
              <a:rPr lang="el-GR" dirty="0" smtClean="0"/>
              <a:t> στις πολιτικές ΕΤΑ της ΕΕ: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l-GR" dirty="0" smtClean="0"/>
              <a:t>Στρατηγικό προγραμματισμό 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l-GR" dirty="0" smtClean="0"/>
              <a:t>Πολιτικές προτάσεις βασισμένες σε </a:t>
            </a:r>
            <a:r>
              <a:rPr lang="el-GR" dirty="0" err="1" smtClean="0"/>
              <a:t>foresight</a:t>
            </a:r>
            <a:endParaRPr lang="el-GR" dirty="0" smtClean="0"/>
          </a:p>
          <a:p>
            <a:pPr marL="914400" lvl="1" indent="-228600" rtl="0">
              <a:spcBef>
                <a:spcPts val="0"/>
              </a:spcBef>
            </a:pPr>
            <a:r>
              <a:rPr lang="el-GR" dirty="0" smtClean="0"/>
              <a:t>Ανίχνευση του ορίζοντα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xfrm>
            <a:off x="395287" y="1339850"/>
            <a:ext cx="8229600" cy="936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Παραδείγματα</a:t>
            </a:r>
          </a:p>
        </p:txBody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457200" y="2492375"/>
            <a:ext cx="8229600" cy="352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-US" dirty="0"/>
              <a:t>Strategic Foresight in support of the 3rd Strategic </a:t>
            </a:r>
            <a:r>
              <a:rPr lang="en-US" dirty="0" err="1"/>
              <a:t>Programme</a:t>
            </a:r>
            <a:r>
              <a:rPr lang="en-US" dirty="0"/>
              <a:t> of Horizon 2020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el-GR" dirty="0" err="1" smtClean="0"/>
              <a:t>To</a:t>
            </a:r>
            <a:r>
              <a:rPr lang="el-GR" dirty="0" smtClean="0"/>
              <a:t> μέλλον της γνώσης: έξυπνες πολιτικές επιλογές για την Ευρώπη του 2050</a:t>
            </a:r>
          </a:p>
          <a:p>
            <a:pPr lvl="0" rtl="0">
              <a:spcBef>
                <a:spcPts val="0"/>
              </a:spcBef>
              <a:buNone/>
            </a:pPr>
            <a:endParaRPr lang="el-GR" dirty="0" smtClean="0"/>
          </a:p>
          <a:p>
            <a:pPr lvl="0" rtl="0">
              <a:spcBef>
                <a:spcPts val="0"/>
              </a:spcBef>
              <a:buNone/>
            </a:pPr>
            <a:r>
              <a:rPr lang="el-GR" dirty="0" smtClean="0"/>
              <a:t>Αλλαγές των κοινωνικών αξιών και επιπτώσεις για την πολιτική ΕΤΑ</a:t>
            </a:r>
          </a:p>
          <a:p>
            <a:pPr lvl="0" rtl="0">
              <a:spcBef>
                <a:spcPts val="0"/>
              </a:spcBef>
              <a:buNone/>
            </a:pPr>
            <a:endParaRPr lang="el-GR" dirty="0"/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title"/>
          </p:nvPr>
        </p:nvSpPr>
        <p:spPr>
          <a:xfrm>
            <a:off x="395287" y="1339850"/>
            <a:ext cx="8229600" cy="936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Στρατηγικό Foresight </a:t>
            </a:r>
          </a:p>
        </p:txBody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457200" y="2492375"/>
            <a:ext cx="8229600" cy="352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l-GR" dirty="0" smtClean="0"/>
              <a:t>3 εργαστήρια </a:t>
            </a:r>
          </a:p>
          <a:p>
            <a:pPr lvl="0" rtl="0">
              <a:spcBef>
                <a:spcPts val="0"/>
              </a:spcBef>
              <a:buNone/>
            </a:pPr>
            <a:endParaRPr lang="el-GR" dirty="0" smtClean="0"/>
          </a:p>
          <a:p>
            <a:pPr lvl="0" rtl="0">
              <a:spcBef>
                <a:spcPts val="0"/>
              </a:spcBef>
              <a:buNone/>
            </a:pPr>
            <a:r>
              <a:rPr lang="el-GR" dirty="0" smtClean="0"/>
              <a:t>4 σενάρια</a:t>
            </a:r>
          </a:p>
          <a:p>
            <a:pPr lvl="0" rtl="0">
              <a:spcBef>
                <a:spcPts val="0"/>
              </a:spcBef>
              <a:buNone/>
            </a:pPr>
            <a:endParaRPr lang="el-GR" dirty="0" smtClean="0"/>
          </a:p>
          <a:p>
            <a:pPr lvl="0">
              <a:spcBef>
                <a:spcPts val="0"/>
              </a:spcBef>
              <a:buNone/>
            </a:pPr>
            <a:r>
              <a:rPr lang="el-GR" dirty="0" smtClean="0"/>
              <a:t>8 σημαντικές περιοχές</a:t>
            </a:r>
          </a:p>
          <a:p>
            <a:pPr lvl="0">
              <a:spcBef>
                <a:spcPts val="0"/>
              </a:spcBef>
              <a:buNone/>
            </a:pPr>
            <a:endParaRPr lang="el-GR" dirty="0"/>
          </a:p>
          <a:p>
            <a:pPr lvl="0">
              <a:spcBef>
                <a:spcPts val="0"/>
              </a:spcBef>
              <a:buNone/>
            </a:pPr>
            <a:r>
              <a:rPr lang="en-GB" dirty="0">
                <a:hlinkClick r:id="rId3"/>
              </a:rPr>
              <a:t>http://bookshop.europa.eu/en/strategic-foresight-pbKI0215938</a:t>
            </a:r>
            <a:r>
              <a:rPr lang="en-GB" dirty="0" smtClean="0">
                <a:hlinkClick r:id="rId3"/>
              </a:rPr>
              <a:t>/</a:t>
            </a:r>
            <a:endParaRPr lang="el-GR" dirty="0" smtClean="0"/>
          </a:p>
          <a:p>
            <a:pPr lvl="0">
              <a:spcBef>
                <a:spcPts val="0"/>
              </a:spcBef>
              <a:buNone/>
            </a:pPr>
            <a:endParaRPr lang="el-GR" dirty="0"/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1"/>
            <a:ext cx="8229600" cy="648989"/>
          </a:xfrm>
        </p:spPr>
        <p:txBody>
          <a:bodyPr/>
          <a:lstStyle/>
          <a:p>
            <a:pPr algn="ctr"/>
            <a:r>
              <a:rPr lang="el-GR" dirty="0" smtClean="0"/>
              <a:t>Τα 4 σενάρια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Content Placeholder 3" descr="H2020 briefing 3 - scenario visuals - v0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132856"/>
            <a:ext cx="6768752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289062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8 περιοχές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Hyper-connectivity and Big Data </a:t>
            </a:r>
          </a:p>
          <a:p>
            <a:r>
              <a:rPr lang="el-GR" dirty="0"/>
              <a:t>Πτώση του κόστους </a:t>
            </a:r>
            <a:r>
              <a:rPr lang="el-GR" dirty="0" smtClean="0"/>
              <a:t>ενέργειας</a:t>
            </a: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>Μετανάστευση </a:t>
            </a:r>
            <a:r>
              <a:rPr lang="el-GR" dirty="0"/>
              <a:t>και </a:t>
            </a:r>
            <a:r>
              <a:rPr lang="el-GR" dirty="0" smtClean="0"/>
              <a:t>δημογραφικές εξελίξεις</a:t>
            </a:r>
          </a:p>
          <a:p>
            <a:r>
              <a:rPr lang="el-GR" dirty="0" smtClean="0"/>
              <a:t>Υγεία </a:t>
            </a:r>
            <a:r>
              <a:rPr lang="el-GR" dirty="0"/>
              <a:t>και φιλοδοξίες</a:t>
            </a:r>
            <a:br>
              <a:rPr lang="el-GR" dirty="0"/>
            </a:br>
            <a:r>
              <a:rPr lang="el-GR" dirty="0"/>
              <a:t>Η κλιματική αλλαγή, οι ωκεανοί και το </a:t>
            </a:r>
            <a:r>
              <a:rPr lang="el-GR" dirty="0" smtClean="0"/>
              <a:t>διάστημα εναύσματα για ειρήνη και συνεργασία στον κόσμο</a:t>
            </a:r>
          </a:p>
          <a:p>
            <a:r>
              <a:rPr lang="el-GR" dirty="0" smtClean="0"/>
              <a:t>Ο πρωτογενής </a:t>
            </a:r>
            <a:r>
              <a:rPr lang="el-GR" dirty="0"/>
              <a:t>τομέας είναι στρατηγικής σημασίας</a:t>
            </a:r>
            <a:br>
              <a:rPr lang="el-GR" dirty="0"/>
            </a:br>
            <a:r>
              <a:rPr lang="el-GR" dirty="0"/>
              <a:t>Βιοτεχνολογία: το επόμενο κύμα</a:t>
            </a:r>
            <a:br>
              <a:rPr lang="el-GR" dirty="0"/>
            </a:br>
            <a:r>
              <a:rPr lang="el-GR" dirty="0"/>
              <a:t>Η παγκόσμια αστάθεια: το νέο πρότυπο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10501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title"/>
          </p:nvPr>
        </p:nvSpPr>
        <p:spPr>
          <a:xfrm>
            <a:off x="395287" y="1339850"/>
            <a:ext cx="8229600" cy="936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Το μέλον της γνώσης</a:t>
            </a:r>
          </a:p>
        </p:txBody>
      </p:sp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457200" y="2492375"/>
            <a:ext cx="8229600" cy="3528900"/>
          </a:xfrm>
          <a:prstGeom prst="rect">
            <a:avLst/>
          </a:prstGeom>
        </p:spPr>
        <p:txBody>
          <a:bodyPr lIns="91425" tIns="91425" rIns="91425" bIns="91425" anchor="t" anchorCtr="0">
            <a:normAutofit fontScale="77500" lnSpcReduction="20000"/>
          </a:bodyPr>
          <a:lstStyle/>
          <a:p>
            <a:pPr>
              <a:spcBef>
                <a:spcPts val="0"/>
              </a:spcBef>
            </a:pPr>
            <a:r>
              <a:rPr lang="el-GR" dirty="0" smtClean="0"/>
              <a:t>3 </a:t>
            </a:r>
            <a:r>
              <a:rPr lang="el-GR" dirty="0" err="1" smtClean="0"/>
              <a:t>megatrends</a:t>
            </a:r>
            <a:r>
              <a:rPr lang="el-GR" dirty="0" smtClean="0"/>
              <a:t>: παγκοσμιοποίηση, δημογραφικές τάσεις και η επιτάχυνση της τεχνολογίας</a:t>
            </a:r>
          </a:p>
          <a:p>
            <a:pPr>
              <a:spcBef>
                <a:spcPts val="0"/>
              </a:spcBef>
            </a:pPr>
            <a:endParaRPr lang="el-GR" dirty="0" smtClean="0"/>
          </a:p>
          <a:p>
            <a:pPr>
              <a:spcBef>
                <a:spcPts val="0"/>
              </a:spcBef>
            </a:pPr>
            <a:r>
              <a:rPr lang="el-GR" dirty="0" smtClean="0"/>
              <a:t>2 Σενάρια για Ευρωπαϊκή ΕΤΑ και ΑΕ.</a:t>
            </a:r>
          </a:p>
          <a:p>
            <a:pPr>
              <a:spcBef>
                <a:spcPts val="0"/>
              </a:spcBef>
            </a:pPr>
            <a:endParaRPr lang="el-GR" dirty="0" smtClean="0"/>
          </a:p>
          <a:p>
            <a:pPr>
              <a:spcBef>
                <a:spcPts val="0"/>
              </a:spcBef>
            </a:pPr>
            <a:r>
              <a:rPr lang="el-GR" dirty="0" smtClean="0"/>
              <a:t>3 αρχές πολιτικής</a:t>
            </a:r>
          </a:p>
          <a:p>
            <a:pPr lvl="1">
              <a:spcBef>
                <a:spcPts val="0"/>
              </a:spcBef>
            </a:pPr>
            <a:r>
              <a:rPr lang="el-GR" dirty="0" smtClean="0"/>
              <a:t>Διαφάνεια (</a:t>
            </a:r>
            <a:r>
              <a:rPr lang="el-GR" dirty="0" err="1" smtClean="0"/>
              <a:t>openness</a:t>
            </a:r>
            <a:r>
              <a:rPr lang="el-GR" dirty="0" smtClean="0"/>
              <a:t>)</a:t>
            </a:r>
          </a:p>
          <a:p>
            <a:pPr lvl="1">
              <a:spcBef>
                <a:spcPts val="0"/>
              </a:spcBef>
            </a:pPr>
            <a:r>
              <a:rPr lang="el-GR" dirty="0" smtClean="0"/>
              <a:t>Ελαστικότητα και δυναμική επιχειρηματικότητα</a:t>
            </a:r>
          </a:p>
          <a:p>
            <a:pPr lvl="1">
              <a:spcBef>
                <a:spcPts val="0"/>
              </a:spcBef>
            </a:pPr>
            <a:r>
              <a:rPr lang="el-GR" dirty="0" smtClean="0"/>
              <a:t>Ευρωπαϊκή συνεργασία</a:t>
            </a:r>
          </a:p>
          <a:p>
            <a:pPr>
              <a:spcBef>
                <a:spcPts val="0"/>
              </a:spcBef>
            </a:pPr>
            <a:endParaRPr lang="el-GR" dirty="0" smtClean="0"/>
          </a:p>
          <a:p>
            <a:pPr>
              <a:spcBef>
                <a:spcPts val="0"/>
              </a:spcBef>
            </a:pPr>
            <a:r>
              <a:rPr lang="el-GR" dirty="0" smtClean="0"/>
              <a:t>και μια συνθήκη</a:t>
            </a:r>
          </a:p>
          <a:p>
            <a:pPr lvl="1">
              <a:spcBef>
                <a:spcPts val="0"/>
              </a:spcBef>
            </a:pPr>
            <a:r>
              <a:rPr lang="el-GR" dirty="0" smtClean="0"/>
              <a:t>Συντήρηση της φορολογικής βάσης</a:t>
            </a:r>
          </a:p>
          <a:p>
            <a:pPr marL="584200" lvl="1" indent="0">
              <a:spcBef>
                <a:spcPts val="0"/>
              </a:spcBef>
              <a:buNone/>
            </a:pPr>
            <a:endParaRPr lang="el-GR" dirty="0" smtClean="0"/>
          </a:p>
          <a:p>
            <a:pPr marL="184150" indent="0">
              <a:spcBef>
                <a:spcPts val="0"/>
              </a:spcBef>
              <a:buNone/>
            </a:pPr>
            <a:endParaRPr lang="el-GR" sz="2100" dirty="0" smtClean="0">
              <a:hlinkClick r:id="rId3"/>
            </a:endParaRPr>
          </a:p>
          <a:p>
            <a:pPr marL="184150" indent="0">
              <a:spcBef>
                <a:spcPts val="0"/>
              </a:spcBef>
              <a:buNone/>
            </a:pPr>
            <a:r>
              <a:rPr lang="en-GB" sz="2100" dirty="0" smtClean="0">
                <a:hlinkClick r:id="rId3"/>
              </a:rPr>
              <a:t>http</a:t>
            </a:r>
            <a:r>
              <a:rPr lang="en-GB" sz="2100" dirty="0">
                <a:hlinkClick r:id="rId3"/>
              </a:rPr>
              <a:t>://bookshop.europa.eu/en/the-knowledge-future-pbKI0115547</a:t>
            </a:r>
            <a:r>
              <a:rPr lang="en-GB" sz="2100" dirty="0" smtClean="0">
                <a:hlinkClick r:id="rId3"/>
              </a:rPr>
              <a:t>/</a:t>
            </a:r>
            <a:endParaRPr lang="el-GR" sz="2100" dirty="0" smtClean="0"/>
          </a:p>
          <a:p>
            <a:pPr marL="184150" indent="0">
              <a:spcBef>
                <a:spcPts val="0"/>
              </a:spcBef>
              <a:buNone/>
            </a:pPr>
            <a:endParaRPr lang="el-GR" dirty="0"/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395287" y="1339850"/>
            <a:ext cx="8229600" cy="936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Αλλαγές κοινωνικών αξιών</a:t>
            </a:r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457200" y="2492375"/>
            <a:ext cx="8229600" cy="3528900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l-GR" dirty="0" smtClean="0"/>
              <a:t>29 Αξίες του Ευρωπαϊκού χάρτη ΑΔ</a:t>
            </a:r>
          </a:p>
          <a:p>
            <a:pPr lvl="0" rtl="0">
              <a:spcBef>
                <a:spcPts val="0"/>
              </a:spcBef>
              <a:buNone/>
            </a:pPr>
            <a:r>
              <a:rPr lang="el-GR" dirty="0" smtClean="0"/>
              <a:t>1000 σημάδια (</a:t>
            </a:r>
            <a:r>
              <a:rPr lang="el-GR" dirty="0" err="1" smtClean="0"/>
              <a:t>signals</a:t>
            </a:r>
            <a:r>
              <a:rPr lang="el-GR" dirty="0" smtClean="0"/>
              <a:t>)</a:t>
            </a:r>
          </a:p>
          <a:p>
            <a:pPr lvl="0">
              <a:spcBef>
                <a:spcPts val="0"/>
              </a:spcBef>
              <a:buNone/>
            </a:pPr>
            <a:r>
              <a:rPr lang="el-GR" dirty="0" smtClean="0"/>
              <a:t>5 ομάδες αλλαγών που σηματοδοτούν διαμάχες αρχών με επιπτώσεις στην πολιτική ΕΤΑ</a:t>
            </a:r>
          </a:p>
          <a:p>
            <a:pPr lvl="1">
              <a:spcBef>
                <a:spcPts val="0"/>
              </a:spcBef>
            </a:pPr>
            <a:r>
              <a:rPr lang="el-GR" dirty="0" smtClean="0"/>
              <a:t>Κοινωνικό-τεχνολογικές πρακτικές</a:t>
            </a:r>
          </a:p>
          <a:p>
            <a:pPr lvl="1">
              <a:spcBef>
                <a:spcPts val="0"/>
              </a:spcBef>
            </a:pPr>
            <a:r>
              <a:rPr lang="el-GR" dirty="0" smtClean="0"/>
              <a:t>Ασθενείς, Υγιείς και Ενισχυμένοι</a:t>
            </a:r>
          </a:p>
          <a:p>
            <a:pPr lvl="1">
              <a:spcBef>
                <a:spcPts val="0"/>
              </a:spcBef>
            </a:pPr>
            <a:r>
              <a:rPr lang="el-GR" dirty="0" smtClean="0"/>
              <a:t>Ζώντας μαζί - αγάπη, απόσταση και σχετικισμός</a:t>
            </a:r>
          </a:p>
          <a:p>
            <a:pPr lvl="1">
              <a:spcBef>
                <a:spcPts val="0"/>
              </a:spcBef>
            </a:pPr>
            <a:r>
              <a:rPr lang="el-GR" dirty="0" smtClean="0"/>
              <a:t>Πρόοδος;  αλήθεια, πίστη και ΕΤΑ</a:t>
            </a:r>
          </a:p>
          <a:p>
            <a:pPr lvl="1">
              <a:spcBef>
                <a:spcPts val="0"/>
              </a:spcBef>
            </a:pPr>
            <a:r>
              <a:rPr lang="el-GR" dirty="0" smtClean="0"/>
              <a:t>Επαναδιαπραγμάτευση του προσωπικού και δημοσίου χώρου</a:t>
            </a:r>
          </a:p>
          <a:p>
            <a:pPr lvl="1">
              <a:spcBef>
                <a:spcPts val="0"/>
              </a:spcBef>
            </a:pPr>
            <a:endParaRPr lang="el-GR" dirty="0" smtClean="0"/>
          </a:p>
          <a:p>
            <a:pPr lvl="1">
              <a:spcBef>
                <a:spcPts val="0"/>
              </a:spcBef>
            </a:pPr>
            <a:endParaRPr lang="en-US" dirty="0"/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πολιτικό αντίκτυπο έχουν τα παραδείγματα;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Στρατηγικό </a:t>
            </a:r>
            <a:r>
              <a:rPr lang="fr-BE" dirty="0" err="1" smtClean="0"/>
              <a:t>foresight</a:t>
            </a:r>
            <a:r>
              <a:rPr lang="el-GR" dirty="0" smtClean="0"/>
              <a:t> – αυξανόμενη επιρροή</a:t>
            </a:r>
            <a:endParaRPr lang="fr-BE" dirty="0" smtClean="0"/>
          </a:p>
          <a:p>
            <a:pPr lvl="1"/>
            <a:r>
              <a:rPr lang="el-GR" dirty="0" smtClean="0"/>
              <a:t>Μικρή επιρροή στο Πρόγραμμα Εργασίας 16-17</a:t>
            </a:r>
          </a:p>
          <a:p>
            <a:pPr lvl="1"/>
            <a:r>
              <a:rPr lang="el-GR" dirty="0" smtClean="0"/>
              <a:t>Προοπτικές για μεγαλύτερη επιρροή στο Πρόγραμμα Εργασίας 18-20</a:t>
            </a:r>
          </a:p>
          <a:p>
            <a:pPr lvl="1"/>
            <a:r>
              <a:rPr lang="el-GR" dirty="0" smtClean="0"/>
              <a:t>Ξεκίνησε ήδη μια μελέτη για το επόμενο ΠΠ</a:t>
            </a:r>
          </a:p>
          <a:p>
            <a:r>
              <a:rPr lang="el-GR" dirty="0" smtClean="0"/>
              <a:t>Το μέλλον της γνώσης</a:t>
            </a:r>
          </a:p>
          <a:p>
            <a:pPr lvl="1"/>
            <a:r>
              <a:rPr lang="el-GR" dirty="0" smtClean="0"/>
              <a:t>Σοβαρή επιρροή στις τωρινές σκέψεις για το μέλλον της Ευρωπαϊκής Πολιτικής ΕΤΑ</a:t>
            </a:r>
          </a:p>
          <a:p>
            <a:pPr lvl="1"/>
            <a:r>
              <a:rPr lang="el-GR" dirty="0" smtClean="0"/>
              <a:t>Όχι όση θα έπρεπε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36486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Διδάγματα – κατευθύνσεις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Το </a:t>
            </a:r>
            <a:r>
              <a:rPr lang="fr-BE" dirty="0" err="1" smtClean="0"/>
              <a:t>foresight</a:t>
            </a:r>
            <a:r>
              <a:rPr lang="fr-BE" dirty="0" smtClean="0"/>
              <a:t> </a:t>
            </a:r>
            <a:r>
              <a:rPr lang="el-GR" dirty="0" smtClean="0"/>
              <a:t>είναι κοινωνική υπόθεση και προσωπική εμπειρία </a:t>
            </a:r>
          </a:p>
          <a:p>
            <a:pPr lvl="1"/>
            <a:r>
              <a:rPr lang="el-GR" dirty="0" smtClean="0"/>
              <a:t>χρειάζεται κουλτούρα και ενασχόληση </a:t>
            </a:r>
          </a:p>
          <a:p>
            <a:pPr lvl="1"/>
            <a:r>
              <a:rPr lang="el-GR" dirty="0" smtClean="0"/>
              <a:t>Δεν εξωτερικεύεται εύκολα </a:t>
            </a:r>
          </a:p>
          <a:p>
            <a:r>
              <a:rPr lang="el-GR" dirty="0" smtClean="0"/>
              <a:t>Για να είναι έμπιστη πηγή πληροφόρησης </a:t>
            </a:r>
            <a:endParaRPr lang="el-GR" dirty="0" smtClean="0"/>
          </a:p>
          <a:p>
            <a:pPr lvl="1"/>
            <a:r>
              <a:rPr lang="el-GR" dirty="0" smtClean="0"/>
              <a:t>Αναγνωρισμένη ποιότητα</a:t>
            </a:r>
            <a:r>
              <a:rPr lang="el-GR" dirty="0" smtClean="0"/>
              <a:t> εργασιών</a:t>
            </a:r>
            <a:endParaRPr lang="el-GR" dirty="0" smtClean="0"/>
          </a:p>
          <a:p>
            <a:pPr lvl="1"/>
            <a:r>
              <a:rPr lang="el-GR" dirty="0" smtClean="0"/>
              <a:t>Υψηλή ποιότητα μηνυμάτων</a:t>
            </a:r>
          </a:p>
          <a:p>
            <a:pPr lvl="2"/>
            <a:r>
              <a:rPr lang="el-GR" dirty="0" smtClean="0"/>
              <a:t>Αποσπασματικά και ενταγμένα σε δυνατές διηγήσεις – θετικές και αρνητικές</a:t>
            </a:r>
          </a:p>
          <a:p>
            <a:pPr lvl="2"/>
            <a:r>
              <a:rPr lang="el-GR" dirty="0" smtClean="0"/>
              <a:t>Άμεσα καταληπτά και σύντομα – απαιτούν πολύ καλή γνώση του περιβάλλοντος κατανόησης</a:t>
            </a:r>
          </a:p>
          <a:p>
            <a:endParaRPr lang="el-GR" dirty="0" smtClean="0"/>
          </a:p>
          <a:p>
            <a:pPr lvl="2"/>
            <a:endParaRPr lang="el-GR" dirty="0" smtClean="0"/>
          </a:p>
          <a:p>
            <a:pPr lvl="2"/>
            <a:endParaRPr lang="el-GR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59698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title"/>
          </p:nvPr>
        </p:nvSpPr>
        <p:spPr>
          <a:xfrm>
            <a:off x="395287" y="1339850"/>
            <a:ext cx="8229600" cy="936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457200" y="2492375"/>
            <a:ext cx="8229600" cy="352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r>
              <a:rPr lang="en-US" sz="3600" dirty="0" err="1"/>
              <a:t>Ευχ</a:t>
            </a:r>
            <a:r>
              <a:rPr lang="en-US" sz="3600" dirty="0"/>
              <a:t>αριστώ για την προσοχή σας !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395287" y="1339850"/>
            <a:ext cx="8229600" cy="6492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Τι είναι το Foresight?</a:t>
            </a:r>
            <a:br>
              <a:rPr lang="en-US"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lang="en-US" sz="3000" b="1" i="0" u="none" strike="noStrike" cap="none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539750" y="2133600"/>
            <a:ext cx="4038599" cy="259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2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b="0" i="0" u="none" strike="noStrike" cap="none" dirty="0" err="1">
                <a:solidFill>
                  <a:srgbClr val="0F5494"/>
                </a:solidFill>
                <a:sym typeface="Verdana"/>
              </a:rPr>
              <a:t>Ορισμοί</a:t>
            </a:r>
            <a:r>
              <a:rPr lang="en-US" sz="1600" b="0" i="0" u="none" strike="noStrike" cap="none" dirty="0">
                <a:solidFill>
                  <a:srgbClr val="0F5494"/>
                </a:solidFill>
                <a:sym typeface="Verdana"/>
              </a:rPr>
              <a:t>:</a:t>
            </a:r>
          </a:p>
          <a:p>
            <a:pPr marL="285750" marR="0" lvl="2" indent="-285750" algn="l" rtl="0">
              <a:lnSpc>
                <a:spcPct val="80000"/>
              </a:lnSpc>
              <a:spcBef>
                <a:spcPts val="296"/>
              </a:spcBef>
              <a:spcAft>
                <a:spcPts val="0"/>
              </a:spcAft>
              <a:buClr>
                <a:srgbClr val="0F5494"/>
              </a:buClr>
              <a:buSzPct val="98666"/>
              <a:buFont typeface="Arial"/>
              <a:buChar char="•"/>
            </a:pPr>
            <a:r>
              <a:rPr lang="el-GR" sz="1600" dirty="0" smtClean="0"/>
              <a:t>Π</a:t>
            </a:r>
            <a:r>
              <a:rPr lang="en-US" sz="1600" b="0" i="0" u="none" strike="noStrike" cap="none" dirty="0" err="1" smtClean="0">
                <a:solidFill>
                  <a:srgbClr val="0F5494"/>
                </a:solidFill>
                <a:sym typeface="Verdana"/>
              </a:rPr>
              <a:t>ειθ</a:t>
            </a:r>
            <a:r>
              <a:rPr lang="en-US" sz="1600" b="0" i="0" u="none" strike="noStrike" cap="none" dirty="0" smtClean="0">
                <a:solidFill>
                  <a:srgbClr val="0F5494"/>
                </a:solidFill>
                <a:sym typeface="Verdana"/>
              </a:rPr>
              <a:t>αρχημένη </a:t>
            </a:r>
            <a:r>
              <a:rPr lang="en-US" sz="1600" b="0" i="0" u="none" strike="noStrike" cap="none" dirty="0">
                <a:solidFill>
                  <a:srgbClr val="0F5494"/>
                </a:solidFill>
                <a:sym typeface="Verdana"/>
              </a:rPr>
              <a:t>ανάλυση εναλλακτικών μελλοντικών εξελίξεων</a:t>
            </a:r>
          </a:p>
          <a:p>
            <a:pPr marL="285750" marR="0" lvl="2" indent="-285750" algn="l" rtl="0">
              <a:lnSpc>
                <a:spcPct val="80000"/>
              </a:lnSpc>
              <a:spcBef>
                <a:spcPts val="296"/>
              </a:spcBef>
              <a:spcAft>
                <a:spcPts val="0"/>
              </a:spcAft>
              <a:buClr>
                <a:srgbClr val="0F5494"/>
              </a:buClr>
              <a:buSzPct val="98666"/>
              <a:buFont typeface="Arial"/>
              <a:buChar char="•"/>
            </a:pPr>
            <a:r>
              <a:rPr lang="el-GR" sz="1600" b="0" i="0" u="none" strike="noStrike" cap="none" dirty="0" smtClean="0">
                <a:solidFill>
                  <a:srgbClr val="0F5494"/>
                </a:solidFill>
                <a:sym typeface="Verdana"/>
              </a:rPr>
              <a:t>Σ</a:t>
            </a:r>
            <a:r>
              <a:rPr lang="en-US" sz="1600" b="0" i="0" u="none" strike="noStrike" cap="none" dirty="0" err="1" smtClean="0">
                <a:solidFill>
                  <a:srgbClr val="0F5494"/>
                </a:solidFill>
                <a:sym typeface="Verdana"/>
              </a:rPr>
              <a:t>υστημ</a:t>
            </a:r>
            <a:r>
              <a:rPr lang="en-US" sz="1600" b="0" i="0" u="none" strike="noStrike" cap="none" dirty="0" smtClean="0">
                <a:solidFill>
                  <a:srgbClr val="0F5494"/>
                </a:solidFill>
                <a:sym typeface="Verdana"/>
              </a:rPr>
              <a:t>ατική</a:t>
            </a:r>
            <a:r>
              <a:rPr lang="en-US" sz="1600" b="0" i="0" u="none" strike="noStrike" cap="none" dirty="0">
                <a:solidFill>
                  <a:srgbClr val="0F5494"/>
                </a:solidFill>
                <a:sym typeface="Verdana"/>
              </a:rPr>
              <a:t>, συμμετοχική, συλλογή πληροφοριών για το μέλλον και μια διαδικασία οικοδόμησης μέσο-μακροπρόθεσμων οραμάτων με στόχο σημερινές αποφάσεις και  κινητοποίηση σε κοινές δράσεις</a:t>
            </a:r>
            <a:r>
              <a:rPr lang="en-US" sz="1480" b="0" i="0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marL="0" marR="0" lvl="2" indent="0" algn="l" rtl="0">
              <a:lnSpc>
                <a:spcPct val="80000"/>
              </a:lnSpc>
              <a:spcBef>
                <a:spcPts val="296"/>
              </a:spcBef>
              <a:spcAft>
                <a:spcPts val="0"/>
              </a:spcAft>
              <a:buSzPct val="25000"/>
              <a:buNone/>
            </a:pPr>
            <a:endParaRPr sz="1480" b="1" i="0" u="none" strike="noStrike" cap="none" dirty="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Verdana"/>
              <a:buNone/>
            </a:pPr>
            <a:endParaRPr sz="2590" b="0" i="1" u="none" strike="noStrike" cap="none" dirty="0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7" name="Shape 157"/>
          <p:cNvSpPr txBox="1">
            <a:spLocks noGrp="1"/>
          </p:cNvSpPr>
          <p:nvPr>
            <p:ph type="body" idx="2"/>
          </p:nvPr>
        </p:nvSpPr>
        <p:spPr>
          <a:xfrm>
            <a:off x="4783137" y="2060575"/>
            <a:ext cx="4038599" cy="2736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2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b="0" i="0" u="none" strike="noStrike" cap="none" dirty="0" err="1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Ανέκδοτ</a:t>
            </a:r>
            <a:r>
              <a:rPr lang="en-US" sz="1600" b="0" i="0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α:</a:t>
            </a:r>
          </a:p>
          <a:p>
            <a:pPr marL="285750" marR="0" lvl="2" indent="-285750" algn="l" rtl="0">
              <a:spcBef>
                <a:spcPts val="320"/>
              </a:spcBef>
              <a:spcAft>
                <a:spcPts val="0"/>
              </a:spcAft>
              <a:buClr>
                <a:srgbClr val="0F5494"/>
              </a:buClr>
              <a:buSzPct val="100000"/>
              <a:buFont typeface="Arial"/>
              <a:buChar char="•"/>
            </a:pPr>
            <a:r>
              <a:rPr lang="el-GR" sz="1600" b="0" i="0" u="none" strike="noStrike" cap="none" dirty="0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Ανάμεσα σε</a:t>
            </a:r>
            <a:r>
              <a:rPr lang="en-US" sz="1600" b="0" i="0" u="none" strike="noStrike" cap="none" dirty="0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 π</a:t>
            </a:r>
            <a:r>
              <a:rPr lang="en-US" sz="1600" b="0" i="0" u="none" strike="noStrike" cap="none" dirty="0" err="1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ρό</a:t>
            </a:r>
            <a:r>
              <a:rPr lang="en-US" sz="1600" b="0" i="0" u="none" strike="noStrike" cap="none" dirty="0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βλεψη </a:t>
            </a:r>
            <a:r>
              <a:rPr lang="en-US" sz="1600" b="0" i="0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και </a:t>
            </a:r>
            <a:r>
              <a:rPr lang="en-US" sz="1600" b="0" i="0" u="none" strike="noStrike" cap="none" dirty="0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έρευνα- δράση</a:t>
            </a:r>
            <a:endParaRPr lang="en-US" sz="1600" b="0" i="0" u="none" strike="noStrike" cap="none" dirty="0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85750" marR="0" lvl="2" indent="-285750" algn="l" rtl="0">
              <a:spcBef>
                <a:spcPts val="320"/>
              </a:spcBef>
              <a:spcAft>
                <a:spcPts val="0"/>
              </a:spcAft>
              <a:buClr>
                <a:srgbClr val="0F5494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 dirty="0" err="1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Μετ</a:t>
            </a:r>
            <a:r>
              <a:rPr lang="en-US" sz="1600" b="0" i="0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αξύ επιστήμης και πολιτικής (π.χ. </a:t>
            </a:r>
            <a:r>
              <a:rPr lang="en-US" sz="1600" dirty="0"/>
              <a:t>"</a:t>
            </a:r>
            <a:r>
              <a:rPr lang="en-US" sz="1600" b="0" i="0" u="none" strike="noStrike" cap="none" dirty="0" err="1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τεκμηριωμένη</a:t>
            </a:r>
            <a:r>
              <a:rPr lang="en-US" sz="1600" b="0" i="0" u="none" strike="noStrike" cap="none" dirty="0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 π</a:t>
            </a:r>
            <a:r>
              <a:rPr lang="en-US" sz="1600" b="0" i="0" u="none" strike="noStrike" cap="none" dirty="0" err="1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ολιτική</a:t>
            </a:r>
            <a:r>
              <a:rPr lang="en-US" sz="1600" b="0" i="0" u="none" strike="noStrike" cap="none" dirty="0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")</a:t>
            </a:r>
            <a:endParaRPr lang="en-US" sz="1600" b="0" i="0" u="none" strike="noStrike" cap="none" dirty="0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85750" marR="0" lvl="2" indent="-285750" algn="l" rtl="0">
              <a:spcBef>
                <a:spcPts val="320"/>
              </a:spcBef>
              <a:spcAft>
                <a:spcPts val="0"/>
              </a:spcAft>
              <a:buClr>
                <a:srgbClr val="0F5494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"</a:t>
            </a:r>
            <a:r>
              <a:rPr lang="en-US" sz="1600" b="0" i="0" u="none" strike="noStrike" cap="none" dirty="0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Α</a:t>
            </a:r>
            <a:r>
              <a:rPr lang="el-GR" sz="1600" b="0" i="0" u="none" strike="noStrike" cap="none" dirty="0" err="1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ποτίμηση</a:t>
            </a:r>
            <a:r>
              <a:rPr lang="el-GR" sz="1600" b="0" i="0" u="none" strike="noStrike" cap="none" dirty="0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600" b="0" i="0" u="none" strike="noStrike" cap="none" dirty="0" err="1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Τεχνολογί</a:t>
            </a:r>
            <a:r>
              <a:rPr lang="en-US" sz="1600" b="0" i="0" u="none" strike="noStrike" cap="none" dirty="0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ας</a:t>
            </a:r>
            <a:r>
              <a:rPr lang="en-US" sz="1600" b="0" i="0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" με  θετική προσέγγιση </a:t>
            </a:r>
          </a:p>
          <a:p>
            <a:pPr marL="285750" marR="0" lvl="2" indent="-285750" algn="l" rtl="0">
              <a:spcBef>
                <a:spcPts val="320"/>
              </a:spcBef>
              <a:spcAft>
                <a:spcPts val="0"/>
              </a:spcAft>
              <a:buClr>
                <a:srgbClr val="0F5494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 dirty="0" err="1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Στερνή</a:t>
            </a:r>
            <a:r>
              <a:rPr lang="en-US" sz="1600" b="0" i="0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600" b="0" i="0" u="none" strike="noStrike" cap="none" dirty="0" err="1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μου</a:t>
            </a:r>
            <a:r>
              <a:rPr lang="en-US" sz="1600" b="0" i="0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600" b="0" i="0" u="none" strike="noStrike" cap="none" dirty="0" err="1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γνώση</a:t>
            </a:r>
            <a:r>
              <a:rPr lang="en-US" sz="1600" b="0" i="0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 (να </a:t>
            </a:r>
            <a:r>
              <a:rPr lang="en-US" sz="1600" b="0" i="0" u="none" strike="noStrike" cap="none" dirty="0" err="1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σ΄είχ</a:t>
            </a:r>
            <a:r>
              <a:rPr lang="en-US" sz="1600" b="0" i="0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α πρώτα) .... </a:t>
            </a:r>
          </a:p>
          <a:p>
            <a:pPr marL="285750" marR="0" lvl="2" indent="-285750" algn="l" rtl="0">
              <a:spcBef>
                <a:spcPts val="320"/>
              </a:spcBef>
              <a:spcAft>
                <a:spcPts val="0"/>
              </a:spcAft>
              <a:buClr>
                <a:srgbClr val="0F5494"/>
              </a:buClr>
              <a:buSzPct val="100000"/>
              <a:buFont typeface="Arial"/>
              <a:buNone/>
            </a:pPr>
            <a:endParaRPr sz="1600" b="0" i="0" u="none" strike="noStrike" cap="none" dirty="0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8" name="Shape 158"/>
          <p:cNvSpPr txBox="1"/>
          <p:nvPr/>
        </p:nvSpPr>
        <p:spPr>
          <a:xfrm>
            <a:off x="966787" y="5013325"/>
            <a:ext cx="7845424" cy="13684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2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b="1" i="0" u="none" strike="noStrike" cap="none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Υπ</a:t>
            </a:r>
            <a:r>
              <a:rPr lang="en-US" sz="1600" b="1" i="0" u="none" strike="noStrike" cap="none" dirty="0" err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οστήριξη</a:t>
            </a:r>
            <a:r>
              <a:rPr lang="en-US" sz="1600" b="1" i="0" u="none" strike="noStrike" cap="none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600" b="1" i="0" u="none" strike="noStrike" cap="none" dirty="0" err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λήψης</a:t>
            </a:r>
            <a:r>
              <a:rPr lang="en-US" sz="1600" b="1" i="0" u="none" strike="noStrike" cap="none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 απ</a:t>
            </a:r>
            <a:r>
              <a:rPr lang="en-US" sz="1600" b="1" i="0" u="none" strike="noStrike" cap="none" dirty="0" err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οφάσεων</a:t>
            </a:r>
            <a:r>
              <a:rPr lang="en-US" sz="1600" b="1" i="0" u="none" strike="noStrike" cap="none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600" b="1" i="0" u="none" strike="noStrike" cap="none" dirty="0" err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γι</a:t>
            </a:r>
            <a:r>
              <a:rPr lang="en-US" sz="1600" b="1" i="0" u="none" strike="noStrike" cap="none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α τον καθορισμό προτεραιοτήτων που απευθύνονται στο μέλλον. </a:t>
            </a:r>
            <a:r>
              <a:rPr lang="en-US" sz="1600" b="1" i="0" u="none" strike="noStrike" cap="none" dirty="0" err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Περιλ</a:t>
            </a:r>
            <a:r>
              <a:rPr lang="en-US" sz="1600" b="1" i="0" u="none" strike="noStrike" cap="none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αμβάνει</a:t>
            </a:r>
          </a:p>
          <a:p>
            <a:pPr marL="285750" marR="0" lvl="2" indent="-285750" algn="l" rtl="0">
              <a:spcBef>
                <a:spcPts val="32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1600" b="1" i="0" u="none" strike="noStrike" cap="none" dirty="0" err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Στρ</a:t>
            </a:r>
            <a:r>
              <a:rPr lang="en-US" sz="1600" b="1" i="0" u="none" strike="noStrike" cap="none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ατηγική συλλογή πληροφοριών και</a:t>
            </a:r>
          </a:p>
          <a:p>
            <a:pPr marL="285750" marR="0" lvl="2" indent="-285750" algn="l" rtl="0">
              <a:spcBef>
                <a:spcPts val="32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1600" b="1" i="0" u="none" strike="noStrike" cap="none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"</a:t>
            </a:r>
            <a:r>
              <a:rPr lang="en-US" sz="1600" b="1" i="0" u="none" strike="noStrike" cap="none" dirty="0" err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Δημιουργί</a:t>
            </a:r>
            <a:r>
              <a:rPr lang="en-US" sz="1600" b="1" i="0" u="none" strike="noStrike" cap="none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α νοήματος", πχ διερεύνηση επιπτώσεων των πληροφοριών </a:t>
            </a:r>
          </a:p>
          <a:p>
            <a:pPr marL="0" marR="0" lvl="2" indent="0" algn="l" rtl="0">
              <a:spcBef>
                <a:spcPts val="320"/>
              </a:spcBef>
              <a:spcAft>
                <a:spcPts val="0"/>
              </a:spcAft>
              <a:buNone/>
            </a:pPr>
            <a:endParaRPr sz="1600" b="1" i="0" u="none" strike="noStrike" cap="none" dirty="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endParaRPr sz="2800" i="1" dirty="0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395287" y="1339850"/>
            <a:ext cx="8229600" cy="936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58775" marR="0" lvl="0" indent="-3175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Γιατί Foresight?</a:t>
            </a:r>
            <a:br>
              <a:rPr lang="en-US"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lang="en-US" sz="3000" b="1" i="0" u="none" strike="noStrike" cap="none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</a:pPr>
            <a:r>
              <a:rPr lang="en-US" sz="2400" b="0" i="1" u="none" strike="noStrike" cap="none" dirty="0" err="1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Γι</a:t>
            </a:r>
            <a:r>
              <a:rPr lang="en-US" sz="2400" b="0" i="1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ατί τα προβλήματα είναι ολοένα πιο </a:t>
            </a:r>
            <a:r>
              <a:rPr lang="en-US" sz="2400" b="0" i="1" u="none" strike="noStrike" cap="none" dirty="0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πολυσύνθετα</a:t>
            </a:r>
            <a:r>
              <a:rPr lang="el-GR" dirty="0"/>
              <a:t> </a:t>
            </a:r>
            <a:r>
              <a:rPr lang="el-GR" dirty="0" smtClean="0"/>
              <a:t>- </a:t>
            </a:r>
            <a:r>
              <a:rPr lang="el-GR" dirty="0" err="1" smtClean="0"/>
              <a:t>συστημικά</a:t>
            </a:r>
            <a:endParaRPr lang="en-US" sz="2400" b="0" i="1" u="none" strike="noStrike" cap="none" dirty="0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</a:pPr>
            <a:r>
              <a:rPr lang="en-US" sz="2400" b="0" i="1" u="none" strike="noStrike" cap="none" dirty="0" err="1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Γι</a:t>
            </a:r>
            <a:r>
              <a:rPr lang="en-US" sz="2400" b="0" i="1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ατί το μέλλον είναι όλο και πιο αβέβαιο.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009FBA"/>
              </a:buClr>
              <a:buSzPct val="100000"/>
              <a:buFont typeface="Verdana"/>
              <a:buChar char="•"/>
            </a:pPr>
            <a:r>
              <a:rPr lang="en-US" sz="2000" b="1" i="0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Η </a:t>
            </a:r>
            <a:r>
              <a:rPr lang="en-US" sz="2000" b="1" i="0" u="none" strike="noStrike" cap="none" dirty="0" err="1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ικ</a:t>
            </a:r>
            <a:r>
              <a:rPr lang="en-US" sz="2000" b="1" i="0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ανότητα πρόβλεψης </a:t>
            </a:r>
            <a:r>
              <a:rPr lang="en-US" sz="2000" b="1" i="0" u="none" strike="noStrike" cap="none" dirty="0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μειώνεται</a:t>
            </a:r>
            <a:endParaRPr lang="en-US" sz="2000" b="1" i="0" u="none" strike="noStrike" cap="none" dirty="0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009FBA"/>
              </a:buClr>
              <a:buSzPct val="100000"/>
              <a:buFont typeface="Verdana"/>
              <a:buChar char="•"/>
            </a:pPr>
            <a:r>
              <a:rPr lang="en-US" sz="2000" b="1" i="0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Η </a:t>
            </a:r>
            <a:r>
              <a:rPr lang="en-US" sz="2000" b="1" i="0" u="none" strike="noStrike" cap="none" dirty="0" err="1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ικ</a:t>
            </a:r>
            <a:r>
              <a:rPr lang="en-US" sz="2000" b="1" i="0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ανότητα </a:t>
            </a:r>
            <a:r>
              <a:rPr lang="en-US" sz="2000" b="1" i="0" u="none" strike="noStrike" cap="none" dirty="0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λύ</a:t>
            </a:r>
            <a:r>
              <a:rPr lang="el-GR" sz="2000" b="1" i="0" u="none" strike="noStrike" cap="none" dirty="0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σης </a:t>
            </a:r>
            <a:r>
              <a:rPr lang="en-US" sz="2000" b="1" i="0" u="none" strike="noStrike" cap="none" dirty="0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π</a:t>
            </a:r>
            <a:r>
              <a:rPr lang="en-US" sz="2000" b="1" i="0" u="none" strike="noStrike" cap="none" dirty="0" err="1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ρο</a:t>
            </a:r>
            <a:r>
              <a:rPr lang="en-US" sz="2000" b="1" i="0" u="none" strike="noStrike" cap="none" dirty="0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βλ</a:t>
            </a:r>
            <a:r>
              <a:rPr lang="el-GR" sz="2000" b="1" i="0" u="none" strike="noStrike" cap="none" dirty="0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ή</a:t>
            </a:r>
            <a:r>
              <a:rPr lang="en-US" sz="2000" b="1" i="0" u="none" strike="noStrike" cap="none" dirty="0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ματ</a:t>
            </a:r>
            <a:r>
              <a:rPr lang="el-GR" sz="2000" b="1" i="0" u="none" strike="noStrike" cap="none" dirty="0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ων</a:t>
            </a:r>
            <a:r>
              <a:rPr lang="en-US" sz="2000" b="1" i="0" u="none" strike="noStrike" cap="none" dirty="0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l-GR" sz="2000" b="1" i="0" u="none" strike="noStrike" cap="none" dirty="0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μέσα από την πολιτική </a:t>
            </a:r>
            <a:r>
              <a:rPr lang="en-US" sz="2000" b="1" i="0" u="none" strike="noStrike" cap="none" dirty="0" err="1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μειώνετ</a:t>
            </a:r>
            <a:r>
              <a:rPr lang="en-US" sz="2000" b="1" i="0" u="none" strike="noStrike" cap="none" dirty="0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αι</a:t>
            </a:r>
            <a:endParaRPr lang="en-US" sz="2000" b="1" i="0" u="none" strike="noStrike" cap="none" dirty="0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/>
            <a:r>
              <a:rPr lang="en-US" dirty="0" err="1"/>
              <a:t>Οι</a:t>
            </a:r>
            <a:r>
              <a:rPr lang="en-US" dirty="0"/>
              <a:t> π</a:t>
            </a:r>
            <a:r>
              <a:rPr lang="en-US" dirty="0" err="1"/>
              <a:t>ηγές</a:t>
            </a:r>
            <a:r>
              <a:rPr lang="en-US" dirty="0"/>
              <a:t> π</a:t>
            </a:r>
            <a:r>
              <a:rPr lang="en-US" dirty="0" err="1"/>
              <a:t>ρο</a:t>
            </a:r>
            <a:r>
              <a:rPr lang="en-US" dirty="0"/>
              <a:t>βλημάτων και λύσεων είναι ολοένα </a:t>
            </a:r>
            <a:r>
              <a:rPr lang="en-US" dirty="0" smtClean="0"/>
              <a:t>πιο </a:t>
            </a:r>
            <a:r>
              <a:rPr lang="en-US" dirty="0"/>
              <a:t>διαφοροποιημένες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</a:pPr>
            <a:r>
              <a:rPr lang="en-US" sz="2400" b="0" i="1" u="none" strike="noStrike" cap="none" dirty="0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Η </a:t>
            </a:r>
            <a:r>
              <a:rPr lang="en-US" sz="2400" b="0" i="1" u="none" strike="noStrike" cap="none" dirty="0" err="1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κοινωνική</a:t>
            </a:r>
            <a:r>
              <a:rPr lang="en-US" sz="2400" b="0" i="1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 α</a:t>
            </a:r>
            <a:r>
              <a:rPr lang="en-US" sz="2400" b="0" i="1" u="none" strike="noStrike" cap="none" dirty="0" err="1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νάγκη</a:t>
            </a:r>
            <a:r>
              <a:rPr lang="en-US" sz="2400" b="0" i="1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1" u="none" strike="noStrike" cap="none" dirty="0" err="1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γι</a:t>
            </a:r>
            <a:r>
              <a:rPr lang="en-US" sz="2400" b="0" i="1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α λύσεις αυξάνεται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None/>
            </a:pPr>
            <a:endParaRPr sz="2400" b="0" i="1" u="none" strike="noStrike" cap="none" dirty="0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None/>
            </a:pPr>
            <a:endParaRPr sz="2400" b="0" i="1" u="none" strike="noStrike" cap="none" dirty="0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395287" y="1339850"/>
            <a:ext cx="8229600" cy="936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58775" marR="0" lvl="0" indent="-3175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Foresight vs Forecasting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 lnSpcReduction="10000"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</a:pPr>
            <a:r>
              <a:rPr lang="en-US" sz="2400" b="0" i="1" u="none" strike="noStrike" cap="none" dirty="0" err="1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Το</a:t>
            </a:r>
            <a:r>
              <a:rPr lang="en-US" sz="2400" b="0" i="1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 Foresight </a:t>
            </a:r>
            <a:r>
              <a:rPr lang="en-US" sz="2400" b="0" i="1" u="none" strike="noStrike" cap="none" dirty="0" err="1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γεννήθηκε</a:t>
            </a:r>
            <a:r>
              <a:rPr lang="en-US" sz="2400" b="0" i="1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1" u="none" strike="noStrike" cap="none" dirty="0" err="1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μέσ</a:t>
            </a:r>
            <a:r>
              <a:rPr lang="en-US" sz="2400" b="0" i="1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α από μια κριτική στην </a:t>
            </a:r>
            <a:r>
              <a:rPr lang="en-US" sz="2400" b="0" i="1" u="none" strike="noStrike" cap="none" dirty="0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πρόβλεψη</a:t>
            </a:r>
            <a:r>
              <a:rPr lang="el-GR" sz="2400" b="0" i="1" u="none" strike="noStrike" cap="none" dirty="0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r-BE" sz="2400" b="0" i="1" u="none" strike="noStrike" cap="none" dirty="0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lang="fr-BE" sz="2400" b="0" i="1" u="none" strike="noStrike" cap="none" dirty="0" err="1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forecasting</a:t>
            </a:r>
            <a:r>
              <a:rPr lang="fr-BE" sz="2400" b="0" i="1" u="none" strike="noStrike" cap="none" dirty="0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  <a:endParaRPr lang="en-US" sz="2400" b="0" i="1" u="none" strike="noStrike" cap="none" dirty="0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009FBA"/>
              </a:buClr>
              <a:buSzPct val="100000"/>
              <a:buFont typeface="Verdana"/>
              <a:buChar char="•"/>
            </a:pPr>
            <a:r>
              <a:rPr lang="en-US" sz="2000" b="1" i="0" u="none" strike="noStrike" cap="none" dirty="0" err="1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Οι</a:t>
            </a:r>
            <a:r>
              <a:rPr lang="en-US" sz="2000" b="1" i="0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 π</a:t>
            </a:r>
            <a:r>
              <a:rPr lang="en-US" sz="2000" b="1" i="0" u="none" strike="noStrike" cap="none" dirty="0" err="1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ρο</a:t>
            </a:r>
            <a:r>
              <a:rPr lang="en-US" sz="2000" b="1" i="0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βλέψεις </a:t>
            </a:r>
            <a:r>
              <a:rPr lang="el-GR" sz="2000" b="1" i="0" u="none" strike="noStrike" cap="none" dirty="0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αποτυγχάνουν συχνά</a:t>
            </a:r>
            <a:endParaRPr lang="en-US" sz="2000" b="1" i="0" u="none" strike="noStrike" cap="none" dirty="0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009FBA"/>
              </a:buClr>
              <a:buSzPct val="100000"/>
              <a:buFont typeface="Verdana"/>
              <a:buChar char="•"/>
            </a:pPr>
            <a:r>
              <a:rPr lang="en-US" sz="2000" b="1" i="0" u="none" strike="noStrike" cap="none" dirty="0" err="1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Έν</a:t>
            </a:r>
            <a:r>
              <a:rPr lang="en-US" sz="2000" b="1" i="0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ας βασικός λόγος είναι η </a:t>
            </a:r>
            <a:r>
              <a:rPr lang="en-US" dirty="0"/>
              <a:t>(</a:t>
            </a:r>
            <a:r>
              <a:rPr lang="en-US" sz="2000" b="1" i="0" u="none" strike="noStrike" cap="none" dirty="0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ελεύθερη</a:t>
            </a:r>
            <a:r>
              <a:rPr lang="el-GR" dirty="0"/>
              <a:t>)</a:t>
            </a:r>
            <a:r>
              <a:rPr lang="en-US" sz="2000" b="1" i="0" u="none" strike="noStrike" cap="none" dirty="0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1" i="0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βούληση των ανθρ</a:t>
            </a:r>
            <a:r>
              <a:rPr lang="en-US" dirty="0"/>
              <a:t>ώπων</a:t>
            </a:r>
          </a:p>
          <a:p>
            <a:pPr marL="400050" marR="0" lvl="0" indent="-34925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20000"/>
              <a:buFont typeface="Verdana"/>
              <a:buChar char="•"/>
            </a:pPr>
            <a:endParaRPr sz="2000" b="1" i="0" dirty="0"/>
          </a:p>
          <a:p>
            <a:pPr marL="400050" marR="0" lvl="0" indent="-34925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</a:pPr>
            <a:r>
              <a:rPr lang="en-US" sz="2400" b="0" i="1" u="none" strike="noStrike" cap="none" dirty="0" err="1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Κεντρική</a:t>
            </a:r>
            <a:r>
              <a:rPr lang="en-US" sz="2400" b="0" i="1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 υπ</a:t>
            </a:r>
            <a:r>
              <a:rPr lang="en-US" sz="2400" b="0" i="1" u="none" strike="noStrike" cap="none" dirty="0" err="1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όθεση</a:t>
            </a:r>
            <a:r>
              <a:rPr lang="en-US" sz="2400" b="0" i="1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1" u="none" strike="noStrike" cap="none" dirty="0" err="1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είν</a:t>
            </a:r>
            <a:r>
              <a:rPr lang="en-US" sz="2400" b="0" i="1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αι ότι οι άνθρωποι δημιουργούν το μέλλον και αν θέλεις να ξέρεις που πάει μπορείς να τους ρωτήσεις</a:t>
            </a:r>
          </a:p>
          <a:p>
            <a:pPr marL="800100" marR="0" lvl="1" indent="-292100" algn="l" rtl="0">
              <a:spcBef>
                <a:spcPts val="400"/>
              </a:spcBef>
              <a:spcAft>
                <a:spcPts val="0"/>
              </a:spcAft>
              <a:buClr>
                <a:srgbClr val="009FBA"/>
              </a:buClr>
              <a:buSzPct val="100000"/>
              <a:buFont typeface="Verdana"/>
              <a:buChar char="•"/>
            </a:pPr>
            <a:r>
              <a:rPr lang="en-US" sz="2000" b="1" i="0" u="none" strike="noStrike" cap="none" dirty="0" err="1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Το</a:t>
            </a:r>
            <a:r>
              <a:rPr lang="en-US" sz="2000" b="1" i="0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 Foresight </a:t>
            </a:r>
            <a:r>
              <a:rPr lang="en-US" sz="2000" b="1" i="0" u="none" strike="noStrike" cap="none" dirty="0" err="1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γίνετ</a:t>
            </a:r>
            <a:r>
              <a:rPr lang="en-US" sz="2000" b="1" i="0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αι με ερωτήσεις</a:t>
            </a:r>
          </a:p>
          <a:p>
            <a: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rgbClr val="009FBA"/>
              </a:buClr>
              <a:buSzPct val="25000"/>
              <a:buFont typeface="Verdana"/>
              <a:buNone/>
            </a:pPr>
            <a:endParaRPr sz="2000" b="1" i="0" u="none" strike="noStrike" cap="none" dirty="0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009FBA"/>
              </a:buClr>
              <a:buSzPct val="100000"/>
              <a:buFont typeface="Verdana"/>
              <a:buNone/>
            </a:pPr>
            <a:endParaRPr sz="2000" b="1" i="0" u="none" strike="noStrike" cap="none" dirty="0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395287" y="1339850"/>
            <a:ext cx="8229600" cy="936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58775" marR="0" lvl="0" indent="-3175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l-GR" sz="3000" b="1" i="0" u="none" strike="noStrike" cap="none" dirty="0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Το </a:t>
            </a:r>
            <a:r>
              <a:rPr lang="fr-BE" sz="3000" b="1" i="0" u="none" strike="noStrike" cap="none" dirty="0" err="1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foresight</a:t>
            </a:r>
            <a:r>
              <a:rPr lang="el-GR" dirty="0"/>
              <a:t> </a:t>
            </a:r>
            <a:r>
              <a:rPr lang="el-GR" dirty="0" smtClean="0"/>
              <a:t>μέσα από </a:t>
            </a:r>
            <a:r>
              <a:rPr lang="el-GR" dirty="0"/>
              <a:t>δ</a:t>
            </a:r>
            <a:r>
              <a:rPr lang="en-US" sz="3000" b="1" i="0" u="none" strike="noStrike" cap="none" dirty="0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ια</a:t>
            </a:r>
            <a:r>
              <a:rPr lang="en-US" sz="3000" b="1" i="0" u="none" strike="noStrike" cap="none" dirty="0" err="1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φορετικές</a:t>
            </a:r>
            <a:r>
              <a:rPr lang="en-US" sz="3000" b="1" i="0" u="none" strike="noStrike" cap="none" dirty="0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000" b="1" i="0" u="none" strike="noStrike" cap="none" dirty="0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προοπτικές</a:t>
            </a:r>
            <a:endParaRPr lang="en-US" sz="3000" b="1" i="0" u="none" strike="noStrike" cap="none" dirty="0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</a:pPr>
            <a:r>
              <a:rPr lang="en-US" dirty="0"/>
              <a:t>Επ</a:t>
            </a:r>
            <a:r>
              <a:rPr lang="en-US" dirty="0" err="1"/>
              <a:t>ιστημονικές</a:t>
            </a:r>
            <a:r>
              <a:rPr lang="en-US" dirty="0"/>
              <a:t> π</a:t>
            </a:r>
            <a:r>
              <a:rPr lang="en-US" sz="2400" b="0" i="1" u="none" strike="noStrike" cap="none" dirty="0" err="1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ρο</a:t>
            </a:r>
            <a:r>
              <a:rPr lang="en-US" sz="2400" b="0" i="1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βλέψεις 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009FBA"/>
              </a:buClr>
              <a:buSzPct val="100000"/>
              <a:buFont typeface="Verdana"/>
              <a:buChar char="•"/>
            </a:pPr>
            <a:r>
              <a:rPr lang="en-US" sz="2000" b="1" i="0" u="none" strike="noStrike" cap="none" dirty="0" err="1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Οι</a:t>
            </a:r>
            <a:r>
              <a:rPr lang="en-US" sz="2000" b="1" i="0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ερωτήσεις</a:t>
            </a:r>
            <a:r>
              <a:rPr lang="en-US" sz="2000" b="1" i="0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 απα</a:t>
            </a:r>
            <a:r>
              <a:rPr lang="en-US" sz="2000" b="1" i="0" u="none" strike="noStrike" cap="none" dirty="0" err="1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ντιόντ</a:t>
            </a:r>
            <a:r>
              <a:rPr lang="en-US" sz="2000" b="1" i="0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αι με χρήση μοντέλων πχ μετεωρολογία, οικονομετρία κλπ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</a:pPr>
            <a:r>
              <a:rPr lang="en-US" sz="2400" b="0" i="1" u="none" strike="noStrike" cap="none" dirty="0" err="1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Προ</a:t>
            </a:r>
            <a:r>
              <a:rPr lang="en-US" sz="2400" b="0" i="1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βλέψεις </a:t>
            </a:r>
            <a:r>
              <a:rPr lang="en-US" sz="2400" b="0" i="1" u="none" strike="noStrike" cap="none" dirty="0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ειδικών</a:t>
            </a:r>
            <a:r>
              <a:rPr lang="el-GR" sz="2400" b="0" i="1" u="none" strike="noStrike" cap="none" dirty="0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 σε </a:t>
            </a:r>
            <a:r>
              <a:rPr lang="el-GR" sz="2400" b="0" i="1" u="none" strike="noStrike" cap="none" dirty="0" err="1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εντονη</a:t>
            </a:r>
            <a:r>
              <a:rPr lang="el-GR" sz="2400" b="0" i="1" u="none" strike="noStrike" cap="none" dirty="0" smtClean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 αβεβαιότητα</a:t>
            </a:r>
            <a:endParaRPr lang="en-US" sz="2400" b="0" i="1" u="none" strike="noStrike" cap="none" dirty="0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009FBA"/>
              </a:buClr>
              <a:buSzPct val="100000"/>
              <a:buFont typeface="Verdana"/>
              <a:buChar char="•"/>
            </a:pPr>
            <a:r>
              <a:rPr lang="en-US" sz="2000" b="1" i="0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εργ</a:t>
            </a:r>
            <a:r>
              <a:rPr lang="en-US" sz="2000" b="1" i="0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αστήρια (workshops)  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009FBA"/>
              </a:buClr>
              <a:buSzPct val="100000"/>
              <a:buFont typeface="Verdana"/>
              <a:buChar char="•"/>
            </a:pPr>
            <a:r>
              <a:rPr lang="en-US" sz="2000" b="1" i="0" u="none" strike="noStrike" cap="none" dirty="0" err="1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Δελφική</a:t>
            </a:r>
            <a:r>
              <a:rPr lang="en-US" sz="2000" b="1" i="0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μέθοδος</a:t>
            </a:r>
            <a:endParaRPr lang="en-US" sz="2000" b="1" i="0" u="none" strike="noStrike" cap="none" dirty="0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</a:pPr>
            <a:r>
              <a:rPr lang="en-US" sz="2400" b="0" i="1" u="none" strike="noStrike" cap="none" dirty="0" err="1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Μέθοδοι</a:t>
            </a:r>
            <a:r>
              <a:rPr lang="en-US" sz="2400" b="0" i="1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1" u="none" strike="noStrike" cap="none" dirty="0" err="1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ευρεί</a:t>
            </a:r>
            <a:r>
              <a:rPr lang="en-US" sz="2400" b="0" i="1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ας συμμετοχής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009FBA"/>
              </a:buClr>
              <a:buSzPct val="100000"/>
              <a:buFont typeface="Verdana"/>
              <a:buChar char="•"/>
            </a:pPr>
            <a:r>
              <a:rPr lang="en-US" sz="2000" b="1" i="0" u="none" strike="noStrike" cap="none" dirty="0" err="1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Δημόσιες</a:t>
            </a:r>
            <a:r>
              <a:rPr lang="en-US" sz="2000" b="1" i="0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συζητήσεις</a:t>
            </a:r>
            <a:r>
              <a:rPr lang="en-US" sz="2000" b="1" i="0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009FBA"/>
              </a:buClr>
              <a:buSzPct val="100000"/>
              <a:buFont typeface="Verdana"/>
              <a:buChar char="•"/>
            </a:pPr>
            <a:r>
              <a:rPr lang="en-US" sz="2000" b="1" i="0" u="none" strike="noStrike" cap="none" dirty="0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Social media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None/>
            </a:pPr>
            <a:endParaRPr sz="2400" b="0" i="1" u="none" strike="noStrike" cap="none" dirty="0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Συνήθης κριτική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04865"/>
            <a:ext cx="8229600" cy="3816524"/>
          </a:xfrm>
        </p:spPr>
        <p:txBody>
          <a:bodyPr/>
          <a:lstStyle/>
          <a:p>
            <a:r>
              <a:rPr lang="el-GR" dirty="0" smtClean="0"/>
              <a:t>Το </a:t>
            </a:r>
            <a:r>
              <a:rPr lang="fr-BE" dirty="0" err="1" smtClean="0"/>
              <a:t>Foresight</a:t>
            </a:r>
            <a:r>
              <a:rPr lang="fr-BE" dirty="0" smtClean="0"/>
              <a:t> </a:t>
            </a:r>
            <a:r>
              <a:rPr lang="el-GR" dirty="0" smtClean="0"/>
              <a:t>δεν είναι επιστημονικό</a:t>
            </a:r>
          </a:p>
          <a:p>
            <a:pPr lvl="2"/>
            <a:r>
              <a:rPr lang="el-GR" dirty="0" smtClean="0"/>
              <a:t>Η επιστήμη φιλοδοξεί να δημιουργήσει βεβαιότητα μέσα σε συγκεκριμένες συνθήκες</a:t>
            </a:r>
          </a:p>
          <a:p>
            <a:pPr lvl="2"/>
            <a:r>
              <a:rPr lang="el-GR" dirty="0" smtClean="0"/>
              <a:t>Το </a:t>
            </a:r>
            <a:r>
              <a:rPr lang="fr-BE" dirty="0" err="1" smtClean="0"/>
              <a:t>Foresight</a:t>
            </a:r>
            <a:r>
              <a:rPr lang="el-GR" dirty="0" smtClean="0"/>
              <a:t> φιλοδοξεί να βοηθήσει την λήψη αποφάσεων σε καθεστώς αβεβαιότητας</a:t>
            </a:r>
          </a:p>
          <a:p>
            <a:pPr lvl="1"/>
            <a:r>
              <a:rPr lang="el-GR" dirty="0" smtClean="0"/>
              <a:t>Η επιστήμη βοηθά το </a:t>
            </a:r>
            <a:r>
              <a:rPr lang="fr-BE" dirty="0" err="1" smtClean="0"/>
              <a:t>Foresight</a:t>
            </a:r>
            <a:endParaRPr lang="el-GR" dirty="0" smtClean="0"/>
          </a:p>
          <a:p>
            <a:pPr lvl="1"/>
            <a:r>
              <a:rPr lang="fr-BE" dirty="0" err="1" smtClean="0"/>
              <a:t>Tetlock</a:t>
            </a:r>
            <a:r>
              <a:rPr lang="fr-BE" dirty="0" smtClean="0"/>
              <a:t>: </a:t>
            </a:r>
            <a:r>
              <a:rPr lang="el-GR" dirty="0" smtClean="0"/>
              <a:t>Από </a:t>
            </a:r>
            <a:r>
              <a:rPr lang="fr-BE" dirty="0" smtClean="0"/>
              <a:t>"Expert </a:t>
            </a:r>
            <a:r>
              <a:rPr lang="fr-BE" dirty="0" err="1" smtClean="0"/>
              <a:t>Political</a:t>
            </a:r>
            <a:r>
              <a:rPr lang="fr-BE" dirty="0" smtClean="0"/>
              <a:t> </a:t>
            </a:r>
            <a:r>
              <a:rPr lang="fr-BE" dirty="0" err="1" smtClean="0"/>
              <a:t>Judgement</a:t>
            </a:r>
            <a:r>
              <a:rPr lang="fr-BE" dirty="0" smtClean="0"/>
              <a:t>" (2005) </a:t>
            </a:r>
            <a:r>
              <a:rPr lang="el-GR" dirty="0" smtClean="0"/>
              <a:t>προς </a:t>
            </a:r>
            <a:r>
              <a:rPr lang="fr-BE" dirty="0" smtClean="0"/>
              <a:t>"</a:t>
            </a:r>
            <a:r>
              <a:rPr lang="fr-BE" dirty="0" err="1" smtClean="0"/>
              <a:t>Superforecasting</a:t>
            </a:r>
            <a:r>
              <a:rPr lang="fr-BE" dirty="0" smtClean="0"/>
              <a:t>" (2015) </a:t>
            </a:r>
            <a:endParaRPr lang="el-GR" dirty="0" smtClean="0"/>
          </a:p>
          <a:p>
            <a:pPr lvl="1"/>
            <a:r>
              <a:rPr lang="fr-BE" dirty="0" smtClean="0"/>
              <a:t>To </a:t>
            </a:r>
            <a:r>
              <a:rPr lang="fr-BE" dirty="0" err="1" smtClean="0"/>
              <a:t>Foresight</a:t>
            </a:r>
            <a:r>
              <a:rPr lang="en-GB" dirty="0" smtClean="0"/>
              <a:t> </a:t>
            </a:r>
            <a:r>
              <a:rPr lang="el-GR" dirty="0" smtClean="0"/>
              <a:t>βοηθά στην επιλογή ερευνητικών κατευθύνσεων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19842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395287" y="1339850"/>
            <a:ext cx="8229600" cy="936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58775" marR="0" lvl="0" indent="-3175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Συνήθεις μεθοδολογικές προσεγγίσεις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</a:pPr>
            <a:r>
              <a:rPr lang="en-US" sz="2400" b="0" i="1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Οραματισμός – οδικοί χάρτες -προγραμματισμός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None/>
            </a:pPr>
            <a:endParaRPr sz="2400" b="0" i="1" u="none" strike="noStrike" cap="none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</a:pPr>
            <a:r>
              <a:rPr lang="en-US" sz="2400" b="0" i="1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Σενάρια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None/>
            </a:pPr>
            <a:endParaRPr sz="2400" b="0" i="1" u="none" strike="noStrike" cap="none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</a:pPr>
            <a:r>
              <a:rPr lang="en-US" sz="2400" b="0" i="1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Δελφική μέθοδος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None/>
            </a:pPr>
            <a:endParaRPr sz="2400" b="0" i="1" u="none" strike="noStrike" cap="none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</a:pPr>
            <a:r>
              <a:rPr lang="en-US" sz="2400" b="0" i="1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Ανίχνευση του Ορίζοντα 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None/>
            </a:pPr>
            <a:endParaRPr sz="2400" b="0" i="1" u="none" strike="noStrike" cap="none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None/>
            </a:pPr>
            <a:endParaRPr sz="2400" b="0" i="1" u="none" strike="noStrike" cap="none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395287" y="1339850"/>
            <a:ext cx="8229600" cy="936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58775" marR="0" lvl="0" indent="-3175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000" b="1" i="0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Οραματισμός – οδικοί χάρτες -προγραμματισμός</a:t>
            </a:r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</a:pPr>
            <a:r>
              <a:rPr lang="en-US" sz="2400" b="0" i="1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Αποσκοπεί στην διατύπωση στόχων και στον ακόλουθο προγραμματισμό δράσεων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None/>
            </a:pPr>
            <a:endParaRPr sz="2400" b="0" i="1" u="none" strike="noStrike" cap="none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</a:pPr>
            <a:r>
              <a:rPr lang="en-US" sz="2400" b="0" i="1" u="none" strike="noStrike" cap="non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Βοηθά στην δημιουργία κοινότητας και στην κατανόηση ρόλων και σχέσεων π.χ. του ρόλου και της δύναμης της ηγεσίας κλπ.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None/>
            </a:pPr>
            <a:endParaRPr sz="2400" b="0" i="1" u="none" strike="noStrike" cap="none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None/>
            </a:pPr>
            <a:endParaRPr sz="2400" b="0" i="1" u="none" strike="noStrike" cap="none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None/>
            </a:pPr>
            <a:endParaRPr sz="2400" b="0" i="1" u="none" strike="noStrike" cap="none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None/>
            </a:pPr>
            <a:endParaRPr sz="2400" b="0" i="1" u="none" strike="noStrike" cap="none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1071</Words>
  <Application>Microsoft Office PowerPoint</Application>
  <PresentationFormat>On-screen Show (4:3)</PresentationFormat>
  <Paragraphs>225</Paragraphs>
  <Slides>29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Blank</vt:lpstr>
      <vt:lpstr>Foresight στην Ευρωπαϊκή Ένωση</vt:lpstr>
      <vt:lpstr>Περιεχόμενα</vt:lpstr>
      <vt:lpstr>  Τι είναι το Foresight?  </vt:lpstr>
      <vt:lpstr>Γιατί Foresight? </vt:lpstr>
      <vt:lpstr>Foresight vs Forecasting</vt:lpstr>
      <vt:lpstr>Το foresight μέσα από διαφορετικές προοπτικές</vt:lpstr>
      <vt:lpstr>Συνήθης κριτική</vt:lpstr>
      <vt:lpstr>Συνήθεις μεθοδολογικές προσεγγίσεις</vt:lpstr>
      <vt:lpstr>Οραματισμός – οδικοί χάρτες -προγραμματισμός</vt:lpstr>
      <vt:lpstr>Σενάρια</vt:lpstr>
      <vt:lpstr>Κλασσική μέθοδος δημιουργίας σεναρίων</vt:lpstr>
      <vt:lpstr>Δελφική μέθοδος</vt:lpstr>
      <vt:lpstr>Ανίχνευση του Ορίζοντα</vt:lpstr>
      <vt:lpstr>Τα βασικά συστατικά </vt:lpstr>
      <vt:lpstr>Χρήσεις foresight στην πολιτική</vt:lpstr>
      <vt:lpstr>Foresight in strategic planning </vt:lpstr>
      <vt:lpstr>Η μακριά ιστορία του foresight στη ΕΕ</vt:lpstr>
      <vt:lpstr>Current organizational set-up</vt:lpstr>
      <vt:lpstr>Ευρωπαϊκό Σύστημα Στρατηγικής και Πολιτικής Ανάλυσης (ESPAS)</vt:lpstr>
      <vt:lpstr>Η ομάδα foresight της ΓΔ ΕΚ</vt:lpstr>
      <vt:lpstr>Παραδείγματα</vt:lpstr>
      <vt:lpstr>Στρατηγικό Foresight </vt:lpstr>
      <vt:lpstr>Τα 4 σενάρια </vt:lpstr>
      <vt:lpstr>Οι 8 περιοχές</vt:lpstr>
      <vt:lpstr>Το μέλον της γνώσης</vt:lpstr>
      <vt:lpstr>Αλλαγές κοινωνικών αξιών</vt:lpstr>
      <vt:lpstr>Τι πολιτικό αντίκτυπο έχουν τα παραδείγματα; </vt:lpstr>
      <vt:lpstr>Διδάγματα – κατευθύνσεις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Foresight στην Ευρωπαϊκή Ένωση</dc:title>
  <dc:creator>KASTRINOS Nikolaos (RTD)</dc:creator>
  <cp:lastModifiedBy>KASTRINOS Nikolaos (RTD)</cp:lastModifiedBy>
  <cp:revision>20</cp:revision>
  <cp:lastPrinted>2016-02-19T08:50:44Z</cp:lastPrinted>
  <dcterms:modified xsi:type="dcterms:W3CDTF">2016-03-07T14:09:32Z</dcterms:modified>
</cp:coreProperties>
</file>