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258" r:id="rId3"/>
    <p:sldId id="393" r:id="rId4"/>
    <p:sldId id="377" r:id="rId5"/>
    <p:sldId id="346" r:id="rId6"/>
    <p:sldId id="343" r:id="rId7"/>
    <p:sldId id="344" r:id="rId8"/>
    <p:sldId id="400" r:id="rId9"/>
    <p:sldId id="419" r:id="rId10"/>
    <p:sldId id="420" r:id="rId11"/>
    <p:sldId id="364" r:id="rId12"/>
    <p:sldId id="354" r:id="rId13"/>
    <p:sldId id="272" r:id="rId14"/>
    <p:sldId id="365" r:id="rId15"/>
    <p:sldId id="421" r:id="rId16"/>
    <p:sldId id="426" r:id="rId17"/>
    <p:sldId id="427" r:id="rId18"/>
    <p:sldId id="413" r:id="rId19"/>
    <p:sldId id="429" r:id="rId20"/>
    <p:sldId id="417" r:id="rId21"/>
    <p:sldId id="366" r:id="rId22"/>
    <p:sldId id="418" r:id="rId23"/>
    <p:sldId id="369" r:id="rId24"/>
    <p:sldId id="378" r:id="rId25"/>
    <p:sldId id="402" r:id="rId26"/>
    <p:sldId id="374" r:id="rId27"/>
    <p:sldId id="398" r:id="rId28"/>
    <p:sldId id="425" r:id="rId29"/>
    <p:sldId id="388" r:id="rId30"/>
    <p:sldId id="403" r:id="rId31"/>
    <p:sldId id="333" r:id="rId32"/>
  </p:sldIdLst>
  <p:sldSz cx="9906000" cy="6858000" type="A4"/>
  <p:notesSz cx="6865938" cy="99980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C2F"/>
    <a:srgbClr val="420F0E"/>
    <a:srgbClr val="95395C"/>
    <a:srgbClr val="0D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>
        <p:scale>
          <a:sx n="90" d="100"/>
          <a:sy n="90" d="100"/>
        </p:scale>
        <p:origin x="-1090" y="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'[ΚΑΤΑΝΟΜΗ ΥΠΟΤΡΟΦΙΩΝ ΥΔ.xls (3).xlsx]Sheet1'!$A$2:$A$23</c:f>
              <c:strCache>
                <c:ptCount val="22"/>
                <c:pt idx="0">
                  <c:v>ΑΝΩΤΑΤΗ ΣΧΟΛΗ ΚΑΛΩΝ ΤΕΧΝΩΝ</c:v>
                </c:pt>
                <c:pt idx="1">
                  <c:v>ΑΡΙΣΤΟΤΕΛΕΙΟ ΠΑΝΕΠΙΣΤΗΜΙΟ ΘΕΣΣΑΛΟΝΙΚΗΣ</c:v>
                </c:pt>
                <c:pt idx="2">
                  <c:v>ΓΕΩΠΟΝΙΚΟ ΠΑΝΕΠΙΣΤΗΜΙΟ ΑΘΗΝΩΝ</c:v>
                </c:pt>
                <c:pt idx="3">
                  <c:v>ΔΗΜΟΚΡΙΤΕΙΟ ΠΑΝΕΠΙΣΤΗΜΙΟ ΘΡΑΚΗΣ</c:v>
                </c:pt>
                <c:pt idx="4">
                  <c:v>ΔΙΕΘΝΕΣ ΠΑΝΕΠΙΣΤΗΜΙΟ ΕΛΛΑΔΟΣ</c:v>
                </c:pt>
                <c:pt idx="5">
                  <c:v>ΕΚΠΑ</c:v>
                </c:pt>
                <c:pt idx="6">
                  <c:v>ΕΘΝΙΚΟ ΜΕΤΣΟΒΙΟ ΠΟΛΥΤΕΧΝΕΙΟ</c:v>
                </c:pt>
                <c:pt idx="7">
                  <c:v>ΕΛΛΗΝΙΚΟ ΑΝΟΙΚΤΟ ΠΑΝΕΠΙΣΤΗΜΙΟ</c:v>
                </c:pt>
                <c:pt idx="8">
                  <c:v>ΙΟΝΙΟ ΠΑΝΕΠΙΣΤΗΜΙΟ</c:v>
                </c:pt>
                <c:pt idx="9">
                  <c:v>ΟΙΚΟΝΟΜΙΚΟ ΠΑΝΕΠΙΣΤΗΜΙΟ ΑΘΗΝΩΝ</c:v>
                </c:pt>
                <c:pt idx="10">
                  <c:v>ΠΑΝΕΠΙΣΤΗΜΙΟ ΑΙΓΑΙΟΥ</c:v>
                </c:pt>
                <c:pt idx="11">
                  <c:v>ΠΑΝΕΠΙΣΤΗΜΙΟ ΔΥΤΙΚΗΣ ΜΑΚΕΔΟΝΙΑΣ</c:v>
                </c:pt>
                <c:pt idx="12">
                  <c:v>ΠΑΝΕΠΙΣΤΗΜΙΟ ΘΕΣΣΑΛΙΑΣ</c:v>
                </c:pt>
                <c:pt idx="13">
                  <c:v>ΠΑΝΕΠΙΣΤΗΜΙΟ ΙΩΑΝΝΙΝΩΝ</c:v>
                </c:pt>
                <c:pt idx="14">
                  <c:v>ΠΑΝΕΠΙΣΤΗΜΙΟ ΚΡΗΤΗΣ</c:v>
                </c:pt>
                <c:pt idx="15">
                  <c:v>ΠΑΝΕΠΙΣΤΗΜΙΟ ΜΑΚΕΔΟΝΙΑΣ</c:v>
                </c:pt>
                <c:pt idx="16">
                  <c:v>ΠΑΝΕΠΙΣΤΗΜΙΟ ΠΑΤΡΩΝ</c:v>
                </c:pt>
                <c:pt idx="17">
                  <c:v>ΠΑΝΕΠΙΣΤΗΜΙΟ ΠΕΙΡΑΙΩΣ</c:v>
                </c:pt>
                <c:pt idx="18">
                  <c:v>ΠΑΝΕΠΙΣΤΗΜΙΟ ΠΕΛΟΠΟΝΝΗΣΟΥ</c:v>
                </c:pt>
                <c:pt idx="19">
                  <c:v>ΠΑΝΤΕΙΟ ΠΑΝΕΠΙΣΤΗΜΙΟ</c:v>
                </c:pt>
                <c:pt idx="20">
                  <c:v>ΠΟΛΥΤΕΧΝΕΙΟ ΚΡΗΤΗΣ</c:v>
                </c:pt>
                <c:pt idx="21">
                  <c:v>ΧΑΡΟΚΟΠΕΙΟ ΠΑΝΕΠΙΣΤΗΜΙΟ</c:v>
                </c:pt>
              </c:strCache>
            </c:strRef>
          </c:cat>
          <c:val>
            <c:numRef>
              <c:f>'[ΚΑΤΑΝΟΜΗ ΥΠΟΤΡΟΦΙΩΝ ΥΔ.xls (3).xlsx]Sheet1'!$B$2:$B$23</c:f>
              <c:numCache>
                <c:formatCode>General</c:formatCode>
                <c:ptCount val="22"/>
                <c:pt idx="0">
                  <c:v>1</c:v>
                </c:pt>
                <c:pt idx="1">
                  <c:v>131</c:v>
                </c:pt>
                <c:pt idx="2">
                  <c:v>11</c:v>
                </c:pt>
                <c:pt idx="3">
                  <c:v>25</c:v>
                </c:pt>
                <c:pt idx="4">
                  <c:v>1</c:v>
                </c:pt>
                <c:pt idx="5">
                  <c:v>91</c:v>
                </c:pt>
                <c:pt idx="6">
                  <c:v>42</c:v>
                </c:pt>
                <c:pt idx="7">
                  <c:v>3</c:v>
                </c:pt>
                <c:pt idx="8">
                  <c:v>6</c:v>
                </c:pt>
                <c:pt idx="9">
                  <c:v>6</c:v>
                </c:pt>
                <c:pt idx="10">
                  <c:v>9</c:v>
                </c:pt>
                <c:pt idx="11">
                  <c:v>3</c:v>
                </c:pt>
                <c:pt idx="12">
                  <c:v>27</c:v>
                </c:pt>
                <c:pt idx="13">
                  <c:v>33</c:v>
                </c:pt>
                <c:pt idx="14">
                  <c:v>66</c:v>
                </c:pt>
                <c:pt idx="15">
                  <c:v>9</c:v>
                </c:pt>
                <c:pt idx="16">
                  <c:v>73</c:v>
                </c:pt>
                <c:pt idx="17">
                  <c:v>12</c:v>
                </c:pt>
                <c:pt idx="18">
                  <c:v>3</c:v>
                </c:pt>
                <c:pt idx="19">
                  <c:v>8</c:v>
                </c:pt>
                <c:pt idx="20">
                  <c:v>10</c:v>
                </c:pt>
                <c:pt idx="2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7-4859-B123-E164101A0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309888"/>
        <c:axId val="210311424"/>
        <c:axId val="0"/>
      </c:bar3DChart>
      <c:catAx>
        <c:axId val="21030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0311424"/>
        <c:crosses val="autoZero"/>
        <c:auto val="1"/>
        <c:lblAlgn val="ctr"/>
        <c:lblOffset val="100"/>
        <c:tickLblSkip val="1"/>
        <c:noMultiLvlLbl val="0"/>
      </c:catAx>
      <c:valAx>
        <c:axId val="210311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03098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'[ΚΑΤΑΝΟΜΗ Μεταδιδάκτορες (1).xlsx]Sheet1'!$A$1:$A$28</c:f>
              <c:strCache>
                <c:ptCount val="28"/>
                <c:pt idx="0">
                  <c:v>TEI ΘΕΣΣΑΛΙΑΣ</c:v>
                </c:pt>
                <c:pt idx="1">
                  <c:v>TEI ΠΕΙΡΑΙΑ</c:v>
                </c:pt>
                <c:pt idx="2">
                  <c:v>ΕΡΕΥΝΗΤΙΚΟ ΚΕΝΤΡΟ "ΑΘΗΝΑ"</c:v>
                </c:pt>
                <c:pt idx="3">
                  <c:v>ΑΠΘ</c:v>
                </c:pt>
                <c:pt idx="4">
                  <c:v>ΓΕΩΠΟΝΙΚΟ ΠΑΝΕΠΙΣΤΗΜΙΟ ΑΘΗΝΩΝ</c:v>
                </c:pt>
                <c:pt idx="5">
                  <c:v>ΔΗΜΟΚΡΙΤΕΙΟ ΠΑΝΕΠΙΣΤΗΜΙΟ ΘΡΑΚΗΣ</c:v>
                </c:pt>
                <c:pt idx="6">
                  <c:v>ΕΘΝΙΚΟ ΑΣΤΕΡΟΣΚΟΠΕΙΟ ΑΘΗΝΩΝ </c:v>
                </c:pt>
                <c:pt idx="7">
                  <c:v>ΕΘΝΙΚΟ ΊΔΡΥΜΑ ΕΡΕΥΝΩΝ (Ε.Ι.Ε.)</c:v>
                </c:pt>
                <c:pt idx="8">
                  <c:v>ΕΚΠΑ</c:v>
                </c:pt>
                <c:pt idx="9">
                  <c:v>ΕΚΕΤΑ</c:v>
                </c:pt>
                <c:pt idx="10">
                  <c:v>ΕΚΕΦΕ ΔΗΜΟΚΡΙΤΟΣ</c:v>
                </c:pt>
                <c:pt idx="11">
                  <c:v>ΕΚΚΕ</c:v>
                </c:pt>
                <c:pt idx="12">
                  <c:v>ΕΘΝΙΚΟ ΜΕΤΣΟΒΙΟ ΠΟΛΥΤΕΧΝΕΙΟ</c:v>
                </c:pt>
                <c:pt idx="13">
                  <c:v>ΕΛΛΗΝΙΚΟ ΙΝΣΤΙΤΟΥΤΟ ΠΑΣΤΕΡ (Ε.Ι.Π.)</c:v>
                </c:pt>
                <c:pt idx="14">
                  <c:v>ΕΛΚΕΘΕ</c:v>
                </c:pt>
                <c:pt idx="15">
                  <c:v>ΕΚΕΒΕ Α. ΦΛΕΜΙΝΓΚ</c:v>
                </c:pt>
                <c:pt idx="16">
                  <c:v> ΙΙΒΕΑΑ</c:v>
                </c:pt>
                <c:pt idx="17">
                  <c:v>ΙΤΕ</c:v>
                </c:pt>
                <c:pt idx="18">
                  <c:v>ΟΙΚΟΝΟΜΙΚΟ ΠΑΝΕΠΙΣΤΗΜΙΟ ΑΘΗΝΩΝ</c:v>
                </c:pt>
                <c:pt idx="19">
                  <c:v>ΠΑΝΕΠΙΣΤΗΜΙΟ ΑΙΓΑΙΟΥ</c:v>
                </c:pt>
                <c:pt idx="20">
                  <c:v>ΠΑΝΕΠΙΣΤΗΜΙΟ ΘΕΣΣΑΛΙΑΣ</c:v>
                </c:pt>
                <c:pt idx="21">
                  <c:v>ΠΑΝΕΠΙΣΤΗΜΙΟ ΙΩΑΝΝΙΝΩΝ</c:v>
                </c:pt>
                <c:pt idx="22">
                  <c:v>ΠΑΝΕΠΙΣΤΗΜΙΟ ΚΡΗΤΗΣ</c:v>
                </c:pt>
                <c:pt idx="23">
                  <c:v>ΠΑΝΕΠΙΣΤΗΜΙΟ ΜΑΚΕΔΟΝΙΑΣ</c:v>
                </c:pt>
                <c:pt idx="24">
                  <c:v>ΠΑΝΕΠΙΣΤΗΜΙΟ ΠΑΤΡΩΝ</c:v>
                </c:pt>
                <c:pt idx="25">
                  <c:v>ΠΑΝΕΠΙΣΤΗΜΙΟ ΠΕΙΡΑΙΩΣ</c:v>
                </c:pt>
                <c:pt idx="26">
                  <c:v>ΠΑΝΤΕΙΟ ΠΑΝΕΠΙΣΤΗΜΙΟ</c:v>
                </c:pt>
                <c:pt idx="27">
                  <c:v>ΠΟΛΥΤΕΧΝΕΙΟ ΚΡΗΤΗΣ</c:v>
                </c:pt>
              </c:strCache>
            </c:strRef>
          </c:cat>
          <c:val>
            <c:numRef>
              <c:f>'[ΚΑΤΑΝΟΜΗ Μεταδιδάκτορες (1).xlsx]Sheet1'!$B$1:$B$28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19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18</c:v>
                </c:pt>
                <c:pt idx="9">
                  <c:v>5</c:v>
                </c:pt>
                <c:pt idx="10">
                  <c:v>9</c:v>
                </c:pt>
                <c:pt idx="11">
                  <c:v>2</c:v>
                </c:pt>
                <c:pt idx="12">
                  <c:v>15</c:v>
                </c:pt>
                <c:pt idx="13">
                  <c:v>3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26</c:v>
                </c:pt>
                <c:pt idx="18">
                  <c:v>4</c:v>
                </c:pt>
                <c:pt idx="19">
                  <c:v>4</c:v>
                </c:pt>
                <c:pt idx="20">
                  <c:v>8</c:v>
                </c:pt>
                <c:pt idx="21">
                  <c:v>5</c:v>
                </c:pt>
                <c:pt idx="22">
                  <c:v>15</c:v>
                </c:pt>
                <c:pt idx="23">
                  <c:v>1</c:v>
                </c:pt>
                <c:pt idx="24">
                  <c:v>12</c:v>
                </c:pt>
                <c:pt idx="25">
                  <c:v>1</c:v>
                </c:pt>
                <c:pt idx="26">
                  <c:v>5</c:v>
                </c:pt>
                <c:pt idx="2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ED-4F9D-9898-45297EF75C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9618176"/>
        <c:axId val="210791808"/>
      </c:barChart>
      <c:catAx>
        <c:axId val="1596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0791808"/>
        <c:crosses val="autoZero"/>
        <c:auto val="1"/>
        <c:lblAlgn val="ctr"/>
        <c:lblOffset val="100"/>
        <c:noMultiLvlLbl val="0"/>
      </c:catAx>
      <c:valAx>
        <c:axId val="210791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618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9376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6A7B9-389F-4DF8-8DF2-A04699D1DD9B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1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9376" y="9496425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8C2B-FB68-4491-9B64-50E9E354B26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559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04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0465"/>
          </a:xfrm>
          <a:prstGeom prst="rect">
            <a:avLst/>
          </a:prstGeom>
        </p:spPr>
        <p:txBody>
          <a:bodyPr vert="horz" lIns="91848" tIns="45925" rIns="91848" bIns="45925" rtlCol="0"/>
          <a:lstStyle>
            <a:lvl1pPr algn="r">
              <a:defRPr sz="1200"/>
            </a:lvl1pPr>
          </a:lstStyle>
          <a:p>
            <a:fld id="{2E4E32E0-9AFB-4BE1-8501-076654516BF9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9300"/>
            <a:ext cx="5414962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8" tIns="45925" rIns="91848" bIns="45925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6594" y="4748808"/>
            <a:ext cx="5492750" cy="4499372"/>
          </a:xfrm>
          <a:prstGeom prst="rect">
            <a:avLst/>
          </a:prstGeom>
        </p:spPr>
        <p:txBody>
          <a:bodyPr vert="horz" lIns="91848" tIns="45925" rIns="91848" bIns="45925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96017"/>
            <a:ext cx="2975240" cy="500463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9109" y="9496017"/>
            <a:ext cx="2975240" cy="500463"/>
          </a:xfrm>
          <a:prstGeom prst="rect">
            <a:avLst/>
          </a:prstGeom>
        </p:spPr>
        <p:txBody>
          <a:bodyPr vert="horz" lIns="91848" tIns="45925" rIns="91848" bIns="45925" rtlCol="0" anchor="b"/>
          <a:lstStyle>
            <a:lvl1pPr algn="r">
              <a:defRPr sz="1200"/>
            </a:lvl1pPr>
          </a:lstStyle>
          <a:p>
            <a:fld id="{41AA2AFD-5ED8-46B2-84FE-14A1D6EECC7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22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414962" cy="37496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8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484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426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749300"/>
            <a:ext cx="5414962" cy="37496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8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749300"/>
            <a:ext cx="541496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E09CB-B55D-49A0-9710-E81DF94F258E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493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0209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913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78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648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1700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88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222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9281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696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075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395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5939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334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767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820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3466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423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821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78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513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749300"/>
            <a:ext cx="5414962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E09CB-B55D-49A0-9710-E81DF94F258E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49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725488" y="749300"/>
            <a:ext cx="5414962" cy="3749675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FE954-13ED-40F1-96D9-A3CE00DB79AE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82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21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94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A2AFD-5ED8-46B2-84FE-14A1D6EECC7A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55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0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6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0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6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45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2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3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9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13/7/2018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0408-5DE4-485B-8A98-7C84C72730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B47A-684C-42D4-9F41-6F2D2357BB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212279" y="755994"/>
            <a:ext cx="9493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Century Gothic" pitchFamily="34" charset="0"/>
              </a:rPr>
              <a:t>Έρευνα, Καινοτομία και Οικονομία της Γνώσης</a:t>
            </a:r>
          </a:p>
        </p:txBody>
      </p:sp>
      <p:sp>
        <p:nvSpPr>
          <p:cNvPr id="2" name="Rectangle 1"/>
          <p:cNvSpPr/>
          <p:nvPr/>
        </p:nvSpPr>
        <p:spPr>
          <a:xfrm flipV="1">
            <a:off x="0" y="2735208"/>
            <a:ext cx="9906000" cy="457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Εικόνα 5" descr="C:\Users\KASDOV~1.P\AppData\Local\Temp\eklogo_g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759980"/>
            <a:ext cx="2063750" cy="70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ain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54" y="5715000"/>
            <a:ext cx="225571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50" y="5714678"/>
            <a:ext cx="1878014" cy="7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712916" y="3581403"/>
            <a:ext cx="5964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latin typeface="Century Gothic" pitchFamily="34" charset="0"/>
              </a:rPr>
              <a:t>Κώστας Φωτάκης </a:t>
            </a:r>
          </a:p>
          <a:p>
            <a:pPr algn="ctr"/>
            <a:r>
              <a:rPr lang="el-GR" sz="1900" dirty="0">
                <a:latin typeface="Century Gothic" pitchFamily="34" charset="0"/>
              </a:rPr>
              <a:t>Αναπληρωτής Υπουργός </a:t>
            </a:r>
          </a:p>
          <a:p>
            <a:pPr algn="ctr"/>
            <a:r>
              <a:rPr lang="el-GR" sz="1900" dirty="0">
                <a:latin typeface="Century Gothic" pitchFamily="34" charset="0"/>
              </a:rPr>
              <a:t>Έρευνας &amp; Καινοτομίας </a:t>
            </a:r>
          </a:p>
        </p:txBody>
      </p:sp>
    </p:spTree>
    <p:extLst>
      <p:ext uri="{BB962C8B-B14F-4D97-AF65-F5344CB8AC3E}">
        <p14:creationId xmlns:p14="http://schemas.microsoft.com/office/powerpoint/2010/main" val="2551625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Στρογγυλεμένο ορθογώνιο"/>
          <p:cNvSpPr/>
          <p:nvPr/>
        </p:nvSpPr>
        <p:spPr>
          <a:xfrm>
            <a:off x="2504729" y="1196752"/>
            <a:ext cx="4602511" cy="172819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latin typeface="Century Gothic" panose="020B0502020202020204" pitchFamily="34" charset="0"/>
              </a:rPr>
              <a:t>Ενίσχυση  Δυναμικού</a:t>
            </a:r>
          </a:p>
        </p:txBody>
      </p:sp>
      <p:grpSp>
        <p:nvGrpSpPr>
          <p:cNvPr id="9" name="8 - Ομάδα"/>
          <p:cNvGrpSpPr/>
          <p:nvPr/>
        </p:nvGrpSpPr>
        <p:grpSpPr>
          <a:xfrm>
            <a:off x="2689428" y="3356992"/>
            <a:ext cx="4207789" cy="2027280"/>
            <a:chOff x="3027870" y="3417944"/>
            <a:chExt cx="4207789" cy="2027280"/>
          </a:xfrm>
        </p:grpSpPr>
        <p:sp>
          <p:nvSpPr>
            <p:cNvPr id="29" name="Αριστερό-δεξιό βέλος 28"/>
            <p:cNvSpPr/>
            <p:nvPr/>
          </p:nvSpPr>
          <p:spPr>
            <a:xfrm rot="8291712">
              <a:off x="3027870" y="3417944"/>
              <a:ext cx="1014112" cy="288032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Αριστερό-δεξιό βέλος 29"/>
            <p:cNvSpPr/>
            <p:nvPr/>
          </p:nvSpPr>
          <p:spPr>
            <a:xfrm rot="2433993">
              <a:off x="6221547" y="3482751"/>
              <a:ext cx="1014112" cy="288032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Αριστερό-δεξιό βέλος 30"/>
            <p:cNvSpPr/>
            <p:nvPr/>
          </p:nvSpPr>
          <p:spPr>
            <a:xfrm rot="10800000">
              <a:off x="4718975" y="5157192"/>
              <a:ext cx="1014112" cy="288032"/>
            </a:xfrm>
            <a:prstGeom prst="left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74558" y="260648"/>
            <a:ext cx="7722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latin typeface="Century Gothic" panose="020B0502020202020204" pitchFamily="34" charset="0"/>
              </a:rPr>
              <a:t>Το τοπίο της Έρευνας στην Ελλάδα </a:t>
            </a: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5673080" y="4077072"/>
            <a:ext cx="388843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300" b="1" dirty="0">
              <a:latin typeface="Century Gothic" panose="020B0502020202020204" pitchFamily="34" charset="0"/>
            </a:endParaRPr>
          </a:p>
          <a:p>
            <a:pPr algn="ctr"/>
            <a:endParaRPr lang="en-US" sz="2300" b="1" dirty="0">
              <a:latin typeface="Century Gothic" panose="020B0502020202020204" pitchFamily="34" charset="0"/>
            </a:endParaRPr>
          </a:p>
          <a:p>
            <a:pPr algn="ctr"/>
            <a:r>
              <a:rPr lang="el-GR" sz="2300" b="1" dirty="0">
                <a:latin typeface="Century Gothic" panose="020B0502020202020204" pitchFamily="34" charset="0"/>
              </a:rPr>
              <a:t>Εμβληματικές Πρωτοβουλίες </a:t>
            </a:r>
            <a:endParaRPr lang="en-US" sz="2300" b="1" dirty="0">
              <a:latin typeface="Century Gothic" panose="020B0502020202020204" pitchFamily="34" charset="0"/>
            </a:endParaRPr>
          </a:p>
          <a:p>
            <a:endParaRPr lang="en-US" sz="2100" dirty="0">
              <a:latin typeface="Century Gothic" panose="020B0502020202020204" pitchFamily="34" charset="0"/>
            </a:endParaRPr>
          </a:p>
          <a:p>
            <a:endParaRPr lang="el-GR" sz="2100" dirty="0">
              <a:latin typeface="Century Gothic" panose="020B0502020202020204" pitchFamily="34" charset="0"/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6496" y="4077072"/>
            <a:ext cx="3744416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b="1" dirty="0">
                <a:latin typeface="Century Gothic" panose="020B0502020202020204" pitchFamily="34" charset="0"/>
              </a:rPr>
              <a:t>Ενίσχυση Καινοτόμου Επιχειρηματικότητας</a:t>
            </a:r>
          </a:p>
        </p:txBody>
      </p:sp>
    </p:spTree>
    <p:extLst>
      <p:ext uri="{BB962C8B-B14F-4D97-AF65-F5344CB8AC3E}">
        <p14:creationId xmlns:p14="http://schemas.microsoft.com/office/powerpoint/2010/main" val="32855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/>
      <p:bldP spid="1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Στρογγυλεμένο ορθογώνιο"/>
          <p:cNvSpPr/>
          <p:nvPr/>
        </p:nvSpPr>
        <p:spPr>
          <a:xfrm>
            <a:off x="1568623" y="1844824"/>
            <a:ext cx="6840760" cy="316835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500" b="1" dirty="0">
                <a:latin typeface="Century Gothic" panose="020B0502020202020204" pitchFamily="34" charset="0"/>
              </a:rPr>
              <a:t>Ενίσχυση  Δυναμικού</a:t>
            </a:r>
          </a:p>
          <a:p>
            <a:pPr algn="ctr"/>
            <a:endParaRPr lang="el-GR" sz="4000" dirty="0">
              <a:latin typeface="Century Gothic" panose="020B0502020202020204" pitchFamily="34" charset="0"/>
            </a:endParaRPr>
          </a:p>
          <a:p>
            <a:pPr algn="ctr"/>
            <a:r>
              <a:rPr lang="el-GR" sz="4000" dirty="0">
                <a:latin typeface="Century Gothic" panose="020B0502020202020204" pitchFamily="34" charset="0"/>
              </a:rPr>
              <a:t> </a:t>
            </a:r>
            <a:r>
              <a:rPr lang="el-GR" sz="3500" dirty="0">
                <a:latin typeface="Century Gothic" panose="020B0502020202020204" pitchFamily="34" charset="0"/>
              </a:rPr>
              <a:t>Άνθρωποι  και  Υποδομές</a:t>
            </a:r>
          </a:p>
        </p:txBody>
      </p:sp>
    </p:spTree>
    <p:extLst>
      <p:ext uri="{BB962C8B-B14F-4D97-AF65-F5344CB8AC3E}">
        <p14:creationId xmlns:p14="http://schemas.microsoft.com/office/powerpoint/2010/main" val="1937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77053" y="1196752"/>
            <a:ext cx="93743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>
                <a:latin typeface="Century Gothic" pitchFamily="34" charset="0"/>
              </a:rPr>
              <a:t>Το εξαιρετικό ανθρώπινο δυναμικό που διαθέτει η χώρα, κυρίως οι νέοι επιστήμονες και ερευνητές, βρίσκεται στο επίκεντρο της προσπάθειας ανάκαμψης.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59151" y="138698"/>
            <a:ext cx="8750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Century Gothic" pitchFamily="34" charset="0"/>
              </a:rPr>
              <a:t>Η πιο σημαντική παρακαταθήκη: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59152" y="764704"/>
            <a:ext cx="93743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Οι άνθρωποι!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151" y="2780928"/>
            <a:ext cx="9460666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 defTabSz="913537">
              <a:buFont typeface="Arial" panose="020B0604020202020204" pitchFamily="34" charset="0"/>
              <a:buChar char="•"/>
              <a:defRPr/>
            </a:pPr>
            <a:r>
              <a:rPr lang="el-GR" sz="2100" dirty="0">
                <a:latin typeface="Century Gothic" pitchFamily="34" charset="0"/>
              </a:rPr>
              <a:t>η</a:t>
            </a:r>
            <a:r>
              <a:rPr lang="el-GR" sz="2100" b="1" dirty="0">
                <a:latin typeface="Century Gothic" pitchFamily="34" charset="0"/>
              </a:rPr>
              <a:t> υποτίμηση της εργασίας,</a:t>
            </a:r>
            <a:r>
              <a:rPr lang="el-GR" sz="2100" dirty="0">
                <a:latin typeface="Century Gothic" pitchFamily="34" charset="0"/>
              </a:rPr>
              <a:t> η </a:t>
            </a:r>
            <a:r>
              <a:rPr lang="el-GR" sz="2100" b="1" dirty="0">
                <a:latin typeface="Century Gothic" pitchFamily="34" charset="0"/>
              </a:rPr>
              <a:t>ανεργία, </a:t>
            </a:r>
            <a:r>
              <a:rPr lang="el-GR" sz="2100" dirty="0">
                <a:latin typeface="Century Gothic" pitchFamily="34" charset="0"/>
              </a:rPr>
              <a:t>η</a:t>
            </a:r>
            <a:r>
              <a:rPr lang="el-GR" sz="2100" b="1" dirty="0">
                <a:latin typeface="Century Gothic" pitchFamily="34" charset="0"/>
              </a:rPr>
              <a:t> έλλειψη προοπτικών σταδιοδρομίας</a:t>
            </a:r>
            <a:r>
              <a:rPr lang="el-GR" sz="2100" dirty="0">
                <a:latin typeface="Century Gothic" pitchFamily="34" charset="0"/>
              </a:rPr>
              <a:t>, οι οποίες έχουν ενταθεί στις συνθήκες της κρίσης έχουν οδηγήσει σε δραματική αύξηση των φαινομένων της μεγάλης μονόπλευρης φυγής στο εξωτερικό, του </a:t>
            </a:r>
            <a:r>
              <a:rPr lang="en-US" sz="2100" b="1" dirty="0">
                <a:latin typeface="Century Gothic" pitchFamily="34" charset="0"/>
              </a:rPr>
              <a:t>brain drain</a:t>
            </a:r>
            <a:r>
              <a:rPr lang="en-US" sz="2100" dirty="0">
                <a:latin typeface="Century Gothic" pitchFamily="34" charset="0"/>
              </a:rPr>
              <a:t>,</a:t>
            </a:r>
            <a:r>
              <a:rPr lang="el-GR" sz="2100" dirty="0">
                <a:latin typeface="Century Gothic" pitchFamily="34" charset="0"/>
              </a:rPr>
              <a:t> και της απασχόλησης σε εργασίες χαμηλής εξειδίκευσης, του </a:t>
            </a:r>
            <a:r>
              <a:rPr lang="en-US" sz="2100" b="1" dirty="0">
                <a:latin typeface="Century Gothic" pitchFamily="34" charset="0"/>
              </a:rPr>
              <a:t>brain waste.</a:t>
            </a:r>
            <a:endParaRPr lang="el-GR" sz="2100" dirty="0">
              <a:latin typeface="Century Gothic" pitchFamily="34" charset="0"/>
            </a:endParaRPr>
          </a:p>
        </p:txBody>
      </p:sp>
      <p:grpSp>
        <p:nvGrpSpPr>
          <p:cNvPr id="12" name="11 - Ομάδα"/>
          <p:cNvGrpSpPr/>
          <p:nvPr/>
        </p:nvGrpSpPr>
        <p:grpSpPr>
          <a:xfrm>
            <a:off x="776537" y="4581128"/>
            <a:ext cx="8943280" cy="1319862"/>
            <a:chOff x="632520" y="5061466"/>
            <a:chExt cx="8943280" cy="1319862"/>
          </a:xfrm>
        </p:grpSpPr>
        <p:sp>
          <p:nvSpPr>
            <p:cNvPr id="13" name="12 - Ορθογώνιο"/>
            <p:cNvSpPr/>
            <p:nvPr/>
          </p:nvSpPr>
          <p:spPr>
            <a:xfrm>
              <a:off x="632520" y="5061466"/>
              <a:ext cx="8496944" cy="131986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  <a:p>
              <a:pPr algn="ctr"/>
              <a:endParaRPr lang="el-GR" dirty="0"/>
            </a:p>
            <a:p>
              <a:pPr algn="ctr"/>
              <a:endParaRPr lang="el-GR" dirty="0"/>
            </a:p>
            <a:p>
              <a:pPr algn="ctr"/>
              <a:endParaRPr lang="el-GR" dirty="0"/>
            </a:p>
            <a:p>
              <a:pPr algn="ctr"/>
              <a:r>
                <a:rPr lang="el-GR" dirty="0"/>
                <a:t>						</a:t>
              </a:r>
              <a:r>
                <a:rPr lang="el-GR" sz="1600" b="1" dirty="0">
                  <a:solidFill>
                    <a:schemeClr val="tx1"/>
                  </a:solidFill>
                </a:rPr>
                <a:t>Πηγή:  </a:t>
              </a:r>
              <a:r>
                <a:rPr lang="en-US" sz="1600" b="1" dirty="0">
                  <a:solidFill>
                    <a:schemeClr val="tx1"/>
                  </a:solidFill>
                </a:rPr>
                <a:t>Bloomberg, </a:t>
              </a:r>
              <a:r>
                <a:rPr lang="el-GR" sz="1600" b="1" dirty="0">
                  <a:solidFill>
                    <a:schemeClr val="tx1"/>
                  </a:solidFill>
                </a:rPr>
                <a:t>Ιούνιος </a:t>
              </a:r>
              <a:r>
                <a:rPr lang="en-US" sz="1600" b="1" dirty="0">
                  <a:solidFill>
                    <a:schemeClr val="tx1"/>
                  </a:solidFill>
                </a:rPr>
                <a:t>2015</a:t>
              </a:r>
              <a:endParaRPr lang="el-GR" sz="1600" b="1" dirty="0"/>
            </a:p>
          </p:txBody>
        </p:sp>
        <p:grpSp>
          <p:nvGrpSpPr>
            <p:cNvPr id="15" name="15 - Ομάδα"/>
            <p:cNvGrpSpPr/>
            <p:nvPr/>
          </p:nvGrpSpPr>
          <p:grpSpPr>
            <a:xfrm>
              <a:off x="1155700" y="5133474"/>
              <a:ext cx="8420100" cy="455766"/>
              <a:chOff x="1066800" y="5133473"/>
              <a:chExt cx="7772400" cy="455766"/>
            </a:xfrm>
          </p:grpSpPr>
          <p:sp>
            <p:nvSpPr>
              <p:cNvPr id="21" name="20 - TextBox"/>
              <p:cNvSpPr txBox="1"/>
              <p:nvPr/>
            </p:nvSpPr>
            <p:spPr>
              <a:xfrm>
                <a:off x="1066800" y="5158352"/>
                <a:ext cx="7772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latin typeface="Century Gothic" pitchFamily="34" charset="0"/>
                  </a:rPr>
                  <a:t>2000-2005      		        2.552  νέοι επιστήμονες</a:t>
                </a:r>
              </a:p>
            </p:txBody>
          </p:sp>
          <p:sp>
            <p:nvSpPr>
              <p:cNvPr id="22" name="21 - Ραβδωτό δεξιό βέλος"/>
              <p:cNvSpPr/>
              <p:nvPr/>
            </p:nvSpPr>
            <p:spPr>
              <a:xfrm>
                <a:off x="2882781" y="5133473"/>
                <a:ext cx="2070219" cy="427911"/>
              </a:xfrm>
              <a:prstGeom prst="striped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/>
                  <a:t>Μετανάστευσαν</a:t>
                </a:r>
              </a:p>
            </p:txBody>
          </p:sp>
        </p:grpSp>
        <p:grpSp>
          <p:nvGrpSpPr>
            <p:cNvPr id="18" name="10 - Ομάδα"/>
            <p:cNvGrpSpPr/>
            <p:nvPr/>
          </p:nvGrpSpPr>
          <p:grpSpPr>
            <a:xfrm>
              <a:off x="1155700" y="5697012"/>
              <a:ext cx="7829748" cy="444574"/>
              <a:chOff x="838200" y="5697011"/>
              <a:chExt cx="7581747" cy="444574"/>
            </a:xfrm>
          </p:grpSpPr>
          <p:sp>
            <p:nvSpPr>
              <p:cNvPr id="19" name="18 - TextBox"/>
              <p:cNvSpPr txBox="1"/>
              <p:nvPr/>
            </p:nvSpPr>
            <p:spPr>
              <a:xfrm>
                <a:off x="838200" y="5710698"/>
                <a:ext cx="75817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b="1" dirty="0">
                    <a:latin typeface="Century Gothic" pitchFamily="34" charset="0"/>
                  </a:rPr>
                  <a:t>2009-2014       		        20.281 νέοι επιστήμονες</a:t>
                </a:r>
              </a:p>
            </p:txBody>
          </p:sp>
          <p:sp>
            <p:nvSpPr>
              <p:cNvPr id="20" name="19 - Ραβδωτό δεξιό βέλος"/>
              <p:cNvSpPr/>
              <p:nvPr/>
            </p:nvSpPr>
            <p:spPr>
              <a:xfrm>
                <a:off x="2743200" y="5697011"/>
                <a:ext cx="2190387" cy="427911"/>
              </a:xfrm>
              <a:prstGeom prst="stripedRightArrow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b="1" dirty="0"/>
                  <a:t>Μετανάστευσαν</a:t>
                </a:r>
              </a:p>
            </p:txBody>
          </p:sp>
        </p:grpSp>
      </p:grpSp>
      <p:sp>
        <p:nvSpPr>
          <p:cNvPr id="16" name="6 - TextBox"/>
          <p:cNvSpPr txBox="1"/>
          <p:nvPr/>
        </p:nvSpPr>
        <p:spPr>
          <a:xfrm>
            <a:off x="259151" y="2345099"/>
            <a:ext cx="844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>
                <a:latin typeface="Century Gothic" pitchFamily="34" charset="0"/>
              </a:rPr>
              <a:t>Όμως,</a:t>
            </a:r>
            <a:r>
              <a:rPr lang="el-GR" sz="2300" dirty="0"/>
              <a:t> </a:t>
            </a:r>
          </a:p>
        </p:txBody>
      </p:sp>
      <p:grpSp>
        <p:nvGrpSpPr>
          <p:cNvPr id="17" name="Group 7"/>
          <p:cNvGrpSpPr/>
          <p:nvPr/>
        </p:nvGrpSpPr>
        <p:grpSpPr>
          <a:xfrm>
            <a:off x="128464" y="6093298"/>
            <a:ext cx="9591352" cy="430887"/>
            <a:chOff x="835552" y="3783686"/>
            <a:chExt cx="7861367" cy="874639"/>
          </a:xfrm>
        </p:grpSpPr>
        <p:sp>
          <p:nvSpPr>
            <p:cNvPr id="23" name="Right Arrow 6"/>
            <p:cNvSpPr/>
            <p:nvPr/>
          </p:nvSpPr>
          <p:spPr>
            <a:xfrm>
              <a:off x="835552" y="3783688"/>
              <a:ext cx="604303" cy="849948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16 - TextBox"/>
            <p:cNvSpPr txBox="1"/>
            <p:nvPr/>
          </p:nvSpPr>
          <p:spPr>
            <a:xfrm>
              <a:off x="1534120" y="3783686"/>
              <a:ext cx="7162799" cy="874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Helvetica"/>
                </a:rPr>
                <a:t>Υποκατάσταση του </a:t>
              </a:r>
              <a:r>
                <a:rPr lang="en-US" sz="2200" b="1" dirty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Helvetica"/>
                </a:rPr>
                <a:t>brain drain </a:t>
              </a:r>
              <a:r>
                <a:rPr lang="el-GR" sz="2200" b="1" dirty="0">
                  <a:solidFill>
                    <a:schemeClr val="accent5">
                      <a:lumMod val="75000"/>
                    </a:schemeClr>
                  </a:solidFill>
                  <a:latin typeface="Century Gothic" pitchFamily="34" charset="0"/>
                  <a:cs typeface="Helvetica"/>
                </a:rPr>
                <a:t>από μια </a:t>
              </a:r>
              <a:r>
                <a:rPr lang="el-GR" sz="22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  <a:cs typeface="Helvetica"/>
                </a:rPr>
                <a:t>ισόρροπη</a:t>
              </a:r>
              <a:r>
                <a:rPr lang="el-GR" sz="2200" b="1" dirty="0">
                  <a:solidFill>
                    <a:srgbClr val="C00000"/>
                  </a:solidFill>
                  <a:latin typeface="Century Gothic" pitchFamily="34" charset="0"/>
                  <a:cs typeface="Helvetica"/>
                </a:rPr>
                <a:t> </a:t>
              </a:r>
              <a:r>
                <a:rPr lang="el-GR" sz="2200" b="1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  <a:cs typeface="Helvetica"/>
                </a:rPr>
                <a:t>κινητικότητα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625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496" y="836712"/>
            <a:ext cx="916305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latin typeface="Century Gothic" pitchFamily="34" charset="0"/>
                <a:cs typeface="Helvetica"/>
              </a:rPr>
              <a:t>Το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ΕΛΙΔΕΚ 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ιδρύθηκε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 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τον Οκτώβριο του 2016, για τη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στήριξη νέων επιστημόνων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 και της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ελεύθερης έρευνας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blue sky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research</a:t>
            </a:r>
            <a:r>
              <a:rPr lang="el-GR" sz="24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) στα ΑΕΙ και ΕΚ της χώρας με </a:t>
            </a:r>
            <a:r>
              <a:rPr lang="el-GR" sz="2400" b="1" dirty="0" err="1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εμπροσθοβαρή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 κατανομή των διαθέσιμων πόρων (240 εκ. €)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.</a:t>
            </a:r>
            <a:endParaRPr lang="el-GR" sz="20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Helvetica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26267" y="116633"/>
            <a:ext cx="932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Century Gothic" pitchFamily="34" charset="0"/>
                <a:cs typeface="Helvetica"/>
              </a:rPr>
              <a:t>ΕΛΙΔΕΚ (Ελληνικό Ίδρυμα Έρευνας και Καινοτομίας</a:t>
            </a:r>
            <a:r>
              <a:rPr lang="en-US" sz="2800" b="1" dirty="0">
                <a:latin typeface="Century Gothic" pitchFamily="34" charset="0"/>
                <a:cs typeface="Helvetica"/>
              </a:rPr>
              <a:t>)</a:t>
            </a:r>
            <a:endParaRPr lang="el-GR" sz="2800" b="1" dirty="0">
              <a:latin typeface="Century Gothic" pitchFamily="34" charset="0"/>
              <a:cs typeface="Helvetica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60513" y="2708921"/>
            <a:ext cx="864096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Αποτελεί ένα νέο θεσμό που καλλιεργεί την ερευνητική κουλτούρα και αναμορφώνει το ακαδημαϊκό/ ερευνητικό τοπίο της χώρας με όρους συνέπειας, συνέχειας, εμπιστοσύνης και διαφάνειας.</a:t>
            </a:r>
            <a:endParaRPr lang="el-GR" sz="15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el-GR" dirty="0"/>
          </a:p>
        </p:txBody>
      </p:sp>
      <p:grpSp>
        <p:nvGrpSpPr>
          <p:cNvPr id="7" name="14 - Ομάδα"/>
          <p:cNvGrpSpPr/>
          <p:nvPr/>
        </p:nvGrpSpPr>
        <p:grpSpPr>
          <a:xfrm>
            <a:off x="379315" y="5661250"/>
            <a:ext cx="9098189" cy="954107"/>
            <a:chOff x="414976" y="1220995"/>
            <a:chExt cx="8398328" cy="954107"/>
          </a:xfrm>
        </p:grpSpPr>
        <p:sp>
          <p:nvSpPr>
            <p:cNvPr id="8" name="7 - TextBox"/>
            <p:cNvSpPr txBox="1"/>
            <p:nvPr/>
          </p:nvSpPr>
          <p:spPr>
            <a:xfrm>
              <a:off x="1219200" y="1220995"/>
              <a:ext cx="7594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Η αναμόρφωση αυτή πραγματοποιείται από </a:t>
              </a:r>
              <a:r>
                <a:rPr lang="el-GR" sz="2800" b="1" u="sng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την ίδια </a:t>
              </a:r>
              <a:r>
                <a:rPr lang="el-GR" sz="2800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την επιστημονική κοινότητα!</a:t>
              </a:r>
              <a:endParaRPr lang="el-GR" sz="2000" dirty="0">
                <a:latin typeface="Century Gothic" pitchFamily="34" charset="0"/>
              </a:endParaRPr>
            </a:p>
          </p:txBody>
        </p:sp>
        <p:sp>
          <p:nvSpPr>
            <p:cNvPr id="10" name="Right Arrow 6"/>
            <p:cNvSpPr/>
            <p:nvPr/>
          </p:nvSpPr>
          <p:spPr>
            <a:xfrm>
              <a:off x="414976" y="1357538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98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487038" cy="492443"/>
            <a:chOff x="112907" y="4495800"/>
            <a:chExt cx="8493812" cy="492443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79780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lvl="0" indent="-185738"/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Σε </a:t>
              </a:r>
              <a:r>
                <a:rPr lang="el-GR" sz="2600" b="1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19 μήνες </a:t>
              </a: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από την ίδρυσή του: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27 - TextBox"/>
          <p:cNvSpPr txBox="1"/>
          <p:nvPr/>
        </p:nvSpPr>
        <p:spPr>
          <a:xfrm>
            <a:off x="416497" y="2132856"/>
            <a:ext cx="9126997" cy="3347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2300" b="1" dirty="0">
                <a:solidFill>
                  <a:prstClr val="black"/>
                </a:solidFill>
                <a:latin typeface="Century Gothic" pitchFamily="34" charset="0"/>
              </a:rPr>
              <a:t>Το </a:t>
            </a:r>
            <a:r>
              <a:rPr lang="el-GR" sz="24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ΕΛΙΔΕΚ</a:t>
            </a:r>
            <a:r>
              <a:rPr lang="el-GR" sz="2300" b="1" dirty="0">
                <a:solidFill>
                  <a:prstClr val="black"/>
                </a:solidFill>
                <a:latin typeface="Century Gothic" pitchFamily="34" charset="0"/>
              </a:rPr>
              <a:t>, με την αρωγή της Γενικής Γραμματείας Έρευνας και Τεχνολογίας (ΓΓΕΤ), έχει προχωρήσει ήδη στην προκήρυξη δράσεων ύψους </a:t>
            </a:r>
            <a:r>
              <a:rPr lang="el-GR" sz="2300" b="1" dirty="0">
                <a:solidFill>
                  <a:srgbClr val="C00000"/>
                </a:solidFill>
                <a:latin typeface="Century Gothic" pitchFamily="34" charset="0"/>
              </a:rPr>
              <a:t>112.5 εκ. €</a:t>
            </a:r>
            <a:r>
              <a:rPr lang="el-GR" sz="2300" b="1" dirty="0">
                <a:solidFill>
                  <a:prstClr val="black"/>
                </a:solidFill>
                <a:latin typeface="Century Gothic" pitchFamily="34" charset="0"/>
              </a:rPr>
              <a:t> και έχει συγκεντρώσει το ενδιαφέρον </a:t>
            </a:r>
            <a:r>
              <a:rPr lang="el-GR" sz="2300" b="1" dirty="0">
                <a:solidFill>
                  <a:srgbClr val="C00000"/>
                </a:solidFill>
                <a:latin typeface="Century Gothic" pitchFamily="34" charset="0"/>
              </a:rPr>
              <a:t>7012</a:t>
            </a:r>
            <a:r>
              <a:rPr lang="el-GR" sz="23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προτάσεων</a:t>
            </a:r>
            <a:r>
              <a:rPr lang="el-GR" sz="23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υποψήφιων διδακτόρων, </a:t>
            </a:r>
            <a:r>
              <a:rPr lang="el-GR" sz="2400" b="1" dirty="0" err="1">
                <a:solidFill>
                  <a:srgbClr val="C00000"/>
                </a:solidFill>
                <a:latin typeface="Century Gothic" pitchFamily="34" charset="0"/>
                <a:cs typeface="Helvetica"/>
              </a:rPr>
              <a:t>μεταδιδακτόρων</a:t>
            </a:r>
            <a:r>
              <a:rPr lang="el-GR" sz="24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, μελών ΔΕΠ και Ερευνητών</a:t>
            </a:r>
            <a:r>
              <a:rPr lang="el-GR" sz="2300" b="1" dirty="0">
                <a:solidFill>
                  <a:srgbClr val="C00000"/>
                </a:solidFill>
                <a:latin typeface="Century Gothic" pitchFamily="34" charset="0"/>
              </a:rPr>
              <a:t>, </a:t>
            </a:r>
          </a:p>
          <a:p>
            <a:pPr lvl="0" algn="ctr">
              <a:lnSpc>
                <a:spcPct val="150000"/>
              </a:lnSpc>
            </a:pPr>
            <a:r>
              <a:rPr lang="el-GR" sz="2300" b="1" dirty="0">
                <a:solidFill>
                  <a:prstClr val="black"/>
                </a:solidFill>
                <a:latin typeface="Century Gothic" pitchFamily="34" charset="0"/>
              </a:rPr>
              <a:t>για την ενίσχυση των ερευνητικών έργων τους.</a:t>
            </a:r>
            <a:endParaRPr kumimoji="0" lang="el-GR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ΕΛΙΔΕΚ:</a:t>
            </a:r>
          </a:p>
        </p:txBody>
      </p:sp>
    </p:spTree>
    <p:extLst>
      <p:ext uri="{BB962C8B-B14F-4D97-AF65-F5344CB8AC3E}">
        <p14:creationId xmlns:p14="http://schemas.microsoft.com/office/powerpoint/2010/main" val="16308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793088" cy="492443"/>
            <a:chOff x="112907" y="4495800"/>
            <a:chExt cx="8767821" cy="492443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8252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1</a:t>
              </a:r>
              <a:r>
                <a:rPr lang="el-GR" sz="2600" baseline="30000" dirty="0">
                  <a:solidFill>
                    <a:prstClr val="black"/>
                  </a:solidFill>
                  <a:latin typeface="Century Gothic" pitchFamily="34" charset="0"/>
                </a:rPr>
                <a:t>η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 Προκήρυξη υποτροφιών για υποψήφιους διδάκτορες: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98A7DB-9634-4A67-8AF6-7E0F8EE53F21}"/>
              </a:ext>
            </a:extLst>
          </p:cNvPr>
          <p:cNvSpPr txBox="1"/>
          <p:nvPr/>
        </p:nvSpPr>
        <p:spPr>
          <a:xfrm>
            <a:off x="2921033" y="1625921"/>
            <a:ext cx="44534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Συνολικός αριθμός αιτήσεων:</a:t>
            </a:r>
            <a:r>
              <a:rPr lang="el-GR" sz="2000" b="1" dirty="0">
                <a:latin typeface="Century Gothic" panose="020B0502020202020204" pitchFamily="34" charset="0"/>
              </a:rPr>
              <a:t> 2114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Αριθμός Υποτροφιών: </a:t>
            </a:r>
            <a:r>
              <a:rPr lang="el-GR" sz="2000" b="1" dirty="0">
                <a:latin typeface="Century Gothic" panose="020B0502020202020204" pitchFamily="34" charset="0"/>
              </a:rPr>
              <a:t>582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Προϋπολογισμός: </a:t>
            </a:r>
            <a:r>
              <a:rPr lang="el-GR" sz="2000" b="1" dirty="0">
                <a:latin typeface="Century Gothic" panose="020B0502020202020204" pitchFamily="34" charset="0"/>
              </a:rPr>
              <a:t>13.500.000 €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72D3483-6026-43EC-B809-556ABEA06E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964" y="3401625"/>
          <a:ext cx="8367192" cy="25770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45013">
                  <a:extLst>
                    <a:ext uri="{9D8B030D-6E8A-4147-A177-3AD203B41FA5}">
                      <a16:colId xmlns:a16="http://schemas.microsoft.com/office/drawing/2014/main" xmlns="" val="209481800"/>
                    </a:ext>
                  </a:extLst>
                </a:gridCol>
                <a:gridCol w="1722179">
                  <a:extLst>
                    <a:ext uri="{9D8B030D-6E8A-4147-A177-3AD203B41FA5}">
                      <a16:colId xmlns:a16="http://schemas.microsoft.com/office/drawing/2014/main" xmlns="" val="3642140107"/>
                    </a:ext>
                  </a:extLst>
                </a:gridCol>
              </a:tblGrid>
              <a:tr h="3954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Κατανομή Υποτροφιών/ Θεματική περιοχή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55268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ΘΕΜΑΤΙΚΕΣ/ΕΠΙΣΤΗΜΟΝΙΚΕΣ ΠΕΡΙΟΧΕΣ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Υποτροφιών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093868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Α. ΦΥΣΙΚΕΣ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93763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Β. ΕΠΙΣΤΗΜΕΣ ΜΗΧΑΝΙΚΟΥ ΚΑΙ ΤΕΧΝΟΛΟΓΙΚΕΣ ΕΠΙΣΤΗΜΕΣ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130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04181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Γ. ΕΠΙΣΤΗΜΕΣ ΖΩΗΣ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41342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Δ. ΚΟΙΝΩΝΙΚΕΣ ΚΑΙ ΑΝΘΡΩΠΙΣΤΙΚΕΣ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165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322153"/>
                  </a:ext>
                </a:extLst>
              </a:tr>
              <a:tr h="1986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ΣΥΝΟΛΟ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582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89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7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793088" cy="492443"/>
            <a:chOff x="112907" y="4495800"/>
            <a:chExt cx="8767821" cy="492443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82520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1</a:t>
              </a:r>
              <a:r>
                <a:rPr lang="el-GR" sz="2600" baseline="30000" dirty="0">
                  <a:solidFill>
                    <a:prstClr val="black"/>
                  </a:solidFill>
                  <a:latin typeface="Century Gothic" pitchFamily="34" charset="0"/>
                </a:rPr>
                <a:t>η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 Προκήρυξη υποτροφιών για υποψήφιους διδάκτορες: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 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I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Ι: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D02180B-7964-4263-A0B4-38AEA7CA51B1}"/>
              </a:ext>
            </a:extLst>
          </p:cNvPr>
          <p:cNvGraphicFramePr>
            <a:graphicFrameLocks/>
          </p:cNvGraphicFramePr>
          <p:nvPr/>
        </p:nvGraphicFramePr>
        <p:xfrm>
          <a:off x="0" y="1196753"/>
          <a:ext cx="10050017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078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692696"/>
            <a:ext cx="9793088" cy="892552"/>
            <a:chOff x="112907" y="4495800"/>
            <a:chExt cx="8767821" cy="892552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825206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1</a:t>
              </a:r>
              <a:r>
                <a:rPr lang="el-GR" sz="2600" baseline="30000" dirty="0">
                  <a:solidFill>
                    <a:prstClr val="black"/>
                  </a:solidFill>
                  <a:latin typeface="Century Gothic" pitchFamily="34" charset="0"/>
                </a:rPr>
                <a:t>η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 Προκήρυξη ερευνητικών έργων για την ενίσχυση </a:t>
              </a:r>
              <a:r>
                <a:rPr lang="el-GR" sz="2600" dirty="0" err="1">
                  <a:solidFill>
                    <a:prstClr val="black"/>
                  </a:solidFill>
                  <a:latin typeface="Century Gothic" pitchFamily="34" charset="0"/>
                </a:rPr>
                <a:t>μεταδιδακτόρων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/τριών: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3CED7-A7E7-45C6-9100-3FA824CD16B6}"/>
              </a:ext>
            </a:extLst>
          </p:cNvPr>
          <p:cNvSpPr txBox="1"/>
          <p:nvPr/>
        </p:nvSpPr>
        <p:spPr>
          <a:xfrm>
            <a:off x="2921033" y="1556792"/>
            <a:ext cx="445346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Συνολικός αριθμός αιτήσεων:</a:t>
            </a:r>
            <a:r>
              <a:rPr lang="el-GR" sz="2000" b="1" dirty="0">
                <a:latin typeface="Century Gothic" panose="020B0502020202020204" pitchFamily="34" charset="0"/>
              </a:rPr>
              <a:t> 1671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Αριθμός Ερευνητικών Έργων: </a:t>
            </a:r>
            <a:r>
              <a:rPr lang="el-GR" sz="2000" b="1" dirty="0">
                <a:latin typeface="Century Gothic" panose="020B0502020202020204" pitchFamily="34" charset="0"/>
              </a:rPr>
              <a:t>192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Προϋπολογισμός: </a:t>
            </a:r>
            <a:r>
              <a:rPr lang="en-US" sz="2000" b="1" dirty="0">
                <a:latin typeface="Century Gothic" panose="020B0502020202020204" pitchFamily="34" charset="0"/>
              </a:rPr>
              <a:t>34</a:t>
            </a:r>
            <a:r>
              <a:rPr lang="el-GR" sz="2000" b="1" dirty="0">
                <a:latin typeface="Century Gothic" panose="020B0502020202020204" pitchFamily="34" charset="0"/>
              </a:rPr>
              <a:t>.</a:t>
            </a:r>
            <a:r>
              <a:rPr lang="en-US" sz="2000" b="1" dirty="0">
                <a:latin typeface="Century Gothic" panose="020B0502020202020204" pitchFamily="34" charset="0"/>
              </a:rPr>
              <a:t>0</a:t>
            </a:r>
            <a:r>
              <a:rPr lang="el-GR" sz="2000" b="1" dirty="0">
                <a:latin typeface="Century Gothic" panose="020B0502020202020204" pitchFamily="34" charset="0"/>
              </a:rPr>
              <a:t>00.000 €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5AB3F62-9A96-4F86-93B4-08710876A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00802"/>
              </p:ext>
            </p:extLst>
          </p:nvPr>
        </p:nvGraphicFramePr>
        <p:xfrm>
          <a:off x="920552" y="2780928"/>
          <a:ext cx="8223175" cy="37978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30638">
                  <a:extLst>
                    <a:ext uri="{9D8B030D-6E8A-4147-A177-3AD203B41FA5}">
                      <a16:colId xmlns:a16="http://schemas.microsoft.com/office/drawing/2014/main" xmlns="" val="209481800"/>
                    </a:ext>
                  </a:extLst>
                </a:gridCol>
                <a:gridCol w="1692537">
                  <a:extLst>
                    <a:ext uri="{9D8B030D-6E8A-4147-A177-3AD203B41FA5}">
                      <a16:colId xmlns:a16="http://schemas.microsoft.com/office/drawing/2014/main" xmlns="" val="3642140107"/>
                    </a:ext>
                  </a:extLst>
                </a:gridCol>
              </a:tblGrid>
              <a:tr h="34908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Κατανομή Υποτροφιών/ Θεματική περιοχή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55268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ΘΕΜΑΤΙΚΕΣ/ΕΠΙΣΤΗΜΟΝΙΚΕΣ ΠΕΡΙΟΧΕΣ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Υποτροφιών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093868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Α.  ΦΥΣΙΚΕΣ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93763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Β.  ΕΠΙΣΤΗΜΕΣ ΜΗΧΑΝΙΚΟΥ ΚΑΙ ΤΕΧΝΟΛΟΓΙΚΕΣ ΕΠΙΣΤΗΜΕΣ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04181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Γ.  ΕΠΙΣΤΗΜΕΣ ΖΩΗΣ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879033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Δ.  ΓΕΩΠΟΝΙΚΕΣ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12859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Ε.  ΜΑΘΗΜΑΤΙΚΑ ΚΑΙ ΕΠΙΣΤΗΜΕΣ ΤΗΣ ΠΛΗΡΟΦΟΡΙΑΣ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0797009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ΣΤ. ΚΟΙΝΩΝΙΚΕΣ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69595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Ζ.  ΑΝΘΡΩΠΙΣΤΙΚΕΣ ΕΠΙΣΤΗΜΕΣ ΚΑΙ ΤΕΧΝΕΣ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41342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Δ. ΠΕΡΙΒΑΛΛΟΝ ΚΑΙ ΕΝΕΡΓΕΙΑ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322153"/>
                  </a:ext>
                </a:extLst>
              </a:tr>
              <a:tr h="1986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ΣΥΝΟΛΟ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192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89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0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793088" cy="892552"/>
            <a:chOff x="112907" y="4495800"/>
            <a:chExt cx="8767821" cy="892552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825206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lvl="0" indent="-185738"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1η Προκήρυξη ερευνητικών έργων για την ενίσχυση </a:t>
              </a:r>
              <a:r>
                <a:rPr lang="el-GR" sz="2600" dirty="0" err="1">
                  <a:solidFill>
                    <a:prstClr val="black"/>
                  </a:solidFill>
                  <a:latin typeface="Century Gothic" pitchFamily="34" charset="0"/>
                </a:rPr>
                <a:t>μεταδιδακτόρων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/τριών: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  Ι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I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Ι: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A1044B5F-2055-4E8F-9374-92D2150B5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746651"/>
              </p:ext>
            </p:extLst>
          </p:nvPr>
        </p:nvGraphicFramePr>
        <p:xfrm>
          <a:off x="56456" y="1903437"/>
          <a:ext cx="9763124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750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793088" cy="1292662"/>
            <a:chOff x="112907" y="4495800"/>
            <a:chExt cx="8767821" cy="1292662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825206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lvl="0" indent="-185738"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1η Προκήρυξη ερευνητικών έργων για την ενίσχυση των μελών ΔΕΠ και Ερευνητών/τριών και την προμήθεια ερευνητικού εξοπλισμού μεγάλης αξίας:</a:t>
              </a:r>
              <a:r>
                <a:rPr lang="en-US" sz="2600" dirty="0">
                  <a:solidFill>
                    <a:prstClr val="black"/>
                  </a:solidFill>
                  <a:latin typeface="Century Gothic" pitchFamily="34" charset="0"/>
                </a:rPr>
                <a:t>  </a:t>
              </a:r>
              <a:endPara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Helvetica"/>
              </a:rPr>
              <a:t>Από τις δράσεις του ΕΛΙΔΕΚ: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928D71DA-6519-4AF8-A78C-A20A40FDC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960182"/>
              </p:ext>
            </p:extLst>
          </p:nvPr>
        </p:nvGraphicFramePr>
        <p:xfrm>
          <a:off x="841410" y="2564904"/>
          <a:ext cx="8223175" cy="41610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30638">
                  <a:extLst>
                    <a:ext uri="{9D8B030D-6E8A-4147-A177-3AD203B41FA5}">
                      <a16:colId xmlns:a16="http://schemas.microsoft.com/office/drawing/2014/main" xmlns="" val="209481800"/>
                    </a:ext>
                  </a:extLst>
                </a:gridCol>
                <a:gridCol w="1692537">
                  <a:extLst>
                    <a:ext uri="{9D8B030D-6E8A-4147-A177-3AD203B41FA5}">
                      <a16:colId xmlns:a16="http://schemas.microsoft.com/office/drawing/2014/main" xmlns="" val="3642140107"/>
                    </a:ext>
                  </a:extLst>
                </a:gridCol>
              </a:tblGrid>
              <a:tr h="39547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Α’ φάση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55268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ΘΕΜΑΤΙΚΕΣ/ΕΠΙΣΤΗΜΟΝΙΚΕΣ ΠΕΡΙΟΧΕΣ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Αριθμός προτάσεων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0938680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Α.  ΦΥΣΙΚΕΣ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437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7937631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Β.  ΕΠΙΣΤΗΜΕΣ ΜΗΧΑΝΙΚΟΥ ΚΑΙ ΤΕΧΝΟΛΟΓΙΑΣ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104181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Γ.  ΕΠΙΣΤΗΜΕΣ ΖΩΗΣ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7879033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Δ.  ΓΕΩΠΟΝΙΚΕΣ ΕΠΙΣΤΗΜΕΣ - ΤΡΟΦΙΜΑ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712859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Ε.  ΜΑΘΗΜΑΤΙΚΑ ΚΑΙ ΕΠΙΣΤΗΜΕΣ ΤΗΣ ΠΛΗΡΟΦΟΡΙΑΣ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0797009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ΣΤ. ΚΟΙΝΩΝΙΚΕΣ ΕΠΙΣΤΗΜΕΣ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0695952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effectLst/>
                        </a:rPr>
                        <a:t>Ζ.  ΑΝΘΡΩΠΙΣΤΙΚΕΣ ΕΠΙΣΤΗΜΕΣ ΚΑΙ ΤΕΧΝΕΣ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413427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Η. ΠΕΡΙΒΑΛΛΟΝ ΚΑΙ ΕΝΕΡΓΕΙΑ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06377348"/>
                  </a:ext>
                </a:extLst>
              </a:tr>
              <a:tr h="31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Θ. ΔΙΟΙΚΗΣΗ ΚΑΙ ΟΙΚΟΝΟΜΙΑ ΤΗΣ ΚΑΙΝΟΤΟΜΙΑΣ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</a:rPr>
                        <a:t>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2322153"/>
                  </a:ext>
                </a:extLst>
              </a:tr>
              <a:tr h="1986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ΣΥΝΟΛΟ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</a:rPr>
                        <a:t>3177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489172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C47F28-3085-4330-AFD9-53BD1B0CF83F}"/>
              </a:ext>
            </a:extLst>
          </p:cNvPr>
          <p:cNvSpPr txBox="1"/>
          <p:nvPr/>
        </p:nvSpPr>
        <p:spPr>
          <a:xfrm>
            <a:off x="2949884" y="2131796"/>
            <a:ext cx="400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latin typeface="Century Gothic" panose="020B0502020202020204" pitchFamily="34" charset="0"/>
              </a:rPr>
              <a:t>Προϋπολογισμός: </a:t>
            </a:r>
            <a:r>
              <a:rPr lang="el-GR" sz="2000" b="1" dirty="0">
                <a:latin typeface="Century Gothic" panose="020B0502020202020204" pitchFamily="34" charset="0"/>
              </a:rPr>
              <a:t>5</a:t>
            </a:r>
            <a:r>
              <a:rPr lang="en-US" sz="2000" b="1" dirty="0">
                <a:latin typeface="Century Gothic" panose="020B0502020202020204" pitchFamily="34" charset="0"/>
              </a:rPr>
              <a:t>4</a:t>
            </a:r>
            <a:r>
              <a:rPr lang="el-GR" sz="2000" b="1" dirty="0">
                <a:latin typeface="Century Gothic" panose="020B0502020202020204" pitchFamily="34" charset="0"/>
              </a:rPr>
              <a:t>.</a:t>
            </a:r>
            <a:r>
              <a:rPr lang="en-US" sz="2000" b="1" dirty="0">
                <a:latin typeface="Century Gothic" panose="020B0502020202020204" pitchFamily="34" charset="0"/>
              </a:rPr>
              <a:t>0</a:t>
            </a:r>
            <a:r>
              <a:rPr lang="el-GR" sz="2000" b="1" dirty="0">
                <a:latin typeface="Century Gothic" panose="020B0502020202020204" pitchFamily="34" charset="0"/>
              </a:rPr>
              <a:t>00.000 €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72480" y="107923"/>
            <a:ext cx="71287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3200" b="1" dirty="0">
                <a:latin typeface="Century Gothic" pitchFamily="34" charset="0"/>
              </a:rPr>
              <a:t>Οι προκλήσεις για  το μέλλον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52500" y="1052736"/>
            <a:ext cx="6156684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Εξασφάλιση </a:t>
            </a:r>
            <a:r>
              <a:rPr lang="el-GR" sz="23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μακρο</a:t>
            </a: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- οικονομικής και δημοσιονομικής σταθερότητας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072681" y="2420888"/>
            <a:ext cx="5688632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Ενίσχυση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της εργασίας και </a:t>
            </a:r>
          </a:p>
          <a:p>
            <a:pPr algn="ctr"/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διεύρυνση του κοινωνικού κράτους </a:t>
            </a:r>
          </a:p>
          <a:p>
            <a:pPr algn="ctr"/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με έμφαση στην Υγεία και την Παιδεία 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3440833" y="4233614"/>
            <a:ext cx="5688632" cy="995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Διαμόρφωση ενός νέου παραγωγικού προτύπου Ανάπτυξης</a:t>
            </a:r>
            <a:endParaRPr lang="el-GR" sz="2300" dirty="0"/>
          </a:p>
        </p:txBody>
      </p:sp>
      <p:grpSp>
        <p:nvGrpSpPr>
          <p:cNvPr id="6" name="14 - Ομάδα"/>
          <p:cNvGrpSpPr/>
          <p:nvPr/>
        </p:nvGrpSpPr>
        <p:grpSpPr>
          <a:xfrm>
            <a:off x="220137" y="5589240"/>
            <a:ext cx="9629408" cy="861774"/>
            <a:chOff x="130333" y="1030522"/>
            <a:chExt cx="9887295" cy="861774"/>
          </a:xfrm>
        </p:grpSpPr>
        <p:sp>
          <p:nvSpPr>
            <p:cNvPr id="7" name="2 - TextBox"/>
            <p:cNvSpPr txBox="1"/>
            <p:nvPr/>
          </p:nvSpPr>
          <p:spPr>
            <a:xfrm>
              <a:off x="964493" y="1030522"/>
              <a:ext cx="905313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Ανάγκη για επιτάχυνση ιδιαίτερα στο πλαίσιο της επερχόμενης 4ΒΕ</a:t>
              </a:r>
            </a:p>
          </p:txBody>
        </p:sp>
        <p:sp>
          <p:nvSpPr>
            <p:cNvPr id="8" name="Right Arrow 6"/>
            <p:cNvSpPr/>
            <p:nvPr/>
          </p:nvSpPr>
          <p:spPr>
            <a:xfrm>
              <a:off x="130333" y="1065561"/>
              <a:ext cx="632542" cy="439521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3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9 - Ομάδα"/>
          <p:cNvGrpSpPr/>
          <p:nvPr/>
        </p:nvGrpSpPr>
        <p:grpSpPr>
          <a:xfrm>
            <a:off x="56456" y="836712"/>
            <a:ext cx="9487038" cy="492443"/>
            <a:chOff x="112907" y="4495800"/>
            <a:chExt cx="8493812" cy="492443"/>
          </a:xfrm>
        </p:grpSpPr>
        <p:sp>
          <p:nvSpPr>
            <p:cNvPr id="5" name="25 - TextBox"/>
            <p:cNvSpPr txBox="1"/>
            <p:nvPr/>
          </p:nvSpPr>
          <p:spPr>
            <a:xfrm>
              <a:off x="628661" y="4495800"/>
              <a:ext cx="79780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indent="-185738"/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 Ένα πρώτο </a:t>
              </a:r>
              <a:r>
                <a:rPr lang="el-GR" sz="2600" b="1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απτό</a:t>
              </a:r>
              <a:r>
                <a:rPr lang="el-GR" sz="2600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 </a:t>
              </a:r>
              <a:r>
                <a:rPr lang="el-GR" sz="2600" b="1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δείγμα</a:t>
              </a:r>
              <a:r>
                <a:rPr lang="el-GR" sz="2600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 </a:t>
              </a:r>
              <a:r>
                <a:rPr lang="el-GR" sz="2600" dirty="0">
                  <a:solidFill>
                    <a:prstClr val="black"/>
                  </a:solidFill>
                  <a:latin typeface="Century Gothic" pitchFamily="34" charset="0"/>
                </a:rPr>
                <a:t>αναστροφής του </a:t>
              </a:r>
              <a:r>
                <a:rPr lang="en-US" sz="2600" b="1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brain</a:t>
              </a:r>
              <a:r>
                <a:rPr lang="en-US" sz="2600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 </a:t>
              </a:r>
              <a:r>
                <a:rPr lang="en-US" sz="2600" b="1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drain</a:t>
              </a:r>
              <a:r>
                <a:rPr lang="en-US" sz="2600" dirty="0">
                  <a:solidFill>
                    <a:srgbClr val="4BACC6">
                      <a:lumMod val="75000"/>
                    </a:srgbClr>
                  </a:solidFill>
                  <a:latin typeface="Century Gothic" pitchFamily="34" charset="0"/>
                </a:rPr>
                <a:t>:</a:t>
              </a:r>
              <a:endParaRPr lang="el-GR" sz="2600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</a:endParaRPr>
            </a:p>
          </p:txBody>
        </p:sp>
        <p:sp>
          <p:nvSpPr>
            <p:cNvPr id="6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27 - TextBox"/>
          <p:cNvSpPr txBox="1"/>
          <p:nvPr/>
        </p:nvSpPr>
        <p:spPr>
          <a:xfrm>
            <a:off x="704529" y="1833207"/>
            <a:ext cx="8496944" cy="38549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Από τις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1671</a:t>
            </a:r>
            <a:r>
              <a:rPr lang="el-GR" sz="23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προτάσεις ερευνητικών έργων </a:t>
            </a:r>
            <a:r>
              <a:rPr lang="el-GR" sz="2300" b="1" dirty="0" err="1">
                <a:solidFill>
                  <a:schemeClr val="tx1"/>
                </a:solidFill>
                <a:latin typeface="Century Gothic" pitchFamily="34" charset="0"/>
              </a:rPr>
              <a:t>μεταδιδακτόρων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 που είχαν υποβληθεί στο ΕΛΙΔΕΚ </a:t>
            </a:r>
          </a:p>
          <a:p>
            <a:pPr algn="ctr">
              <a:lnSpc>
                <a:spcPct val="150000"/>
              </a:lnSpc>
            </a:pP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εγκρίθηκαν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192 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ερευνητικά έργα από τα οποία τα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3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7</a:t>
            </a:r>
            <a:r>
              <a:rPr lang="el-GR" sz="20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προέρχονται από Έλληνες επιστήμονες του εξωτερικού με </a:t>
            </a:r>
            <a:r>
              <a:rPr lang="el-GR" sz="23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υψηλή εξειδίκευση</a:t>
            </a: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, που επιθυμούν να επιστρέψουν και να τα υλοποιήσουν σε Ελληνικά ΑΕΙ </a:t>
            </a:r>
          </a:p>
          <a:p>
            <a:pPr algn="ctr">
              <a:lnSpc>
                <a:spcPct val="150000"/>
              </a:lnSpc>
            </a:pPr>
            <a:r>
              <a:rPr lang="el-GR" sz="2300" b="1" dirty="0">
                <a:solidFill>
                  <a:schemeClr val="tx1"/>
                </a:solidFill>
                <a:latin typeface="Century Gothic" pitchFamily="34" charset="0"/>
              </a:rPr>
              <a:t>και Ερευνητικά Κέντρα!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16497" y="11663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Century Gothic" pitchFamily="34" charset="0"/>
                <a:cs typeface="Helvetica"/>
              </a:rPr>
              <a:t>Από τις δράσεις του ΕΛΙΔΕΚ  Ι</a:t>
            </a:r>
            <a:r>
              <a:rPr lang="en-US" sz="3000" b="1" dirty="0">
                <a:latin typeface="Century Gothic" pitchFamily="34" charset="0"/>
                <a:cs typeface="Helvetica"/>
              </a:rPr>
              <a:t>V</a:t>
            </a:r>
            <a:r>
              <a:rPr lang="el-GR" sz="3000" b="1" dirty="0">
                <a:latin typeface="Century Gothic" pitchFamily="34" charset="0"/>
                <a:cs typeface="Helvetica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3007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TextBox"/>
          <p:cNvSpPr txBox="1">
            <a:spLocks noGrp="1"/>
          </p:cNvSpPr>
          <p:nvPr>
            <p:ph type="title"/>
          </p:nvPr>
        </p:nvSpPr>
        <p:spPr>
          <a:xfrm>
            <a:off x="934144" y="188640"/>
            <a:ext cx="7403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Century Gothic" pitchFamily="34" charset="0"/>
                <a:cs typeface="Helvetica"/>
              </a:rPr>
              <a:t>Έρευνα και </a:t>
            </a:r>
            <a:r>
              <a:rPr lang="el-GR" sz="3000" b="1" dirty="0" err="1">
                <a:latin typeface="Century Gothic" pitchFamily="34" charset="0"/>
                <a:cs typeface="Helvetica"/>
              </a:rPr>
              <a:t>Περιφερειακότητα</a:t>
            </a:r>
            <a:endParaRPr lang="el-GR" sz="3000" b="1" dirty="0">
              <a:latin typeface="Century Gothic" pitchFamily="34" charset="0"/>
              <a:cs typeface="Helvetica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632520" y="1269484"/>
            <a:ext cx="3312368" cy="3453338"/>
            <a:chOff x="416496" y="1290826"/>
            <a:chExt cx="3312368" cy="3453338"/>
          </a:xfrm>
        </p:grpSpPr>
        <p:sp>
          <p:nvSpPr>
            <p:cNvPr id="5" name="9 - TextBox"/>
            <p:cNvSpPr txBox="1">
              <a:spLocks/>
            </p:cNvSpPr>
            <p:nvPr/>
          </p:nvSpPr>
          <p:spPr>
            <a:xfrm>
              <a:off x="1008723" y="1290826"/>
              <a:ext cx="1568013" cy="55399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3000" b="1" u="sng" dirty="0">
                  <a:latin typeface="Century Gothic" pitchFamily="34" charset="0"/>
                  <a:cs typeface="Helvetica"/>
                </a:rPr>
                <a:t>Έρευνα</a:t>
              </a:r>
            </a:p>
          </p:txBody>
        </p:sp>
        <p:sp>
          <p:nvSpPr>
            <p:cNvPr id="7" name="Βέλος προς τα κάτω 6"/>
            <p:cNvSpPr/>
            <p:nvPr/>
          </p:nvSpPr>
          <p:spPr>
            <a:xfrm>
              <a:off x="1496616" y="1866166"/>
              <a:ext cx="432048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Βέλος προς τα κάτω 8"/>
            <p:cNvSpPr/>
            <p:nvPr/>
          </p:nvSpPr>
          <p:spPr>
            <a:xfrm>
              <a:off x="1496615" y="3090302"/>
              <a:ext cx="476133" cy="6574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9 - TextBox"/>
            <p:cNvSpPr txBox="1">
              <a:spLocks/>
            </p:cNvSpPr>
            <p:nvPr/>
          </p:nvSpPr>
          <p:spPr>
            <a:xfrm>
              <a:off x="416496" y="2514238"/>
              <a:ext cx="3312368" cy="47705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2500" b="1" dirty="0">
                  <a:latin typeface="Century Gothic" pitchFamily="34" charset="0"/>
                  <a:cs typeface="Helvetica"/>
                </a:rPr>
                <a:t>Επιδίωξη Αριστείας</a:t>
              </a:r>
            </a:p>
          </p:txBody>
        </p:sp>
        <p:sp>
          <p:nvSpPr>
            <p:cNvPr id="14" name="9 - TextBox"/>
            <p:cNvSpPr txBox="1">
              <a:spLocks/>
            </p:cNvSpPr>
            <p:nvPr/>
          </p:nvSpPr>
          <p:spPr>
            <a:xfrm>
              <a:off x="416496" y="3882390"/>
              <a:ext cx="3240360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500" b="1" dirty="0">
                  <a:latin typeface="Century Gothic" pitchFamily="34" charset="0"/>
                  <a:cs typeface="Helvetica"/>
                </a:rPr>
                <a:t>Τοπικά ανεξάρτητη</a:t>
              </a:r>
              <a:r>
                <a:rPr lang="en-US" sz="2500" b="1" dirty="0">
                  <a:latin typeface="Century Gothic" pitchFamily="34" charset="0"/>
                  <a:cs typeface="Helvetica"/>
                </a:rPr>
                <a:t> (place blind)</a:t>
              </a:r>
              <a:endParaRPr lang="el-GR" sz="2500" b="1" dirty="0">
                <a:latin typeface="Century Gothic" pitchFamily="34" charset="0"/>
                <a:cs typeface="Helvetica"/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5611222" y="1264848"/>
            <a:ext cx="3816424" cy="3445448"/>
            <a:chOff x="5611222" y="1268760"/>
            <a:chExt cx="3816424" cy="3445448"/>
          </a:xfrm>
        </p:grpSpPr>
        <p:sp>
          <p:nvSpPr>
            <p:cNvPr id="6" name="9 - TextBox"/>
            <p:cNvSpPr txBox="1">
              <a:spLocks/>
            </p:cNvSpPr>
            <p:nvPr/>
          </p:nvSpPr>
          <p:spPr>
            <a:xfrm>
              <a:off x="5611222" y="1268760"/>
              <a:ext cx="3816424" cy="55953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3000" b="1" u="sng" dirty="0" err="1">
                  <a:latin typeface="Century Gothic" pitchFamily="34" charset="0"/>
                  <a:cs typeface="Helvetica"/>
                </a:rPr>
                <a:t>Περιφερειακότητα</a:t>
              </a:r>
              <a:endParaRPr lang="el-GR" sz="3000" b="1" u="sng" dirty="0">
                <a:latin typeface="Century Gothic" pitchFamily="34" charset="0"/>
                <a:cs typeface="Helvetica"/>
              </a:endParaRPr>
            </a:p>
          </p:txBody>
        </p:sp>
        <p:sp>
          <p:nvSpPr>
            <p:cNvPr id="8" name="Βέλος προς τα κάτω 7"/>
            <p:cNvSpPr/>
            <p:nvPr/>
          </p:nvSpPr>
          <p:spPr>
            <a:xfrm>
              <a:off x="7087386" y="1848736"/>
              <a:ext cx="432048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Βέλος προς τα κάτω 10"/>
            <p:cNvSpPr/>
            <p:nvPr/>
          </p:nvSpPr>
          <p:spPr>
            <a:xfrm>
              <a:off x="7119056" y="3082250"/>
              <a:ext cx="432048" cy="64807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9 - TextBox"/>
            <p:cNvSpPr txBox="1">
              <a:spLocks/>
            </p:cNvSpPr>
            <p:nvPr/>
          </p:nvSpPr>
          <p:spPr>
            <a:xfrm>
              <a:off x="5778184" y="3852434"/>
              <a:ext cx="3351279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l-GR" sz="2500" b="1" dirty="0">
                  <a:latin typeface="Century Gothic" pitchFamily="34" charset="0"/>
                  <a:cs typeface="Helvetica"/>
                </a:rPr>
                <a:t>Τοπικά εστιασμένη</a:t>
              </a:r>
              <a:endParaRPr lang="en-US" sz="2500" b="1" dirty="0">
                <a:latin typeface="Century Gothic" pitchFamily="34" charset="0"/>
                <a:cs typeface="Helvetica"/>
              </a:endParaRPr>
            </a:p>
            <a:p>
              <a:r>
                <a:rPr lang="en-US" sz="2500" b="1" dirty="0">
                  <a:latin typeface="Century Gothic" pitchFamily="34" charset="0"/>
                  <a:cs typeface="Helvetica"/>
                </a:rPr>
                <a:t>(place focused)</a:t>
              </a:r>
              <a:endParaRPr lang="el-GR" sz="2500" b="1" dirty="0">
                <a:latin typeface="Century Gothic" pitchFamily="34" charset="0"/>
                <a:cs typeface="Helvetica"/>
              </a:endParaRPr>
            </a:p>
          </p:txBody>
        </p:sp>
        <p:sp>
          <p:nvSpPr>
            <p:cNvPr id="15" name="9 - TextBox"/>
            <p:cNvSpPr txBox="1">
              <a:spLocks/>
            </p:cNvSpPr>
            <p:nvPr/>
          </p:nvSpPr>
          <p:spPr>
            <a:xfrm>
              <a:off x="5778185" y="2496808"/>
              <a:ext cx="3240360" cy="47705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2500" b="1" dirty="0">
                  <a:latin typeface="Century Gothic" pitchFamily="34" charset="0"/>
                  <a:cs typeface="Helvetica"/>
                </a:rPr>
                <a:t>Επιδίωξη Σύγκλισης </a:t>
              </a:r>
            </a:p>
          </p:txBody>
        </p:sp>
      </p:grpSp>
      <p:sp>
        <p:nvSpPr>
          <p:cNvPr id="18" name="9 - TextBox"/>
          <p:cNvSpPr txBox="1">
            <a:spLocks/>
          </p:cNvSpPr>
          <p:nvPr/>
        </p:nvSpPr>
        <p:spPr>
          <a:xfrm>
            <a:off x="838511" y="5303530"/>
            <a:ext cx="8146937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b="1" dirty="0">
                <a:latin typeface="Century Gothic" pitchFamily="34" charset="0"/>
                <a:cs typeface="Helvetica"/>
              </a:rPr>
              <a:t>Πώς θα συνδυασθούν οι πολιτικές Έρευνας και Καινοτομίας με την </a:t>
            </a:r>
            <a:r>
              <a:rPr lang="el-GR" sz="2500" b="1" dirty="0" err="1">
                <a:latin typeface="Century Gothic" pitchFamily="34" charset="0"/>
                <a:cs typeface="Helvetica"/>
              </a:rPr>
              <a:t>Περιφερειακότητα</a:t>
            </a:r>
            <a:r>
              <a:rPr lang="en-US" sz="2500" b="1" dirty="0">
                <a:latin typeface="Century Gothic" pitchFamily="34" charset="0"/>
                <a:cs typeface="Helvetica"/>
              </a:rPr>
              <a:t>;</a:t>
            </a:r>
            <a:endParaRPr lang="el-GR" sz="2500" b="1" dirty="0">
              <a:latin typeface="Century Gothic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28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1424608" y="1556792"/>
            <a:ext cx="7488832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800" b="1" dirty="0">
                <a:latin typeface="Century Gothic" panose="020B0502020202020204" pitchFamily="34" charset="0"/>
              </a:rPr>
              <a:t>Ενίσχυση Καινοτόμου Επιχειρηματικότητας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>
                <a:latin typeface="Century Gothic" panose="020B0502020202020204" pitchFamily="34" charset="0"/>
              </a:rPr>
              <a:t>Οικονομικά κίνητρα</a:t>
            </a:r>
            <a:r>
              <a:rPr lang="el-GR" sz="2800" b="1" dirty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>
                <a:latin typeface="Century Gothic" panose="020B0502020202020204" pitchFamily="34" charset="0"/>
              </a:rPr>
              <a:t>Συνεργατικά Έργα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800" dirty="0">
                <a:latin typeface="Century Gothic" panose="020B0502020202020204" pitchFamily="34" charset="0"/>
              </a:rPr>
              <a:t> Ενίσχυση Τμημάτων Ε&amp;Α Επιχειρήσεων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l-GR" sz="2800" dirty="0" err="1">
                <a:latin typeface="Century Gothic" panose="020B0502020202020204" pitchFamily="34" charset="0"/>
              </a:rPr>
              <a:t>Υπερταμείο</a:t>
            </a:r>
            <a:r>
              <a:rPr lang="el-GR" sz="2800" dirty="0">
                <a:latin typeface="Century Gothic" panose="020B0502020202020204" pitchFamily="34" charset="0"/>
              </a:rPr>
              <a:t> Συμμετοχών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Equifund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endParaRPr lang="el-G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8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16496" y="476672"/>
            <a:ext cx="8915400" cy="1215008"/>
          </a:xfrm>
        </p:spPr>
        <p:txBody>
          <a:bodyPr>
            <a:noAutofit/>
          </a:bodyPr>
          <a:lstStyle/>
          <a:p>
            <a:pPr lvl="0"/>
            <a:r>
              <a:rPr lang="el-GR" sz="3000" b="1" dirty="0">
                <a:latin typeface="Century Gothic" pitchFamily="34" charset="0"/>
              </a:rPr>
              <a:t>Συνεργατικά έργα: ΓΓΕΤ / ΕΥΔΕ ΕΤΑΚ</a:t>
            </a:r>
            <a:br>
              <a:rPr lang="el-GR" sz="3000" b="1" dirty="0">
                <a:latin typeface="Century Gothic" pitchFamily="34" charset="0"/>
              </a:rPr>
            </a:br>
            <a:r>
              <a:rPr lang="el-GR" sz="3000" b="1" dirty="0">
                <a:latin typeface="Century Gothic" pitchFamily="34" charset="0"/>
              </a:rPr>
              <a:t>Δράση: </a:t>
            </a:r>
            <a:r>
              <a:rPr lang="el-GR" sz="3000" b="1" dirty="0">
                <a:solidFill>
                  <a:srgbClr val="C00000"/>
                </a:solidFill>
                <a:latin typeface="Century Gothic" pitchFamily="34" charset="0"/>
              </a:rPr>
              <a:t>«Ερευνώ - Δημιουργώ - Καινοτομώ»</a:t>
            </a:r>
            <a:r>
              <a:rPr lang="el-GR" sz="3000" b="1" dirty="0">
                <a:latin typeface="Century Gothic" pitchFamily="34" charset="0"/>
              </a:rPr>
              <a:t/>
            </a:r>
            <a:br>
              <a:rPr lang="el-GR" sz="3000" b="1" dirty="0">
                <a:latin typeface="Century Gothic" pitchFamily="34" charset="0"/>
              </a:rPr>
            </a:br>
            <a:r>
              <a:rPr lang="en-US" sz="3000" b="1" dirty="0">
                <a:latin typeface="Century Gothic" pitchFamily="34" charset="0"/>
              </a:rPr>
              <a:t> </a:t>
            </a:r>
            <a:r>
              <a:rPr lang="el-GR" sz="3000" b="1" dirty="0">
                <a:latin typeface="Century Gothic" pitchFamily="34" charset="0"/>
              </a:rPr>
              <a:t>Αποτελέσματα 1</a:t>
            </a:r>
            <a:r>
              <a:rPr lang="el-GR" sz="3000" b="1" baseline="30000" dirty="0">
                <a:latin typeface="Century Gothic" pitchFamily="34" charset="0"/>
              </a:rPr>
              <a:t>ης</a:t>
            </a:r>
            <a:r>
              <a:rPr lang="el-GR" sz="3000" b="1" dirty="0">
                <a:latin typeface="Century Gothic" pitchFamily="34" charset="0"/>
              </a:rPr>
              <a:t> ΦΑΣΗΣ</a:t>
            </a:r>
          </a:p>
        </p:txBody>
      </p:sp>
      <p:sp>
        <p:nvSpPr>
          <p:cNvPr id="2" name="Έλλειψη 1"/>
          <p:cNvSpPr/>
          <p:nvPr/>
        </p:nvSpPr>
        <p:spPr>
          <a:xfrm>
            <a:off x="1064568" y="1988840"/>
            <a:ext cx="7776864" cy="4320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39</a:t>
            </a:r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r>
              <a:rPr lang="el-G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εκ.</a:t>
            </a:r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€  </a:t>
            </a:r>
          </a:p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σε</a:t>
            </a:r>
            <a:r>
              <a:rPr lang="el-GR" sz="3200" b="1" dirty="0"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685</a:t>
            </a:r>
            <a:r>
              <a:rPr lang="el-G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Ερευνητικά έργα και </a:t>
            </a:r>
            <a:r>
              <a:rPr lang="el-GR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488</a:t>
            </a:r>
            <a:r>
              <a:rPr lang="el-GR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l-GR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συνεργασίες Επιχειρήσεων με ΑΕΙ και ΕΚ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238250" y="1196752"/>
            <a:ext cx="745916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sz="2400" b="1" dirty="0">
              <a:solidFill>
                <a:srgbClr val="4BACC6">
                  <a:lumMod val="75000"/>
                </a:srgbClr>
              </a:solidFill>
              <a:latin typeface="Century Gothic" pitchFamily="34" charset="0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l-GR" sz="25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Η δημιουργία</a:t>
            </a:r>
            <a:r>
              <a:rPr lang="en-US" sz="25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 </a:t>
            </a:r>
            <a:r>
              <a:rPr lang="el-GR" sz="25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Υπέρ - Ταμείου Επιχειρηματικών Συμμετοχών (</a:t>
            </a:r>
            <a:r>
              <a:rPr lang="en-US" sz="2500" b="1" dirty="0" err="1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EquiFund</a:t>
            </a:r>
            <a:r>
              <a:rPr lang="el-GR" sz="2500" b="1" dirty="0">
                <a:solidFill>
                  <a:srgbClr val="4BACC6">
                    <a:lumMod val="50000"/>
                  </a:srgbClr>
                </a:solidFill>
                <a:latin typeface="Century Gothic" pitchFamily="34" charset="0"/>
                <a:cs typeface="Helvetica"/>
              </a:rPr>
              <a:t>)</a:t>
            </a:r>
          </a:p>
          <a:p>
            <a:pPr algn="ctr"/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				        </a:t>
            </a:r>
            <a:r>
              <a:rPr lang="en-US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</a:t>
            </a:r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(Δεκέμβριος 2016)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95300" y="3430161"/>
            <a:ext cx="8750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0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</a:t>
            </a:r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Σύμπραξη του Δημοσίου με το </a:t>
            </a:r>
            <a:r>
              <a:rPr lang="en-US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EIF </a:t>
            </a:r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και την </a:t>
            </a:r>
            <a:r>
              <a:rPr lang="en-US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EIB </a:t>
            </a:r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με ελάχιστο </a:t>
            </a:r>
          </a:p>
          <a:p>
            <a:pPr algn="just"/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 συνολικό επενδυτικό κεφάλαιο </a:t>
            </a:r>
            <a:r>
              <a:rPr lang="en-US" sz="22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  <a:cs typeface="Helvetica"/>
              </a:rPr>
              <a:t>30</a:t>
            </a:r>
            <a:r>
              <a:rPr lang="el-GR" sz="22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  <a:cs typeface="Helvetica"/>
              </a:rPr>
              <a:t>0 εκ. €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95300" y="4346520"/>
            <a:ext cx="90602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Η αξιοποίηση ερευνητικών αποτελεσμάτων και ιδεών </a:t>
            </a:r>
          </a:p>
          <a:p>
            <a:pPr algn="just"/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 μέσω του Ταμείου </a:t>
            </a:r>
            <a:r>
              <a:rPr lang="el-GR" sz="21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«Παράθυρο Καινοτομίας» </a:t>
            </a:r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(από Οκτώβριο 2017)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555832" y="5277317"/>
            <a:ext cx="875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</a:t>
            </a:r>
            <a:r>
              <a:rPr lang="el-GR" sz="22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  <a:cs typeface="Helvetica"/>
              </a:rPr>
              <a:t>Λειτουργία σε περιφερειακό επίπεδο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44488" y="332656"/>
            <a:ext cx="900100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3000" b="1" dirty="0">
                <a:solidFill>
                  <a:prstClr val="black"/>
                </a:solidFill>
                <a:latin typeface="Century Gothic" pitchFamily="34" charset="0"/>
              </a:rPr>
              <a:t>Ένα νέο ελκυστικό χρηματοδοτικό εργαλείο:</a:t>
            </a:r>
          </a:p>
        </p:txBody>
      </p:sp>
      <p:sp>
        <p:nvSpPr>
          <p:cNvPr id="8" name="10 - TextBox"/>
          <p:cNvSpPr txBox="1"/>
          <p:nvPr/>
        </p:nvSpPr>
        <p:spPr>
          <a:xfrm>
            <a:off x="529472" y="5877273"/>
            <a:ext cx="875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</a:t>
            </a:r>
            <a:r>
              <a:rPr lang="el-GR" sz="22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  <a:cs typeface="Helvetica"/>
              </a:rPr>
              <a:t>Έμφαση σε </a:t>
            </a:r>
            <a:r>
              <a:rPr lang="el-GR" sz="22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παραγωγικές</a:t>
            </a:r>
            <a:r>
              <a:rPr lang="el-GR" sz="22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  <a:cs typeface="Helvetica"/>
              </a:rPr>
              <a:t> καινοτόμες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val="1951357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/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υλεμένο ορθογώνιο"/>
          <p:cNvSpPr/>
          <p:nvPr/>
        </p:nvSpPr>
        <p:spPr>
          <a:xfrm>
            <a:off x="1280593" y="1700808"/>
            <a:ext cx="756084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4000" b="1" dirty="0">
                <a:latin typeface="Century Gothic" panose="020B0502020202020204" pitchFamily="34" charset="0"/>
              </a:rPr>
              <a:t>Εμβληματικές Πρωτοβουλίες </a:t>
            </a:r>
          </a:p>
          <a:p>
            <a:pPr algn="ctr"/>
            <a:endParaRPr lang="el-GR" sz="2300" b="1" dirty="0">
              <a:latin typeface="Century Gothic" panose="020B0502020202020204" pitchFamily="34" charset="0"/>
            </a:endParaRPr>
          </a:p>
          <a:p>
            <a:pPr algn="ctr"/>
            <a:r>
              <a:rPr lang="el-GR" sz="3200" dirty="0">
                <a:latin typeface="Century Gothic" panose="020B0502020202020204" pitchFamily="34" charset="0"/>
              </a:rPr>
              <a:t>Οριζόντιες ερευνητικές δράσεις σε αναδυόμενους επιστημονικούς τομείς με ισχυρή κοινωνική απήχηση </a:t>
            </a:r>
          </a:p>
        </p:txBody>
      </p:sp>
    </p:spTree>
    <p:extLst>
      <p:ext uri="{BB962C8B-B14F-4D97-AF65-F5344CB8AC3E}">
        <p14:creationId xmlns:p14="http://schemas.microsoft.com/office/powerpoint/2010/main" val="40127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344488" y="197059"/>
            <a:ext cx="870578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30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 Ιατρική Ακριβείας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(συνεργασία με Υπ. Υγείας)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60513" y="1196752"/>
            <a:ext cx="8712968" cy="4339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Νέα προσέγγιση για την πρόληψη και θεραπεία των νοσημάτων που συνεκτιμά τα μοναδικά χαρακτηριστικά κάθε ανθρώπου αναφορικά με τις εξής συνιστώσες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  <a:endParaRPr lang="el-GR" sz="25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Century Gothic" panose="020B0502020202020204" pitchFamily="34" charset="0"/>
              </a:rPr>
              <a:t>Γενετική σύσταση (κληρονομικότητα)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Century Gothic" panose="020B0502020202020204" pitchFamily="34" charset="0"/>
              </a:rPr>
              <a:t>Περιβαλλοντικές επιδράσεις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800" dirty="0">
                <a:latin typeface="Century Gothic" panose="020B0502020202020204" pitchFamily="34" charset="0"/>
              </a:rPr>
              <a:t>Τρόπος ζωής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606" y="429309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9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/>
          <p:nvPr/>
        </p:nvPicPr>
        <p:blipFill rotWithShape="1">
          <a:blip r:embed="rId3"/>
          <a:srcRect l="14782" t="17754" r="16087" b="17935"/>
          <a:stretch/>
        </p:blipFill>
        <p:spPr bwMode="auto">
          <a:xfrm>
            <a:off x="704528" y="116632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6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632521" y="4913873"/>
            <a:ext cx="859574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l-GR" sz="2200" b="1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Οι κλινικές εφαρμογές της Ιατρικής Ακριβείας </a:t>
            </a:r>
          </a:p>
          <a:p>
            <a:pPr algn="ctr">
              <a:lnSpc>
                <a:spcPts val="3200"/>
              </a:lnSpc>
            </a:pPr>
            <a:r>
              <a:rPr lang="el-GR" sz="2200" b="1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να είναι </a:t>
            </a:r>
            <a:r>
              <a:rPr lang="el-GR" sz="2200" b="1" dirty="0" err="1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προσβάσιμες</a:t>
            </a:r>
            <a:r>
              <a:rPr lang="el-GR" sz="2200" b="1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 από το  </a:t>
            </a:r>
          </a:p>
          <a:p>
            <a:pPr algn="ctr">
              <a:lnSpc>
                <a:spcPts val="3200"/>
              </a:lnSpc>
            </a:pPr>
            <a:r>
              <a:rPr lang="el-GR" sz="2200" b="1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rPr>
              <a:t>Δημόσιο Σύστημα Υγείας</a:t>
            </a:r>
          </a:p>
        </p:txBody>
      </p:sp>
      <p:sp>
        <p:nvSpPr>
          <p:cNvPr id="4" name="8 - TextBox"/>
          <p:cNvSpPr txBox="1"/>
          <p:nvPr/>
        </p:nvSpPr>
        <p:spPr>
          <a:xfrm>
            <a:off x="641735" y="3452034"/>
            <a:ext cx="8577314" cy="91307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algn="ctr">
              <a:lnSpc>
                <a:spcPts val="3200"/>
              </a:lnSpc>
            </a:pPr>
            <a:r>
              <a:rPr lang="el-GR" sz="2400" b="1" dirty="0">
                <a:solidFill>
                  <a:schemeClr val="tx1"/>
                </a:solidFill>
                <a:latin typeface="Century Gothic" pitchFamily="34" charset="0"/>
              </a:rPr>
              <a:t>Η δημιουργία δύο νέων Δικτύων για </a:t>
            </a:r>
            <a:r>
              <a:rPr lang="el-GR" sz="2400" b="1" dirty="0" err="1">
                <a:solidFill>
                  <a:schemeClr val="tx1"/>
                </a:solidFill>
                <a:latin typeface="Century Gothic" pitchFamily="34" charset="0"/>
              </a:rPr>
              <a:t>Νευροεκφυλιστικές</a:t>
            </a:r>
            <a:r>
              <a:rPr lang="el-GR" sz="2400" b="1" dirty="0">
                <a:solidFill>
                  <a:schemeClr val="tx1"/>
                </a:solidFill>
                <a:latin typeface="Century Gothic" pitchFamily="34" charset="0"/>
              </a:rPr>
              <a:t> και Καρδιολογικές παθήσεις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32520" y="498738"/>
            <a:ext cx="8579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Century Gothic" pitchFamily="34" charset="0"/>
              </a:rPr>
              <a:t>Το μέλλον</a:t>
            </a:r>
            <a:endParaRPr lang="el-GR" sz="3000" b="1" dirty="0"/>
          </a:p>
        </p:txBody>
      </p:sp>
      <p:sp>
        <p:nvSpPr>
          <p:cNvPr id="6" name="8 - TextBox"/>
          <p:cNvSpPr txBox="1"/>
          <p:nvPr/>
        </p:nvSpPr>
        <p:spPr>
          <a:xfrm>
            <a:off x="644503" y="1268760"/>
            <a:ext cx="866775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1950" algn="ctr">
              <a:lnSpc>
                <a:spcPts val="3200"/>
              </a:lnSpc>
            </a:pPr>
            <a:r>
              <a:rPr lang="el-GR" sz="2400" b="1" dirty="0">
                <a:solidFill>
                  <a:schemeClr val="tx1"/>
                </a:solidFill>
                <a:latin typeface="Century Gothic" pitchFamily="34" charset="0"/>
              </a:rPr>
              <a:t>Η διεύρυνση του Δικτύου της Ογκολογίας με τη συμμετοχή περισσότερων Φορέων.</a:t>
            </a:r>
          </a:p>
          <a:p>
            <a:pPr marL="361950" algn="ctr">
              <a:lnSpc>
                <a:spcPts val="3200"/>
              </a:lnSpc>
            </a:pPr>
            <a:r>
              <a:rPr lang="el-GR" sz="2400" b="1" dirty="0">
                <a:solidFill>
                  <a:schemeClr val="tx1"/>
                </a:solidFill>
                <a:latin typeface="Century Gothic" pitchFamily="34" charset="0"/>
              </a:rPr>
              <a:t>και συνέργειες με συναφή Προγράμματα ΕΥ</a:t>
            </a:r>
          </a:p>
        </p:txBody>
      </p:sp>
    </p:spTree>
    <p:extLst>
      <p:ext uri="{BB962C8B-B14F-4D97-AF65-F5344CB8AC3E}">
        <p14:creationId xmlns:p14="http://schemas.microsoft.com/office/powerpoint/2010/main" val="369009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32521" y="188642"/>
            <a:ext cx="8346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1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Αλυσίδες αξίας στην </a:t>
            </a:r>
            <a:r>
              <a:rPr lang="el-GR" sz="31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Αγροδιατροφή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(συνεργασία με ΥΠΑΑΤ)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44488" y="4869161"/>
            <a:ext cx="9223026" cy="16850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l-GR" sz="2300" dirty="0" err="1">
                <a:solidFill>
                  <a:schemeClr val="tx1"/>
                </a:solidFill>
                <a:latin typeface="Century Gothic" pitchFamily="34" charset="0"/>
              </a:rPr>
              <a:t>Γονιδιωματικές</a:t>
            </a: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και προηγμένες διαγνωστικές τεχνολογίες  </a:t>
            </a:r>
          </a:p>
          <a:p>
            <a:pPr>
              <a:lnSpc>
                <a:spcPct val="150000"/>
              </a:lnSpc>
            </a:pP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για </a:t>
            </a:r>
            <a:r>
              <a:rPr lang="el-GR" sz="2300" dirty="0" err="1">
                <a:solidFill>
                  <a:schemeClr val="tx1"/>
                </a:solidFill>
                <a:latin typeface="Century Gothic" pitchFamily="34" charset="0"/>
              </a:rPr>
              <a:t>ιχνηλάτηση</a:t>
            </a: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, ανάδειξη, ταυτοποίηση, πιστοποίηση και  </a:t>
            </a:r>
          </a:p>
          <a:p>
            <a:pPr>
              <a:lnSpc>
                <a:spcPct val="150000"/>
              </a:lnSpc>
            </a:pP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βελτίωση διαδικασιών και προϊόντων.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2640" y="1268760"/>
            <a:ext cx="662473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260350">
              <a:lnSpc>
                <a:spcPct val="150000"/>
              </a:lnSpc>
            </a:pPr>
            <a:r>
              <a:rPr lang="el-GR" sz="16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     </a:t>
            </a:r>
            <a:r>
              <a:rPr lang="el-GR" sz="25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«Οι δρόμοι των 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Αμπελώνων</a:t>
            </a:r>
            <a:r>
              <a:rPr lang="el-GR" sz="2500" dirty="0">
                <a:latin typeface="Century Gothic" pitchFamily="34" charset="0"/>
                <a:cs typeface="Helvetica"/>
              </a:rPr>
              <a:t>»</a:t>
            </a:r>
          </a:p>
          <a:p>
            <a:pPr marL="452438" indent="260350">
              <a:lnSpc>
                <a:spcPct val="150000"/>
              </a:lnSpc>
            </a:pPr>
            <a:r>
              <a:rPr lang="el-GR" sz="25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	 «Οι δρόμοι της </a:t>
            </a:r>
            <a:r>
              <a:rPr lang="el-GR" sz="2500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 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Ελιάς</a:t>
            </a:r>
            <a:r>
              <a:rPr lang="el-GR" sz="2500" dirty="0">
                <a:latin typeface="Century Gothic" pitchFamily="34" charset="0"/>
                <a:cs typeface="Helvetica"/>
              </a:rPr>
              <a:t>»</a:t>
            </a:r>
          </a:p>
          <a:p>
            <a:pPr marL="452438" indent="260350">
              <a:lnSpc>
                <a:spcPct val="150000"/>
              </a:lnSpc>
            </a:pPr>
            <a:r>
              <a:rPr lang="el-GR" sz="25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	 «Οι δρόμοι της  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Μέλισσας</a:t>
            </a:r>
            <a:r>
              <a:rPr lang="el-GR" sz="2500" dirty="0">
                <a:latin typeface="Century Gothic" pitchFamily="34" charset="0"/>
                <a:cs typeface="Helvetica"/>
              </a:rPr>
              <a:t>»</a:t>
            </a:r>
          </a:p>
        </p:txBody>
      </p:sp>
      <p:sp>
        <p:nvSpPr>
          <p:cNvPr id="7" name="9 - Ορθογώνιο"/>
          <p:cNvSpPr/>
          <p:nvPr/>
        </p:nvSpPr>
        <p:spPr>
          <a:xfrm>
            <a:off x="347225" y="3477058"/>
            <a:ext cx="9223026" cy="1154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Η έμφαση στην ποιότητα και στην ανάδειξη των αγροτικών  </a:t>
            </a:r>
          </a:p>
          <a:p>
            <a:pPr>
              <a:lnSpc>
                <a:spcPct val="150000"/>
              </a:lnSpc>
            </a:pPr>
            <a:r>
              <a:rPr lang="el-GR" sz="2300" dirty="0">
                <a:solidFill>
                  <a:schemeClr val="tx1"/>
                </a:solidFill>
                <a:latin typeface="Century Gothic" pitchFamily="34" charset="0"/>
              </a:rPr>
              <a:t> προϊόντων της χώρας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277" y="2996954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latin typeface="Century Gothic" panose="020B0502020202020204" pitchFamily="34" charset="0"/>
              </a:rPr>
              <a:t>Στόχος:</a:t>
            </a:r>
          </a:p>
        </p:txBody>
      </p:sp>
    </p:spTree>
    <p:extLst>
      <p:ext uri="{BB962C8B-B14F-4D97-AF65-F5344CB8AC3E}">
        <p14:creationId xmlns:p14="http://schemas.microsoft.com/office/powerpoint/2010/main" val="380164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5" grpId="0"/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632521" y="1340768"/>
            <a:ext cx="8640960" cy="2292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600" dirty="0">
                <a:solidFill>
                  <a:prstClr val="black"/>
                </a:solidFill>
                <a:latin typeface="Century Gothic" pitchFamily="34" charset="0"/>
              </a:rPr>
              <a:t>Ένα </a:t>
            </a:r>
            <a:r>
              <a:rPr lang="el-GR" sz="26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</a:rPr>
              <a:t>νέο παραγωγικό πρότυπο</a:t>
            </a:r>
            <a:r>
              <a:rPr lang="el-GR" sz="2600" dirty="0">
                <a:solidFill>
                  <a:prstClr val="black"/>
                </a:solidFill>
                <a:latin typeface="Century Gothic" pitchFamily="34" charset="0"/>
              </a:rPr>
              <a:t> που  θα στηρίζεται στην ένταση Γνώσης, </a:t>
            </a:r>
          </a:p>
          <a:p>
            <a:pPr algn="ctr">
              <a:lnSpc>
                <a:spcPct val="150000"/>
              </a:lnSpc>
            </a:pPr>
            <a:r>
              <a:rPr lang="el-GR" sz="2600" dirty="0">
                <a:solidFill>
                  <a:prstClr val="black"/>
                </a:solidFill>
                <a:latin typeface="Century Gothic" pitchFamily="34" charset="0"/>
              </a:rPr>
              <a:t>στη διαμόρφωση </a:t>
            </a:r>
            <a:r>
              <a:rPr lang="el-GR" sz="2600" b="1" dirty="0">
                <a:solidFill>
                  <a:srgbClr val="4BACC6">
                    <a:lumMod val="75000"/>
                  </a:srgbClr>
                </a:solidFill>
                <a:latin typeface="Century Gothic" pitchFamily="34" charset="0"/>
              </a:rPr>
              <a:t>Οικονομίας της Γνώσης</a:t>
            </a:r>
          </a:p>
          <a:p>
            <a:pPr algn="ctr"/>
            <a:endParaRPr lang="el-GR" sz="26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32519" y="400506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entury Gothic" pitchFamily="34" charset="0"/>
              </a:rPr>
              <a:t>Σε αυτή την προσπάθεια καίριο ρόλο έχει η ύπαρξη εργαλείων για την αξιοποίηση της Καινοτομίας κυρίως αυτής που προκύπτει από την επιστημονική Έρευνα κι έχει μεγάλη προστιθέμενη αξία.</a:t>
            </a:r>
          </a:p>
        </p:txBody>
      </p:sp>
      <p:sp>
        <p:nvSpPr>
          <p:cNvPr id="9" name="1 - TextBox"/>
          <p:cNvSpPr txBox="1"/>
          <p:nvPr/>
        </p:nvSpPr>
        <p:spPr>
          <a:xfrm>
            <a:off x="597980" y="476672"/>
            <a:ext cx="790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prstClr val="black"/>
                </a:solidFill>
                <a:latin typeface="Century Gothic" pitchFamily="34" charset="0"/>
              </a:rPr>
              <a:t>Επιστημονική Έρευνα και Ανάπτυξη:</a:t>
            </a:r>
          </a:p>
        </p:txBody>
      </p:sp>
    </p:spTree>
    <p:extLst>
      <p:ext uri="{BB962C8B-B14F-4D97-AF65-F5344CB8AC3E}">
        <p14:creationId xmlns:p14="http://schemas.microsoft.com/office/powerpoint/2010/main" val="665881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660400" y="1394750"/>
            <a:ext cx="866775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prstClr val="black"/>
                </a:solidFill>
                <a:latin typeface="Century Gothic" pitchFamily="34" charset="0"/>
              </a:rPr>
              <a:t>Η ερευνητική πολιτική που έχει διαμορφωθεί και υλοποιείται προωθεί μία ολιστική, συγκροτημένη και συστηματική, βήμα προς βήμα  προσέγγιση</a:t>
            </a:r>
            <a:r>
              <a:rPr lang="en-US" sz="3200" b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l-GR" sz="3200" b="1" dirty="0">
                <a:solidFill>
                  <a:prstClr val="black"/>
                </a:solidFill>
                <a:latin typeface="Century Gothic" pitchFamily="34" charset="0"/>
              </a:rPr>
              <a:t>προς την Οικονομία της Γνώσης!</a:t>
            </a:r>
          </a:p>
        </p:txBody>
      </p:sp>
    </p:spTree>
    <p:extLst>
      <p:ext uri="{BB962C8B-B14F-4D97-AF65-F5344CB8AC3E}">
        <p14:creationId xmlns:p14="http://schemas.microsoft.com/office/powerpoint/2010/main" val="20934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31472" y="2780928"/>
            <a:ext cx="8502650" cy="207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100" b="1" dirty="0">
                <a:latin typeface="Century Gothic" pitchFamily="34" charset="0"/>
                <a:cs typeface="Helvetica"/>
              </a:rPr>
              <a:t>Έρευνα που προέρχεται από επιστημονική περιέργεια (</a:t>
            </a:r>
            <a:r>
              <a:rPr lang="en-US" sz="2100" b="1" dirty="0">
                <a:latin typeface="Century Gothic" pitchFamily="34" charset="0"/>
                <a:cs typeface="Helvetica"/>
              </a:rPr>
              <a:t>curiosity-driven)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100" b="1" dirty="0">
                <a:latin typeface="Century Gothic" pitchFamily="34" charset="0"/>
                <a:cs typeface="Helvetica"/>
              </a:rPr>
              <a:t>   	</a:t>
            </a:r>
            <a:r>
              <a:rPr lang="en-US" sz="2100" dirty="0">
                <a:latin typeface="Century Gothic" pitchFamily="34" charset="0"/>
                <a:cs typeface="Helvetica"/>
              </a:rPr>
              <a:t>- </a:t>
            </a:r>
            <a:r>
              <a:rPr lang="el-GR" sz="2100" dirty="0">
                <a:latin typeface="Century Gothic" pitchFamily="34" charset="0"/>
                <a:cs typeface="Helvetica"/>
              </a:rPr>
              <a:t> Μακροπρόθεσμος και προσθετικός χαρακτήρας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>
                <a:latin typeface="Century Gothic" pitchFamily="34" charset="0"/>
                <a:cs typeface="Helvetica"/>
              </a:rPr>
              <a:t>	-  Σημαντική συνεισφορά στο </a:t>
            </a:r>
            <a:r>
              <a:rPr lang="el-GR" sz="21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μετασχηματισμό</a:t>
            </a:r>
            <a:r>
              <a:rPr lang="el-GR" sz="2100" dirty="0">
                <a:latin typeface="Century Gothic" pitchFamily="34" charset="0"/>
                <a:cs typeface="Helvetica"/>
              </a:rPr>
              <a:t> της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>
                <a:latin typeface="Century Gothic" pitchFamily="34" charset="0"/>
                <a:cs typeface="Helvetica"/>
              </a:rPr>
              <a:t>               Οικονομίας </a:t>
            </a:r>
          </a:p>
        </p:txBody>
      </p:sp>
      <p:sp>
        <p:nvSpPr>
          <p:cNvPr id="3" name="Rectangle 2"/>
          <p:cNvSpPr/>
          <p:nvPr/>
        </p:nvSpPr>
        <p:spPr>
          <a:xfrm>
            <a:off x="-56456" y="116632"/>
            <a:ext cx="990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latin typeface="Century Gothic" pitchFamily="34" charset="0"/>
                <a:cs typeface="Helvetica"/>
              </a:rPr>
              <a:t>Η Έρευνα και η Οικονομία της Γνώσης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908720"/>
            <a:ext cx="9575800" cy="171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100" b="1" dirty="0">
                <a:latin typeface="Century Gothic" pitchFamily="34" charset="0"/>
                <a:cs typeface="Helvetica"/>
              </a:rPr>
              <a:t>Έρευνα που στηρίζει τις ανάγκες της Αγοράς (</a:t>
            </a:r>
            <a:r>
              <a:rPr lang="en-US" sz="2100" b="1" dirty="0">
                <a:latin typeface="Century Gothic" pitchFamily="34" charset="0"/>
                <a:cs typeface="Helvetica"/>
              </a:rPr>
              <a:t>demand-driven)</a:t>
            </a:r>
            <a:endParaRPr lang="el-GR" sz="2100" b="1" dirty="0">
              <a:latin typeface="Century Gothic" pitchFamily="34" charset="0"/>
              <a:cs typeface="Helvetica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>
                <a:latin typeface="Century Gothic" pitchFamily="34" charset="0"/>
                <a:cs typeface="Helvetica"/>
              </a:rPr>
              <a:t>	  -  Άμεσα ορατά αποτελέσματα (σε 2-3 χρόνια)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>
                <a:latin typeface="Century Gothic" pitchFamily="34" charset="0"/>
                <a:cs typeface="Helvetica"/>
              </a:rPr>
              <a:t>	  -  Καλύπτει τις σημερινές ανάγκες της αγοράς και  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100" dirty="0">
                <a:latin typeface="Century Gothic" pitchFamily="34" charset="0"/>
                <a:cs typeface="Helvetica"/>
              </a:rPr>
              <a:t>   	     στηρίζει την </a:t>
            </a:r>
            <a:r>
              <a:rPr lang="el-GR" sz="21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υπάρχουσα</a:t>
            </a:r>
            <a:r>
              <a:rPr lang="el-GR" sz="2100" dirty="0">
                <a:latin typeface="Century Gothic" pitchFamily="34" charset="0"/>
                <a:cs typeface="Helvetica"/>
              </a:rPr>
              <a:t> Οικονομία</a:t>
            </a:r>
            <a:r>
              <a:rPr lang="el-GR" sz="21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 </a:t>
            </a:r>
            <a:r>
              <a:rPr lang="en-US" sz="21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Helvetica"/>
              </a:rPr>
              <a:t>         </a:t>
            </a:r>
            <a:endParaRPr lang="en-US" sz="21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</p:txBody>
      </p:sp>
      <p:grpSp>
        <p:nvGrpSpPr>
          <p:cNvPr id="7" name="14 - Ομάδα"/>
          <p:cNvGrpSpPr/>
          <p:nvPr/>
        </p:nvGrpSpPr>
        <p:grpSpPr>
          <a:xfrm>
            <a:off x="200472" y="4951000"/>
            <a:ext cx="9505057" cy="769441"/>
            <a:chOff x="110143" y="1057524"/>
            <a:chExt cx="9759614" cy="769441"/>
          </a:xfrm>
        </p:grpSpPr>
        <p:sp>
          <p:nvSpPr>
            <p:cNvPr id="8" name="2 - TextBox"/>
            <p:cNvSpPr txBox="1"/>
            <p:nvPr/>
          </p:nvSpPr>
          <p:spPr>
            <a:xfrm>
              <a:off x="816622" y="1057524"/>
              <a:ext cx="90531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Και οι δύο αυτοί πυλώνες βρίσκονται στον πυρήνα της διαδικασίας για την παραγωγική ανασυγκρότηση της χώρας</a:t>
              </a:r>
            </a:p>
          </p:txBody>
        </p:sp>
        <p:sp>
          <p:nvSpPr>
            <p:cNvPr id="9" name="Right Arrow 6"/>
            <p:cNvSpPr/>
            <p:nvPr/>
          </p:nvSpPr>
          <p:spPr>
            <a:xfrm>
              <a:off x="110143" y="1083147"/>
              <a:ext cx="632542" cy="439521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14 - Ομάδα"/>
          <p:cNvGrpSpPr/>
          <p:nvPr/>
        </p:nvGrpSpPr>
        <p:grpSpPr>
          <a:xfrm>
            <a:off x="200471" y="5877272"/>
            <a:ext cx="9705529" cy="439521"/>
            <a:chOff x="110143" y="1057524"/>
            <a:chExt cx="9965455" cy="439521"/>
          </a:xfrm>
        </p:grpSpPr>
        <p:sp>
          <p:nvSpPr>
            <p:cNvPr id="11" name="2 - TextBox"/>
            <p:cNvSpPr txBox="1"/>
            <p:nvPr/>
          </p:nvSpPr>
          <p:spPr>
            <a:xfrm>
              <a:off x="816622" y="1057524"/>
              <a:ext cx="92589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2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Προϋπόθεση: Η επιδίωξη επιστημονικής ποιότητας και Αριστείας</a:t>
              </a:r>
            </a:p>
          </p:txBody>
        </p:sp>
        <p:sp>
          <p:nvSpPr>
            <p:cNvPr id="12" name="Right Arrow 6"/>
            <p:cNvSpPr/>
            <p:nvPr/>
          </p:nvSpPr>
          <p:spPr>
            <a:xfrm>
              <a:off x="110143" y="1057524"/>
              <a:ext cx="632542" cy="439521"/>
            </a:xfrm>
            <a:prstGeom prst="rightArrow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2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129" y="1075385"/>
            <a:ext cx="9163050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latin typeface="Century Gothic" pitchFamily="34" charset="0"/>
                <a:cs typeface="Helvetica"/>
              </a:rPr>
              <a:t>Μια πρόσφατη μελέτη καταδεικνύει ότι:</a:t>
            </a:r>
            <a:r>
              <a:rPr lang="el-GR" sz="2000" dirty="0">
                <a:solidFill>
                  <a:schemeClr val="tx1"/>
                </a:solidFill>
                <a:latin typeface="Century Gothic" pitchFamily="34" charset="0"/>
                <a:cs typeface="Helvetica"/>
              </a:rPr>
              <a:t>			    	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26267" y="241484"/>
            <a:ext cx="932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latin typeface="Century Gothic" pitchFamily="34" charset="0"/>
                <a:cs typeface="Helvetica"/>
              </a:rPr>
              <a:t> Η συνεισφορά δαπανών Ε&amp;Α στο ΑΕΠ</a:t>
            </a:r>
            <a:r>
              <a:rPr lang="en-US" sz="2800" b="1" dirty="0">
                <a:latin typeface="Century Gothic" pitchFamily="34" charset="0"/>
                <a:cs typeface="Helvetica"/>
              </a:rPr>
              <a:t>:</a:t>
            </a:r>
            <a:endParaRPr lang="el-GR" sz="2800" b="1" dirty="0">
              <a:latin typeface="Century Gothic" pitchFamily="34" charset="0"/>
              <a:cs typeface="Helvetica"/>
            </a:endParaRPr>
          </a:p>
        </p:txBody>
      </p:sp>
      <p:sp>
        <p:nvSpPr>
          <p:cNvPr id="7" name="8 - TextBox"/>
          <p:cNvSpPr txBox="1"/>
          <p:nvPr/>
        </p:nvSpPr>
        <p:spPr>
          <a:xfrm>
            <a:off x="560513" y="2204864"/>
            <a:ext cx="8640960" cy="33316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endParaRPr lang="el-GR" sz="23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  <a:p>
            <a:pPr lvl="0" algn="ctr">
              <a:lnSpc>
                <a:spcPct val="150000"/>
              </a:lnSpc>
            </a:pP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Αύξηση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 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των δαπανών για Ε&amp;Α κατά </a:t>
            </a:r>
            <a:r>
              <a:rPr lang="el-GR" sz="25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0,2% 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του ΑΕΠ μπορεί να οδηγήσει σε αύξηση του ΑΕΠ κατά </a:t>
            </a:r>
            <a:r>
              <a:rPr lang="el-GR" sz="25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1,1%</a:t>
            </a: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,</a:t>
            </a:r>
            <a:endParaRPr lang="el-GR" sz="25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  <a:p>
            <a:pPr lvl="0" algn="ctr">
              <a:lnSpc>
                <a:spcPct val="150000"/>
              </a:lnSpc>
            </a:pP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δηλαδή η συνεισφορά σε 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  <a:p>
            <a:pPr lvl="0" algn="ctr">
              <a:lnSpc>
                <a:spcPct val="150000"/>
              </a:lnSpc>
            </a:pP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απόλυτους αριθμούς είναι </a:t>
            </a:r>
            <a:r>
              <a:rPr lang="el-GR" sz="25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πενταπλάσια!</a:t>
            </a:r>
            <a:r>
              <a:rPr lang="el-GR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 </a:t>
            </a:r>
            <a:endParaRPr lang="en-US" sz="2500" b="1" dirty="0">
              <a:solidFill>
                <a:schemeClr val="accent5">
                  <a:lumMod val="75000"/>
                </a:schemeClr>
              </a:solidFill>
              <a:latin typeface="Century Gothic" pitchFamily="34" charset="0"/>
              <a:cs typeface="Helvetica"/>
            </a:endParaRPr>
          </a:p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	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  <a:cs typeface="Helvetica"/>
              </a:rPr>
              <a:t>                                 </a:t>
            </a:r>
            <a:r>
              <a:rPr lang="el-GR" sz="1500" i="1" dirty="0">
                <a:latin typeface="Century Gothic" pitchFamily="34" charset="0"/>
                <a:cs typeface="Helvetica"/>
              </a:rPr>
              <a:t>(</a:t>
            </a:r>
            <a:r>
              <a:rPr lang="en-US" sz="1500" i="1" dirty="0">
                <a:latin typeface="Century Gothic" pitchFamily="34" charset="0"/>
                <a:cs typeface="Helvetica"/>
              </a:rPr>
              <a:t>P. </a:t>
            </a:r>
            <a:r>
              <a:rPr lang="en-US" sz="1500" i="1" dirty="0" err="1">
                <a:latin typeface="Century Gothic" pitchFamily="34" charset="0"/>
                <a:cs typeface="Helvetica"/>
              </a:rPr>
              <a:t>Donselaar</a:t>
            </a:r>
            <a:r>
              <a:rPr lang="en-US" sz="1500" i="1" dirty="0">
                <a:latin typeface="Century Gothic" pitchFamily="34" charset="0"/>
                <a:cs typeface="Helvetica"/>
              </a:rPr>
              <a:t>, C. Koopmans</a:t>
            </a:r>
            <a:r>
              <a:rPr lang="el-GR" sz="1500" i="1" dirty="0">
                <a:latin typeface="Century Gothic" pitchFamily="34" charset="0"/>
                <a:cs typeface="Helvetica"/>
              </a:rPr>
              <a:t>, </a:t>
            </a:r>
            <a:r>
              <a:rPr lang="en-US" sz="1500" i="1" dirty="0">
                <a:latin typeface="Century Gothic" pitchFamily="34" charset="0"/>
                <a:cs typeface="Helvetica"/>
              </a:rPr>
              <a:t>Research </a:t>
            </a:r>
            <a:r>
              <a:rPr lang="en-US" sz="1500" i="1" dirty="0" err="1">
                <a:latin typeface="Century Gothic" pitchFamily="34" charset="0"/>
                <a:cs typeface="Helvetica"/>
              </a:rPr>
              <a:t>Memorantum</a:t>
            </a:r>
            <a:r>
              <a:rPr lang="en-US" sz="1500" i="1" dirty="0">
                <a:latin typeface="Century Gothic" pitchFamily="34" charset="0"/>
                <a:cs typeface="Helvetica"/>
              </a:rPr>
              <a:t>, 2016-1</a:t>
            </a:r>
            <a:r>
              <a:rPr lang="el-GR" sz="1500" i="1" dirty="0">
                <a:latin typeface="Century Gothic" pitchFamily="34" charset="0"/>
                <a:cs typeface="Helvetica"/>
              </a:rPr>
              <a:t>)</a:t>
            </a:r>
            <a:endParaRPr lang="el-GR" sz="1500" i="1" dirty="0"/>
          </a:p>
        </p:txBody>
      </p:sp>
    </p:spTree>
    <p:extLst>
      <p:ext uri="{BB962C8B-B14F-4D97-AF65-F5344CB8AC3E}">
        <p14:creationId xmlns:p14="http://schemas.microsoft.com/office/powerpoint/2010/main" val="30198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72480" y="116632"/>
            <a:ext cx="91270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dirty="0">
                <a:latin typeface="Century Gothic" panose="020B0502020202020204" pitchFamily="34" charset="0"/>
              </a:rPr>
              <a:t>Δαπάνες Ε&amp;Α και Ένταση Γνώσης % ΑΕΠ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128464" y="735087"/>
            <a:ext cx="957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300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sym typeface="Wingdings"/>
              </a:rPr>
              <a:t>  Σε περιόδους κρίσης η Έρευνα αποτελεί τον εύκολο στόχο!</a:t>
            </a:r>
            <a:endParaRPr lang="el-GR" sz="2300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Εικόνα 8"/>
          <p:cNvPicPr/>
          <p:nvPr/>
        </p:nvPicPr>
        <p:blipFill rotWithShape="1">
          <a:blip r:embed="rId3" cstate="print"/>
          <a:srcRect l="16267" t="15050" r="18693" b="35903"/>
          <a:stretch/>
        </p:blipFill>
        <p:spPr bwMode="auto">
          <a:xfrm>
            <a:off x="346762" y="1196752"/>
            <a:ext cx="8998727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- Έλλειψη"/>
          <p:cNvSpPr/>
          <p:nvPr/>
        </p:nvSpPr>
        <p:spPr>
          <a:xfrm>
            <a:off x="7224123" y="1559940"/>
            <a:ext cx="1114429" cy="1023936"/>
          </a:xfrm>
          <a:prstGeom prst="ellipse">
            <a:avLst/>
          </a:prstGeom>
          <a:noFill/>
          <a:ln w="38100">
            <a:solidFill>
              <a:srgbClr val="D6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3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78043" y="44624"/>
            <a:ext cx="6087127" cy="504056"/>
          </a:xfrm>
        </p:spPr>
        <p:txBody>
          <a:bodyPr>
            <a:normAutofit/>
          </a:bodyPr>
          <a:lstStyle/>
          <a:p>
            <a:pPr algn="l"/>
            <a:r>
              <a:rPr lang="el-GR" sz="2500" b="1" dirty="0">
                <a:latin typeface="Century Gothic" pitchFamily="34" charset="0"/>
              </a:rPr>
              <a:t>Δημόσιες Πιστώσεις για Ε&amp;Α</a:t>
            </a:r>
          </a:p>
        </p:txBody>
      </p:sp>
      <p:pic>
        <p:nvPicPr>
          <p:cNvPr id="8" name="Εικόνα 7"/>
          <p:cNvPicPr/>
          <p:nvPr/>
        </p:nvPicPr>
        <p:blipFill rotWithShape="1">
          <a:blip r:embed="rId3" cstate="print"/>
          <a:srcRect l="1526" t="42738" r="5892" b="19607"/>
          <a:stretch/>
        </p:blipFill>
        <p:spPr bwMode="auto">
          <a:xfrm>
            <a:off x="416504" y="476672"/>
            <a:ext cx="9001000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2 - Έλλειψη"/>
          <p:cNvSpPr/>
          <p:nvPr/>
        </p:nvSpPr>
        <p:spPr>
          <a:xfrm>
            <a:off x="7895600" y="260648"/>
            <a:ext cx="1008112" cy="936104"/>
          </a:xfrm>
          <a:prstGeom prst="ellipse">
            <a:avLst/>
          </a:prstGeom>
          <a:noFill/>
          <a:ln w="38100">
            <a:solidFill>
              <a:srgbClr val="D6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99921"/>
              </p:ext>
            </p:extLst>
          </p:nvPr>
        </p:nvGraphicFramePr>
        <p:xfrm>
          <a:off x="704530" y="4556076"/>
          <a:ext cx="824322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8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4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53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5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09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76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l-GR" sz="15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88"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>
                          <a:latin typeface="Century Gothic" pitchFamily="34" charset="0"/>
                        </a:rPr>
                        <a:t>ΣΥΝΟΛΟ</a:t>
                      </a:r>
                    </a:p>
                  </a:txBody>
                  <a:tcPr marL="99060" marR="9906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entury Gothic" pitchFamily="34" charset="0"/>
                        </a:rPr>
                        <a:t>1391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entury Gothic" pitchFamily="34" charset="0"/>
                        </a:rPr>
                        <a:t>1338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entury Gothic" pitchFamily="34" charset="0"/>
                        </a:rPr>
                        <a:t>1466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b="1" dirty="0">
                          <a:latin typeface="Century Gothic" pitchFamily="34" charset="0"/>
                        </a:rPr>
                        <a:t>148</a:t>
                      </a:r>
                      <a:r>
                        <a:rPr lang="en-US" sz="1500" b="1" dirty="0">
                          <a:latin typeface="Century Gothic" pitchFamily="34" charset="0"/>
                        </a:rPr>
                        <a:t>9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entury Gothic" pitchFamily="34" charset="0"/>
                        </a:rPr>
                        <a:t>1704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Century Gothic" pitchFamily="34" charset="0"/>
                        </a:rPr>
                        <a:t>1754</a:t>
                      </a:r>
                      <a:endParaRPr lang="el-GR" sz="1500" b="1" dirty="0">
                        <a:latin typeface="Century Gothic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199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latin typeface="Century Gothic" pitchFamily="34" charset="0"/>
                        </a:rPr>
                        <a:t>Ιδιωτικό</a:t>
                      </a:r>
                      <a:r>
                        <a:rPr lang="el-GR" sz="1400" b="1" baseline="0" dirty="0">
                          <a:latin typeface="Century Gothic" pitchFamily="34" charset="0"/>
                        </a:rPr>
                        <a:t>ς   </a:t>
                      </a:r>
                    </a:p>
                    <a:p>
                      <a:pPr algn="ctr"/>
                      <a:r>
                        <a:rPr lang="el-GR" sz="1400" b="1" baseline="0" dirty="0">
                          <a:latin typeface="Century Gothic" pitchFamily="34" charset="0"/>
                        </a:rPr>
                        <a:t>  Τομέας</a:t>
                      </a:r>
                      <a:endParaRPr lang="el-GR" sz="1400" b="1" dirty="0">
                        <a:latin typeface="Century Gothic" pitchFamily="34" charset="0"/>
                      </a:endParaRPr>
                    </a:p>
                  </a:txBody>
                  <a:tcPr marL="99060" marR="990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456</a:t>
                      </a:r>
                      <a:endParaRPr lang="el-GR" sz="1500" b="1" kern="1200" dirty="0">
                        <a:solidFill>
                          <a:srgbClr val="C0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415</a:t>
                      </a:r>
                      <a:endParaRPr lang="el-GR" sz="1500" b="1" kern="1200" dirty="0">
                        <a:solidFill>
                          <a:srgbClr val="C0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444</a:t>
                      </a:r>
                      <a:endParaRPr lang="el-GR" sz="1500" b="1" kern="1200" dirty="0">
                        <a:solidFill>
                          <a:srgbClr val="C00000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500" b="1" kern="1200" dirty="0">
                          <a:solidFill>
                            <a:srgbClr val="C00000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706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1 - Τίτλος"/>
          <p:cNvSpPr txBox="1">
            <a:spLocks/>
          </p:cNvSpPr>
          <p:nvPr/>
        </p:nvSpPr>
        <p:spPr>
          <a:xfrm>
            <a:off x="488504" y="4052020"/>
            <a:ext cx="608712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b="1" dirty="0">
                <a:solidFill>
                  <a:prstClr val="black"/>
                </a:solidFill>
                <a:latin typeface="Century Gothic" pitchFamily="34" charset="0"/>
              </a:rPr>
              <a:t>Ιδιωτικές Δαπάνες για Ε&amp;Α</a:t>
            </a:r>
          </a:p>
        </p:txBody>
      </p:sp>
      <p:sp>
        <p:nvSpPr>
          <p:cNvPr id="7" name="5 - TextBox"/>
          <p:cNvSpPr txBox="1"/>
          <p:nvPr/>
        </p:nvSpPr>
        <p:spPr>
          <a:xfrm>
            <a:off x="272480" y="5733256"/>
            <a:ext cx="9410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Στον ιδιωτικό τομέα οι δαπάνες </a:t>
            </a:r>
            <a:r>
              <a:rPr lang="el-GR" sz="2100" b="1" dirty="0">
                <a:solidFill>
                  <a:srgbClr val="C00000"/>
                </a:solidFill>
                <a:latin typeface="Century Gothic" pitchFamily="34" charset="0"/>
                <a:cs typeface="Helvetica"/>
              </a:rPr>
              <a:t>αυξήθηκαν </a:t>
            </a:r>
            <a:r>
              <a:rPr lang="el-GR" sz="2100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(κυρίως από ίδια έσοδα) κατά </a:t>
            </a:r>
            <a:r>
              <a:rPr lang="el-GR" sz="2100" b="1" dirty="0">
                <a:solidFill>
                  <a:prstClr val="black"/>
                </a:solidFill>
                <a:latin typeface="Century Gothic" pitchFamily="34" charset="0"/>
                <a:cs typeface="Helvetica"/>
              </a:rPr>
              <a:t>31%. 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5805465" y="5272024"/>
            <a:ext cx="2808312" cy="360040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5300" y="-90264"/>
            <a:ext cx="8915400" cy="1143000"/>
          </a:xfrm>
        </p:spPr>
        <p:txBody>
          <a:bodyPr>
            <a:normAutofit/>
          </a:bodyPr>
          <a:lstStyle/>
          <a:p>
            <a:r>
              <a:rPr lang="el-GR" sz="3500" b="1" dirty="0">
                <a:latin typeface="Century Gothic" panose="020B0502020202020204" pitchFamily="34" charset="0"/>
              </a:rPr>
              <a:t>Η Καινοτομία στην Ελλάδα </a:t>
            </a:r>
          </a:p>
        </p:txBody>
      </p:sp>
      <p:grpSp>
        <p:nvGrpSpPr>
          <p:cNvPr id="8" name="Ομάδα 7"/>
          <p:cNvGrpSpPr/>
          <p:nvPr/>
        </p:nvGrpSpPr>
        <p:grpSpPr>
          <a:xfrm>
            <a:off x="578840" y="1052736"/>
            <a:ext cx="8712968" cy="5256584"/>
            <a:chOff x="578840" y="1052736"/>
            <a:chExt cx="8712968" cy="5256584"/>
          </a:xfrm>
        </p:grpSpPr>
        <p:pic>
          <p:nvPicPr>
            <p:cNvPr id="4" name="Εικόνα 3"/>
            <p:cNvPicPr/>
            <p:nvPr/>
          </p:nvPicPr>
          <p:blipFill rotWithShape="1">
            <a:blip r:embed="rId3"/>
            <a:srcRect l="22776" t="27456" r="26242" b="31792"/>
            <a:stretch/>
          </p:blipFill>
          <p:spPr bwMode="auto">
            <a:xfrm>
              <a:off x="578840" y="1052736"/>
              <a:ext cx="8712968" cy="52565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23656" y="5898758"/>
              <a:ext cx="11521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entury Gothic" panose="020B0502020202020204" pitchFamily="34" charset="0"/>
                </a:rPr>
                <a:t>Πηγή: ΕΚΤ</a:t>
              </a:r>
            </a:p>
          </p:txBody>
        </p:sp>
      </p:grpSp>
      <p:sp>
        <p:nvSpPr>
          <p:cNvPr id="7" name="Έλλειψη 6"/>
          <p:cNvSpPr/>
          <p:nvPr/>
        </p:nvSpPr>
        <p:spPr>
          <a:xfrm>
            <a:off x="6490220" y="2708920"/>
            <a:ext cx="864096" cy="72008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1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5300" y="-99392"/>
            <a:ext cx="8915400" cy="1143000"/>
          </a:xfrm>
        </p:spPr>
        <p:txBody>
          <a:bodyPr>
            <a:noAutofit/>
          </a:bodyPr>
          <a:lstStyle/>
          <a:p>
            <a:r>
              <a:rPr lang="el-GR" sz="3000" b="1" dirty="0">
                <a:latin typeface="Century Gothic" panose="020B0502020202020204" pitchFamily="34" charset="0"/>
              </a:rPr>
              <a:t>Επιχειρήσεις με Καινοτομία προϊόντος</a:t>
            </a:r>
            <a:br>
              <a:rPr lang="el-GR" sz="3000" b="1" dirty="0">
                <a:latin typeface="Century Gothic" panose="020B0502020202020204" pitchFamily="34" charset="0"/>
              </a:rPr>
            </a:br>
            <a:r>
              <a:rPr lang="el-GR" sz="3000" b="1" dirty="0">
                <a:latin typeface="Century Gothic" panose="020B0502020202020204" pitchFamily="34" charset="0"/>
              </a:rPr>
              <a:t> ή/και διαδικασίας</a:t>
            </a:r>
          </a:p>
        </p:txBody>
      </p:sp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 rotWithShape="1">
          <a:blip r:embed="rId3"/>
          <a:srcRect l="22754" t="22464" r="25652" b="37862"/>
          <a:stretch/>
        </p:blipFill>
        <p:spPr bwMode="auto">
          <a:xfrm>
            <a:off x="848544" y="908720"/>
            <a:ext cx="8280920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7296" y="539470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entury Gothic" panose="020B0502020202020204" pitchFamily="34" charset="0"/>
              </a:rPr>
              <a:t>Πηγή: ΕΚΤ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56" y="3056434"/>
            <a:ext cx="901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29 - Ομάδα"/>
          <p:cNvGrpSpPr/>
          <p:nvPr/>
        </p:nvGrpSpPr>
        <p:grpSpPr>
          <a:xfrm>
            <a:off x="56456" y="5678958"/>
            <a:ext cx="9721080" cy="846386"/>
            <a:chOff x="112907" y="4441502"/>
            <a:chExt cx="8703352" cy="846386"/>
          </a:xfrm>
        </p:grpSpPr>
        <p:sp>
          <p:nvSpPr>
            <p:cNvPr id="8" name="25 - TextBox"/>
            <p:cNvSpPr txBox="1"/>
            <p:nvPr/>
          </p:nvSpPr>
          <p:spPr>
            <a:xfrm>
              <a:off x="564192" y="4441502"/>
              <a:ext cx="8252067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5738" marR="0" lvl="0" indent="-1857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itchFamily="34" charset="0"/>
                  <a:ea typeface="+mn-ea"/>
                  <a:cs typeface="+mn-cs"/>
                </a:rPr>
                <a:t>  </a:t>
              </a:r>
              <a:r>
                <a:rPr lang="el-GR" sz="2300" dirty="0">
                  <a:solidFill>
                    <a:prstClr val="black"/>
                  </a:solidFill>
                  <a:latin typeface="Century Gothic" pitchFamily="34" charset="0"/>
                </a:rPr>
                <a:t>Η αύξηση της </a:t>
              </a:r>
              <a:r>
                <a:rPr lang="el-GR" sz="2300" dirty="0" err="1">
                  <a:solidFill>
                    <a:prstClr val="black"/>
                  </a:solidFill>
                  <a:latin typeface="Century Gothic" pitchFamily="34" charset="0"/>
                </a:rPr>
                <a:t>καινοτομικότητας</a:t>
              </a:r>
              <a:r>
                <a:rPr lang="el-GR" sz="2300" dirty="0">
                  <a:solidFill>
                    <a:prstClr val="black"/>
                  </a:solidFill>
                  <a:latin typeface="Century Gothic" pitchFamily="34" charset="0"/>
                </a:rPr>
                <a:t> συνδέεται με σημαντική αύξηση στην Καινοτομία προϊόντος ή διαδικασίας το 2014-2016</a:t>
              </a:r>
              <a:endParaRPr kumimoji="0" lang="el-GR" sz="23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</a:endParaRPr>
            </a:p>
          </p:txBody>
        </p:sp>
        <p:sp>
          <p:nvSpPr>
            <p:cNvPr id="9" name="Right Arrow 6"/>
            <p:cNvSpPr/>
            <p:nvPr/>
          </p:nvSpPr>
          <p:spPr>
            <a:xfrm>
              <a:off x="112907" y="4520807"/>
              <a:ext cx="632542" cy="439521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3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1269</Words>
  <Application>Microsoft Office PowerPoint</Application>
  <PresentationFormat>A4 Paper (210x297 mm)</PresentationFormat>
  <Paragraphs>257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Θέμα του Office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Δημόσιες Πιστώσεις για Ε&amp;Α</vt:lpstr>
      <vt:lpstr>Η Καινοτομία στην Ελλάδα </vt:lpstr>
      <vt:lpstr>Επιχειρήσεις με Καινοτομία προϊόντος  ή/και διαδικασίας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Έρευνα και Περιφερειακότητα</vt:lpstr>
      <vt:lpstr>PowerPoint Presentation</vt:lpstr>
      <vt:lpstr>Συνεργατικά έργα: ΓΓΕΤ / ΕΥΔΕ ΕΤΑΚ Δράση: «Ερευνώ - Δημιουργώ - Καινοτομώ»  Αποτελέσματα 1ης ΦΑΣΗΣ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Δαπάνες Ε&amp;Κ (εκ. €)</dc:title>
  <dc:creator>Κωνσταντίνα Τζιμούρτου</dc:creator>
  <cp:lastModifiedBy>Alexia Sitareniou</cp:lastModifiedBy>
  <cp:revision>758</cp:revision>
  <dcterms:modified xsi:type="dcterms:W3CDTF">2018-07-13T06:04:35Z</dcterms:modified>
</cp:coreProperties>
</file>