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4" r:id="rId3"/>
    <p:sldId id="268" r:id="rId4"/>
    <p:sldId id="267" r:id="rId5"/>
    <p:sldId id="302" r:id="rId6"/>
    <p:sldId id="286" r:id="rId7"/>
    <p:sldId id="291" r:id="rId8"/>
    <p:sldId id="287" r:id="rId9"/>
    <p:sldId id="288" r:id="rId10"/>
    <p:sldId id="289" r:id="rId11"/>
    <p:sldId id="290" r:id="rId12"/>
    <p:sldId id="301" r:id="rId13"/>
    <p:sldId id="260" r:id="rId14"/>
    <p:sldId id="272" r:id="rId15"/>
    <p:sldId id="281" r:id="rId16"/>
    <p:sldId id="304" r:id="rId17"/>
    <p:sldId id="282" r:id="rId18"/>
    <p:sldId id="306" r:id="rId19"/>
    <p:sldId id="305" r:id="rId20"/>
    <p:sldId id="298" r:id="rId21"/>
    <p:sldId id="293" r:id="rId22"/>
    <p:sldId id="299" r:id="rId23"/>
    <p:sldId id="273" r:id="rId24"/>
    <p:sldId id="275" r:id="rId25"/>
    <p:sldId id="276" r:id="rId26"/>
    <p:sldId id="278" r:id="rId27"/>
    <p:sldId id="280" r:id="rId28"/>
    <p:sldId id="271" r:id="rId29"/>
    <p:sldId id="274" r:id="rId30"/>
    <p:sldId id="277" r:id="rId31"/>
    <p:sldId id="307" r:id="rId32"/>
    <p:sldId id="308" r:id="rId33"/>
    <p:sldId id="296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FF"/>
    <a:srgbClr val="28517A"/>
    <a:srgbClr val="5A74F4"/>
    <a:srgbClr val="9595B9"/>
    <a:srgbClr val="9B9B9B"/>
    <a:srgbClr val="006666"/>
    <a:srgbClr val="32327A"/>
    <a:srgbClr val="356BA1"/>
    <a:srgbClr val="C7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90" d="100"/>
          <a:sy n="90" d="100"/>
        </p:scale>
        <p:origin x="-1090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F912-DA8E-4737-8C41-41089DCF7A31}" type="datetimeFigureOut">
              <a:rPr lang="el-GR" smtClean="0"/>
              <a:pPr/>
              <a:t>29/6/2018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C841D-CB4E-4A01-9C1A-BE8CA9991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3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C841D-CB4E-4A01-9C1A-BE8CA99910C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31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C841D-CB4E-4A01-9C1A-BE8CA99910C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01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42CB-6CE1-4685-9CC9-45FD36BC40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587C7-613E-4672-90D6-E5D0BCD0B1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3677-12B9-4CB4-9981-82040FC6CC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7EF3-0A08-4168-83E6-814075FA07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2AD4-38E8-4C58-BC37-00C48258D2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EF6B-39C7-434F-9FA6-0B51D3D943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8D04-2C49-401E-9ED2-873592C0BF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FC26-A918-4944-A8F6-47FDD94C3B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65A4-FFF8-4D00-8384-0AB5D3F9AC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F51F-BCF8-415E-B787-25F5280596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CC93-0AAD-473B-8C9E-59FA756990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D8528C-9CCE-4ABD-AA65-BF94F9B655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danet.g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oscope.gr/" TargetMode="External"/><Relationship Id="rId2" Type="http://schemas.openxmlformats.org/officeDocument/2006/relationships/hyperlink" Target="https://panorama.statistics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journals.epublishing.ekt.gr/index.php/ekke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publishing.ekt.gr/index.php/ekke/catalog/book/12" TargetMode="External"/><Relationship Id="rId2" Type="http://schemas.openxmlformats.org/officeDocument/2006/relationships/hyperlink" Target="http://epublishing.ekt.gr/el/138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kke.gr/wp/?p=312" TargetMode="External"/><Relationship Id="rId2" Type="http://schemas.openxmlformats.org/officeDocument/2006/relationships/hyperlink" Target="http://www.digitalcenter.org/world-internet-proje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357187" y="-17512"/>
            <a:ext cx="87868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1600" b="1" i="1" dirty="0">
                <a:solidFill>
                  <a:srgbClr val="336699"/>
                </a:solidFill>
              </a:rPr>
              <a:t>	</a:t>
            </a:r>
            <a:r>
              <a:rPr lang="en-US" sz="1600" b="1" i="1" dirty="0" smtClean="0">
                <a:solidFill>
                  <a:srgbClr val="336699"/>
                </a:solidFill>
              </a:rPr>
              <a:t>	</a:t>
            </a: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endParaRPr lang="en-US" sz="1600" b="1" i="1" dirty="0" smtClean="0">
              <a:solidFill>
                <a:srgbClr val="336699"/>
              </a:solidFill>
            </a:endParaRPr>
          </a:p>
          <a:p>
            <a:r>
              <a:rPr lang="en-US" sz="1600" b="1" i="1" dirty="0" smtClean="0">
                <a:solidFill>
                  <a:srgbClr val="336699"/>
                </a:solidFill>
              </a:rPr>
              <a:t>	</a:t>
            </a:r>
            <a:endParaRPr lang="el-GR" sz="1400" b="1" dirty="0" smtClean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400" b="1" dirty="0">
              <a:solidFill>
                <a:srgbClr val="336699"/>
              </a:solidFill>
            </a:endParaRPr>
          </a:p>
          <a:p>
            <a:pPr eaLnBrk="0" hangingPunct="0"/>
            <a:endParaRPr lang="el-GR" sz="1600" b="1" dirty="0">
              <a:solidFill>
                <a:srgbClr val="336699"/>
              </a:solidFill>
            </a:endParaRPr>
          </a:p>
          <a:p>
            <a:pPr eaLnBrk="0" hangingPunct="0"/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2174" name="Picture 126" descr="λογότυπο ΓΓΕ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77272"/>
            <a:ext cx="1285884" cy="675634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1" descr="ekk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619672" y="587727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srgbClr val="336699"/>
                </a:solidFill>
              </a:rPr>
              <a:t>ΕΘΝΙΚΟ ΣΥΜΒΟΥΛΙΟ </a:t>
            </a:r>
          </a:p>
          <a:p>
            <a:pPr lvl="0"/>
            <a:r>
              <a:rPr lang="el-GR" b="1" dirty="0" smtClean="0">
                <a:solidFill>
                  <a:srgbClr val="336699"/>
                </a:solidFill>
              </a:rPr>
              <a:t>ΕΡΕΥΝΑΣ ΚΑΙ ΚΑΙΝΟΤΟΜΙΑΣ </a:t>
            </a:r>
            <a:r>
              <a:rPr lang="en-US" b="1" dirty="0" smtClean="0">
                <a:solidFill>
                  <a:srgbClr val="336699"/>
                </a:solidFill>
              </a:rPr>
              <a:t> (E.</a:t>
            </a:r>
            <a:r>
              <a:rPr lang="el-GR" b="1" dirty="0" smtClean="0">
                <a:solidFill>
                  <a:srgbClr val="336699"/>
                </a:solidFill>
              </a:rPr>
              <a:t>Σ.Ε.Κ.)</a:t>
            </a:r>
            <a:endParaRPr lang="el-GR" dirty="0"/>
          </a:p>
        </p:txBody>
      </p:sp>
      <p:pic>
        <p:nvPicPr>
          <p:cNvPr id="30722" name="Picture 2" descr="logoGR 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877272"/>
            <a:ext cx="2695575" cy="76200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1583160" y="37890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ΕΘΝΙΚΟ ΚΕΝΤΡΟ ΚΟΙΝΩΝΙΚΩΝ ΕΡΕΥΝΩΝ (Ε.Κ.Κ.Ε.)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644008" y="4581128"/>
            <a:ext cx="41146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kern="0" dirty="0" smtClean="0">
                <a:solidFill>
                  <a:schemeClr val="bg1"/>
                </a:solidFill>
              </a:rPr>
              <a:t>Καθηγητής Νίκος Δεμερτζής</a:t>
            </a:r>
            <a:r>
              <a:rPr lang="en-US" sz="2200" b="1" kern="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l-GR" sz="2200" b="1" dirty="0" smtClean="0">
                <a:solidFill>
                  <a:schemeClr val="bg1"/>
                </a:solidFill>
              </a:rPr>
              <a:t>Διευθυντής και Πρόεδρος ΔΣ </a:t>
            </a:r>
          </a:p>
          <a:p>
            <a:pPr lvl="0">
              <a:defRPr/>
            </a:pPr>
            <a:endParaRPr lang="es-ES" sz="2200" b="1" kern="0" dirty="0" smtClean="0">
              <a:solidFill>
                <a:schemeClr val="bg1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716016" y="49411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78098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Επιμερισμός  Στόχων για το 2018: 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latin typeface="Times New Roman"/>
                <a:ea typeface="Times New Roman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+mn-lt"/>
                <a:ea typeface="Times New Roman"/>
              </a:rPr>
              <a:t>ΔΙΕΥΘΥΝΣΗ ΕΠΙΣΤΗΜΟΝΙΚΗΣ ΠΛΗΡΟΦΟΡΗΣΗΣ ΚΑΙ ΕΚΔΟΣΕΩΝ </a:t>
            </a:r>
            <a:r>
              <a:rPr lang="el-GR" sz="2800" dirty="0" smtClean="0">
                <a:latin typeface="Times New Roman"/>
                <a:ea typeface="Times New Roman"/>
              </a:rPr>
              <a:t/>
            </a:r>
            <a:br>
              <a:rPr lang="el-GR" sz="2800" dirty="0" smtClean="0">
                <a:latin typeface="Times New Roman"/>
                <a:ea typeface="Times New Roman"/>
              </a:rPr>
            </a:br>
            <a:endParaRPr lang="el-GR" sz="24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83567" y="1556792"/>
          <a:ext cx="7560841" cy="4175173"/>
        </p:xfrm>
        <a:graphic>
          <a:graphicData uri="http://schemas.openxmlformats.org/drawingml/2006/table">
            <a:tbl>
              <a:tblPr/>
              <a:tblGrid>
                <a:gridCol w="679429"/>
                <a:gridCol w="1538132"/>
                <a:gridCol w="1382840"/>
                <a:gridCol w="1440160"/>
                <a:gridCol w="2520280"/>
              </a:tblGrid>
              <a:tr h="39569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300" b="1" dirty="0" smtClean="0">
                          <a:latin typeface="Calibri" pitchFamily="34" charset="0"/>
                          <a:ea typeface="Times New Roman"/>
                        </a:rPr>
                        <a:t>ΔΙ </a:t>
                      </a:r>
                      <a:r>
                        <a:rPr lang="el-GR" sz="1300" b="1" dirty="0">
                          <a:latin typeface="Calibri" pitchFamily="34" charset="0"/>
                          <a:ea typeface="Times New Roman"/>
                        </a:rPr>
                        <a:t>ΕΥΘΥΝΣΗ ΕΠΙΣΤΗΜΟΝΙΚΗΣ ΠΛΗΡΟΦΟΡΗΣΗΣ ΚΑΙ ΕΚΔΟΣΕΩΝ </a:t>
                      </a:r>
                      <a:endParaRPr lang="el-GR" sz="13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88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Κωδικός αριθμός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Στόχου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Στόχος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Φορέας/εις </a:t>
                      </a:r>
                      <a:r>
                        <a:rPr lang="el-GR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υλοποίησης </a:t>
                      </a:r>
                      <a:endParaRPr lang="el-GR" sz="11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Χρονοδιάγραμμα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Ποσοτικός </a:t>
                      </a: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προσδιορισμός στόχου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 pitchFamily="34" charset="0"/>
                          <a:ea typeface="Times New Roman"/>
                        </a:rPr>
                        <a:t>1.1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Βελτίωση της διάχυσης των ερευνητικών αποτελεσμάτων  </a:t>
                      </a: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- Τμήμα Βιβλιοθήκης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- Τμήμα Εκδόσεων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- Τμήμα </a:t>
                      </a: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Διακίνησης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Εκδόσεων και 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  Πωλήσεων Βιβλίων 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      </a:t>
                      </a: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100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1.</a:t>
                      </a: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Αναβάθμιση </a:t>
                      </a: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της διαχείρισης του παραχθέντος έντυπου υλικού 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- Τμήμα </a:t>
                      </a: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Διακίνησης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 Εκδόσεων και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 Πωλήσεων Βιβλίων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       </a:t>
                      </a: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10</a:t>
                      </a:r>
                      <a:r>
                        <a:rPr lang="en-US" sz="1100" dirty="0">
                          <a:latin typeface="Calibri" pitchFamily="34" charset="0"/>
                          <a:ea typeface="Times New Roman"/>
                        </a:rPr>
                        <a:t>0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2</a:t>
                      </a: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.1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Συνεργασία με δημόσιους φορείς 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για την έκδοση βιβλίων (έντυπων και ηλεκτρονικών) </a:t>
                      </a: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Τμήμα 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Εκδόσεων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       </a:t>
                      </a: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100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Επιμερισμός Στόχων για το 2018: 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latin typeface="Times New Roman"/>
                <a:ea typeface="Times New Roman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</a:rPr>
              <a:t>ΔΙΕΥΘΥΝΣΗ ΥΠΟΣΤΗΡΙΞΗΣ ΕΡΕΥΝΩΝ</a:t>
            </a:r>
            <a:r>
              <a:rPr lang="el-GR" sz="2800" dirty="0" smtClean="0">
                <a:latin typeface="Times New Roman"/>
                <a:ea typeface="Times New Roman"/>
              </a:rPr>
              <a:t/>
            </a:r>
            <a:br>
              <a:rPr lang="el-GR" sz="2800" dirty="0" smtClean="0">
                <a:latin typeface="Times New Roman"/>
                <a:ea typeface="Times New Roman"/>
              </a:rPr>
            </a:br>
            <a:endParaRPr lang="el-GR" sz="2400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0" y="1556792"/>
          <a:ext cx="7704856" cy="4479701"/>
        </p:xfrm>
        <a:graphic>
          <a:graphicData uri="http://schemas.openxmlformats.org/drawingml/2006/table">
            <a:tbl>
              <a:tblPr/>
              <a:tblGrid>
                <a:gridCol w="691799"/>
                <a:gridCol w="1828481"/>
                <a:gridCol w="1152128"/>
                <a:gridCol w="1656184"/>
                <a:gridCol w="2376264"/>
              </a:tblGrid>
              <a:tr h="36049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9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300" b="1" dirty="0">
                          <a:latin typeface="Calibri" pitchFamily="34" charset="0"/>
                          <a:ea typeface="Times New Roman"/>
                        </a:rPr>
                        <a:t>ΔΙΕΥΘΥΝΣΗ ΥΠΟΣΤΗΡΙΞΗΣ </a:t>
                      </a:r>
                      <a:r>
                        <a:rPr lang="el-GR" sz="1300" b="1" dirty="0" smtClean="0">
                          <a:latin typeface="Calibri" pitchFamily="34" charset="0"/>
                          <a:ea typeface="Times New Roman"/>
                        </a:rPr>
                        <a:t>ΕΡΕΥΝΩΝ</a:t>
                      </a:r>
                      <a:endParaRPr lang="el-GR" sz="13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Κωδικός αριθμός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Στόχου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Στόχος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Φορέας/είς υλοποίησης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Χρονοδιάγραμμα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Ποσοτικός </a:t>
                      </a: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προσδιορισμός στόχου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1.</a:t>
                      </a: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1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Βελτίωση του χρόνου ανταπόκρισης σε αιτήματα τεχνικής υποστήριξης 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 pitchFamily="34" charset="0"/>
                          <a:ea typeface="Times New Roman"/>
                        </a:rPr>
                        <a:t>5</a:t>
                      </a:r>
                      <a:r>
                        <a:rPr lang="en-GB" sz="1100">
                          <a:latin typeface="Calibri" pitchFamily="34" charset="0"/>
                          <a:ea typeface="Times New Roman"/>
                        </a:rPr>
                        <a:t>0%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1.2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Βελτιστοποίηση των υπηρεσιών ελέγχου και συντήρησης του μηχανογραφικού εξοπλισμού του Κέντρου 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100%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1.</a:t>
                      </a: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3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Ανάπτυξη 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νέας ιστοσελίδας του ΕΚΚΕ για τη βελτίωση της διάχυσης των ερευνητικών αποτελεσμάτων και την αύξηση της ορατότητας του Κέντρου 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Εξωτερικός </a:t>
                      </a: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l-GR" sz="1100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τεχνικός </a:t>
                      </a: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l-GR" sz="1100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100" baseline="0" dirty="0" smtClean="0"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σύμβουλος 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100%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 pitchFamily="34" charset="0"/>
                          <a:ea typeface="Times New Roman"/>
                        </a:rPr>
                        <a:t>2.1</a:t>
                      </a:r>
                      <a:endParaRPr lang="el-GR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Ένταξη του </a:t>
                      </a:r>
                      <a:r>
                        <a:rPr lang="en-US" sz="1100" dirty="0">
                          <a:latin typeface="Calibri" pitchFamily="34" charset="0"/>
                          <a:ea typeface="Times New Roman"/>
                        </a:rPr>
                        <a:t>EKKE 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Calibri"/>
                        </a:rPr>
                        <a:t> στην Ομοσπονδιακή Υποδομή Ταυτοποίησης και Εξουσιοδότησης του ΕΔΕΤ   (Εθνικό Δίκτυο  Έρευνας και Τεχνολογίας)</a:t>
                      </a:r>
                      <a:r>
                        <a:rPr lang="el-GR" sz="1100" dirty="0">
                          <a:latin typeface="Calibri" pitchFamily="34" charset="0"/>
                          <a:ea typeface="Times New Roman"/>
                        </a:rPr>
                        <a:t>  </a:t>
                      </a: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en-GB" sz="1100" dirty="0" smtClean="0">
                          <a:latin typeface="Calibri" pitchFamily="34" charset="0"/>
                          <a:ea typeface="Times New Roman"/>
                        </a:rPr>
                        <a:t>Ερευνητικό </a:t>
                      </a: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Κέντρο «ΑΘΗΝΑ»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31.12.2018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 pitchFamily="34" charset="0"/>
                          <a:ea typeface="Times New Roman"/>
                        </a:rPr>
                        <a:t>30%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10"/>
          <p:cNvSpPr>
            <a:spLocks noChangeArrowheads="1"/>
          </p:cNvSpPr>
          <p:nvPr/>
        </p:nvSpPr>
        <p:spPr bwMode="auto">
          <a:xfrm>
            <a:off x="3419872" y="1340768"/>
            <a:ext cx="2197100" cy="422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l-GR" sz="800" b="1" dirty="0"/>
              <a:t>ΔΙΕΥΘΥΝΤΗΣ &amp;</a:t>
            </a:r>
          </a:p>
          <a:p>
            <a:pPr algn="ctr"/>
            <a:r>
              <a:rPr lang="el-GR" sz="800" b="1" dirty="0"/>
              <a:t>ΠΡΟΕΔΡΟΣ ΤΟΥ ΔΣ</a:t>
            </a:r>
            <a:endParaRPr lang="en-US" sz="800" b="1" dirty="0"/>
          </a:p>
        </p:txBody>
      </p:sp>
      <p:cxnSp>
        <p:nvCxnSpPr>
          <p:cNvPr id="2051" name="Straight Connector 12"/>
          <p:cNvCxnSpPr>
            <a:cxnSpLocks noChangeShapeType="1"/>
          </p:cNvCxnSpPr>
          <p:nvPr/>
        </p:nvCxnSpPr>
        <p:spPr bwMode="auto">
          <a:xfrm>
            <a:off x="4595813" y="1760736"/>
            <a:ext cx="0" cy="109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2" name="Rounded Rectangle 20"/>
          <p:cNvSpPr>
            <a:spLocks noChangeArrowheads="1"/>
          </p:cNvSpPr>
          <p:nvPr/>
        </p:nvSpPr>
        <p:spPr bwMode="auto">
          <a:xfrm>
            <a:off x="1331640" y="1628800"/>
            <a:ext cx="1366838" cy="423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/>
              <a:t>ΓΡΑΦΕΙΟ ΝΟΜΙΚΟΥ ΣΥΜΒΟΥΛΟΥ</a:t>
            </a:r>
            <a:endParaRPr lang="en-US" sz="800" b="1"/>
          </a:p>
        </p:txBody>
      </p:sp>
      <p:cxnSp>
        <p:nvCxnSpPr>
          <p:cNvPr id="2053" name="Straight Connector 25"/>
          <p:cNvCxnSpPr>
            <a:cxnSpLocks noChangeShapeType="1"/>
          </p:cNvCxnSpPr>
          <p:nvPr/>
        </p:nvCxnSpPr>
        <p:spPr bwMode="auto">
          <a:xfrm flipH="1">
            <a:off x="1691680" y="2636912"/>
            <a:ext cx="5788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267075" y="2773363"/>
            <a:ext cx="2889101" cy="397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  <a:ea typeface="+mn-ea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673100" y="2800350"/>
            <a:ext cx="2057400" cy="4846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l-GR" sz="800" b="1" cap="all" dirty="0"/>
              <a:t>ΔΙΕΥΘΥΝΣΗ Διοικητικων, ΟΙΚΟΝΟΜΙΚΩΝ ΥΠΗΡΕΣΙΩΝ  και ΑΝΑΠΤΥΞΗΣ</a:t>
            </a:r>
            <a:endParaRPr lang="el-GR" sz="800" cap="all" dirty="0"/>
          </a:p>
          <a:p>
            <a:pPr algn="ctr">
              <a:defRPr/>
            </a:pPr>
            <a:endParaRPr lang="el-GR" sz="800" b="1" dirty="0">
              <a:latin typeface="ＭＳ Ｐゴシック" pitchFamily="34" charset="-128"/>
            </a:endParaRP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6372200" y="1196752"/>
            <a:ext cx="1756792" cy="576064"/>
          </a:xfrm>
          <a:prstGeom prst="roundRect">
            <a:avLst>
              <a:gd name="adj" fmla="val 20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l-GR" sz="800" b="1" dirty="0" smtClean="0">
                <a:latin typeface="+mj-lt"/>
              </a:rPr>
              <a:t>ΜΟΝΑΔΑ ΟΙΚΟΝΟΜΙΚΗΣ &amp; ΔΙΟΙΚΗΤΙΚΗΣ ΔΙΑΧΕΙΡΙΣΗΣ </a:t>
            </a:r>
          </a:p>
          <a:p>
            <a:pPr algn="ctr">
              <a:lnSpc>
                <a:spcPct val="110000"/>
              </a:lnSpc>
              <a:defRPr/>
            </a:pPr>
            <a:r>
              <a:rPr lang="el-GR" sz="800" b="1" dirty="0" smtClean="0">
                <a:latin typeface="+mj-lt"/>
              </a:rPr>
              <a:t>(ΕΛΚΕ)</a:t>
            </a:r>
            <a:endParaRPr lang="en-US" sz="800" b="1" dirty="0">
              <a:latin typeface="+mj-lt"/>
            </a:endParaRPr>
          </a:p>
        </p:txBody>
      </p:sp>
      <p:cxnSp>
        <p:nvCxnSpPr>
          <p:cNvPr id="2057" name="Straight Connector 72"/>
          <p:cNvCxnSpPr>
            <a:cxnSpLocks noChangeShapeType="1"/>
          </p:cNvCxnSpPr>
          <p:nvPr/>
        </p:nvCxnSpPr>
        <p:spPr bwMode="auto">
          <a:xfrm>
            <a:off x="4595813" y="2541588"/>
            <a:ext cx="0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8" name="Rounded Rectangle 103"/>
          <p:cNvSpPr>
            <a:spLocks noChangeArrowheads="1"/>
          </p:cNvSpPr>
          <p:nvPr/>
        </p:nvSpPr>
        <p:spPr bwMode="auto">
          <a:xfrm>
            <a:off x="3521075" y="2708920"/>
            <a:ext cx="2155825" cy="2880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l-GR" sz="800" b="1" dirty="0"/>
              <a:t>ΙΝΣΤΙΤΟΥΤΟ ΚΟΙΝΩΝΙΚΩΝ ΕΡΕΥΝΩΝ</a:t>
            </a:r>
            <a:endParaRPr lang="en-US" sz="800" b="1" dirty="0"/>
          </a:p>
        </p:txBody>
      </p:sp>
      <p:sp>
        <p:nvSpPr>
          <p:cNvPr id="2059" name="Rounded Rectangle 107"/>
          <p:cNvSpPr>
            <a:spLocks noChangeArrowheads="1"/>
          </p:cNvSpPr>
          <p:nvPr/>
        </p:nvSpPr>
        <p:spPr bwMode="auto">
          <a:xfrm>
            <a:off x="3806825" y="3148013"/>
            <a:ext cx="1701279" cy="13697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dirty="0"/>
              <a:t>ΔΙΕΥΘΥΝΤΗΣ ΙΝΣΤΙΤΟΥΤΟΥ</a:t>
            </a:r>
            <a:endParaRPr lang="en-US" sz="800" dirty="0"/>
          </a:p>
        </p:txBody>
      </p:sp>
      <p:sp>
        <p:nvSpPr>
          <p:cNvPr id="2060" name="Rounded Rectangle 109"/>
          <p:cNvSpPr>
            <a:spLocks noChangeArrowheads="1"/>
          </p:cNvSpPr>
          <p:nvPr/>
        </p:nvSpPr>
        <p:spPr bwMode="auto">
          <a:xfrm>
            <a:off x="3370263" y="3608388"/>
            <a:ext cx="1225550" cy="4222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/>
              <a:t>ΕΠΙΣΤΗΜΟΝΙΚΟ ΣΥΜΒΟΥΛΙΟ ΙΝΣΤΙΤΟΥΤΟΥ</a:t>
            </a:r>
            <a:endParaRPr lang="en-US" sz="800"/>
          </a:p>
        </p:txBody>
      </p:sp>
      <p:sp>
        <p:nvSpPr>
          <p:cNvPr id="2061" name="Rounded Rectangle 110"/>
          <p:cNvSpPr>
            <a:spLocks noChangeArrowheads="1"/>
          </p:cNvSpPr>
          <p:nvPr/>
        </p:nvSpPr>
        <p:spPr bwMode="auto">
          <a:xfrm>
            <a:off x="3373438" y="4100513"/>
            <a:ext cx="1220787" cy="4222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/>
              <a:t>ΕΡΕΥΝΗΤΙΚΟ ΠΡΟΣΩΠΙΚΟ</a:t>
            </a:r>
            <a:endParaRPr lang="en-US" sz="800"/>
          </a:p>
        </p:txBody>
      </p:sp>
      <p:sp>
        <p:nvSpPr>
          <p:cNvPr id="2062" name="Rounded Rectangle 113"/>
          <p:cNvSpPr>
            <a:spLocks noChangeArrowheads="1"/>
          </p:cNvSpPr>
          <p:nvPr/>
        </p:nvSpPr>
        <p:spPr bwMode="auto">
          <a:xfrm>
            <a:off x="4646613" y="3608388"/>
            <a:ext cx="1190625" cy="436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dirty="0"/>
              <a:t>ΑΠΟΘΕΤΗΡΙΟ</a:t>
            </a:r>
          </a:p>
          <a:p>
            <a:pPr algn="ctr"/>
            <a:r>
              <a:rPr lang="el-GR" sz="800" dirty="0"/>
              <a:t>ΚΟΙΝΩΝΙΚΩΝ ΔΕΔΟΜΕΝΩΝ</a:t>
            </a:r>
            <a:endParaRPr lang="en-US" sz="800" dirty="0"/>
          </a:p>
        </p:txBody>
      </p:sp>
      <p:pic>
        <p:nvPicPr>
          <p:cNvPr id="2063" name="Picture 1" descr="ekk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ounded Rectangle 99"/>
          <p:cNvSpPr>
            <a:spLocks noChangeArrowheads="1"/>
          </p:cNvSpPr>
          <p:nvPr/>
        </p:nvSpPr>
        <p:spPr bwMode="auto">
          <a:xfrm>
            <a:off x="3491880" y="1052736"/>
            <a:ext cx="2173288" cy="2160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l-GR" sz="800" b="1" dirty="0"/>
              <a:t>ΔΙΟΙΚΗΤΙΚΟ ΣΥΜΒΟΥΛΙΟ</a:t>
            </a:r>
            <a:endParaRPr lang="en-US" sz="800" b="1" dirty="0"/>
          </a:p>
        </p:txBody>
      </p:sp>
      <p:sp>
        <p:nvSpPr>
          <p:cNvPr id="27" name="Rounded Rectangle 20"/>
          <p:cNvSpPr>
            <a:spLocks noChangeArrowheads="1"/>
          </p:cNvSpPr>
          <p:nvPr/>
        </p:nvSpPr>
        <p:spPr bwMode="auto">
          <a:xfrm>
            <a:off x="1259632" y="2132856"/>
            <a:ext cx="1440160" cy="4238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chemeClr val="bg1">
                <a:alpha val="35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l-GR" sz="800" b="1" dirty="0"/>
              <a:t>Γραμματεία Διοίκησης (Αυτοτελές Γραφείο) </a:t>
            </a:r>
            <a:endParaRPr lang="en-US" sz="800" b="1" dirty="0"/>
          </a:p>
        </p:txBody>
      </p:sp>
      <p:sp>
        <p:nvSpPr>
          <p:cNvPr id="2067" name="Rounded Rectangle 20"/>
          <p:cNvSpPr>
            <a:spLocks noChangeArrowheads="1"/>
          </p:cNvSpPr>
          <p:nvPr/>
        </p:nvSpPr>
        <p:spPr bwMode="auto">
          <a:xfrm>
            <a:off x="1017588" y="3356992"/>
            <a:ext cx="1366837" cy="50857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Διαχείρισης Ανθρώπινου Δυναμικού και Διοίκησης</a:t>
            </a:r>
            <a:endParaRPr lang="en-US" sz="800" b="1" dirty="0"/>
          </a:p>
        </p:txBody>
      </p:sp>
      <p:sp>
        <p:nvSpPr>
          <p:cNvPr id="2068" name="Rounded Rectangle 20"/>
          <p:cNvSpPr>
            <a:spLocks noChangeArrowheads="1"/>
          </p:cNvSpPr>
          <p:nvPr/>
        </p:nvSpPr>
        <p:spPr bwMode="auto">
          <a:xfrm>
            <a:off x="1017588" y="4005065"/>
            <a:ext cx="1366837" cy="51772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Προϋπολογισμού και Οικονομικής Διαχείρισης</a:t>
            </a:r>
            <a:endParaRPr lang="en-US" sz="800" b="1" dirty="0"/>
          </a:p>
        </p:txBody>
      </p:sp>
      <p:sp>
        <p:nvSpPr>
          <p:cNvPr id="2069" name="Rounded Rectangle 20"/>
          <p:cNvSpPr>
            <a:spLocks noChangeArrowheads="1"/>
          </p:cNvSpPr>
          <p:nvPr/>
        </p:nvSpPr>
        <p:spPr bwMode="auto">
          <a:xfrm>
            <a:off x="1017588" y="4768850"/>
            <a:ext cx="1366837" cy="4238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/>
              <a:t>Τμήμα Πληρωμών</a:t>
            </a:r>
            <a:endParaRPr lang="en-US" sz="800" b="1"/>
          </a:p>
        </p:txBody>
      </p:sp>
      <p:sp>
        <p:nvSpPr>
          <p:cNvPr id="2070" name="Rounded Rectangle 20"/>
          <p:cNvSpPr>
            <a:spLocks noChangeArrowheads="1"/>
          </p:cNvSpPr>
          <p:nvPr/>
        </p:nvSpPr>
        <p:spPr bwMode="auto">
          <a:xfrm>
            <a:off x="1017588" y="5440362"/>
            <a:ext cx="1366837" cy="50891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Επιχειρησιακού Σχεδιασμού, Οργάνωσης και Καινοτομίας</a:t>
            </a:r>
            <a:endParaRPr lang="en-US" sz="800" b="1" dirty="0"/>
          </a:p>
        </p:txBody>
      </p:sp>
      <p:sp>
        <p:nvSpPr>
          <p:cNvPr id="2071" name="Rounded Rectangle 20"/>
          <p:cNvSpPr>
            <a:spLocks noChangeArrowheads="1"/>
          </p:cNvSpPr>
          <p:nvPr/>
        </p:nvSpPr>
        <p:spPr bwMode="auto">
          <a:xfrm>
            <a:off x="87313" y="6084888"/>
            <a:ext cx="1366837" cy="423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/>
              <a:t>Αυτοτελές Γραφείο Προμηθειών</a:t>
            </a:r>
            <a:endParaRPr lang="en-US" sz="800" b="1"/>
          </a:p>
        </p:txBody>
      </p:sp>
      <p:sp>
        <p:nvSpPr>
          <p:cNvPr id="2072" name="Rounded Rectangle 53"/>
          <p:cNvSpPr>
            <a:spLocks noChangeArrowheads="1"/>
          </p:cNvSpPr>
          <p:nvPr/>
        </p:nvSpPr>
        <p:spPr bwMode="auto">
          <a:xfrm>
            <a:off x="6461124" y="2809875"/>
            <a:ext cx="2071315" cy="4751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el-GR" sz="800" b="1" dirty="0"/>
              <a:t>ΔΙΕΥΘΥΝΣΗ ΥΠΟΣΤΗΡΙΞΗΣ ΕΡΕΥΝΩΝ </a:t>
            </a:r>
          </a:p>
          <a:p>
            <a:pPr algn="ctr">
              <a:lnSpc>
                <a:spcPct val="110000"/>
              </a:lnSpc>
            </a:pPr>
            <a:r>
              <a:rPr lang="el-GR" sz="800" b="1" dirty="0"/>
              <a:t>ΚΑΙ ΤΕΚΜΗΡΙΩΣΗΣ </a:t>
            </a:r>
          </a:p>
          <a:p>
            <a:pPr algn="ctr"/>
            <a:endParaRPr lang="el-GR" sz="800" b="1" dirty="0">
              <a:latin typeface="ＭＳ Ｐゴシック" pitchFamily="34" charset="-128"/>
            </a:endParaRPr>
          </a:p>
        </p:txBody>
      </p:sp>
      <p:sp>
        <p:nvSpPr>
          <p:cNvPr id="2073" name="Rounded Rectangle 20"/>
          <p:cNvSpPr>
            <a:spLocks noChangeArrowheads="1"/>
          </p:cNvSpPr>
          <p:nvPr/>
        </p:nvSpPr>
        <p:spPr bwMode="auto">
          <a:xfrm>
            <a:off x="6726238" y="3356992"/>
            <a:ext cx="1546225" cy="54349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Διαμεσολάβησης, Επικοινωνίας και Διάχυσης Ερευνητικών Αποτελεσμάτων</a:t>
            </a:r>
            <a:endParaRPr lang="en-US" sz="800" b="1" dirty="0"/>
          </a:p>
        </p:txBody>
      </p:sp>
      <p:sp>
        <p:nvSpPr>
          <p:cNvPr id="2074" name="Rounded Rectangle 20"/>
          <p:cNvSpPr>
            <a:spLocks noChangeArrowheads="1"/>
          </p:cNvSpPr>
          <p:nvPr/>
        </p:nvSpPr>
        <p:spPr bwMode="auto">
          <a:xfrm>
            <a:off x="6742113" y="4077072"/>
            <a:ext cx="1530350" cy="48064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Εφαρμογών Πληροφορικής και Τεχνικής Υποστήριξης Ερευνών</a:t>
            </a:r>
            <a:endParaRPr lang="en-US" sz="800" b="1" dirty="0"/>
          </a:p>
        </p:txBody>
      </p:sp>
      <p:sp>
        <p:nvSpPr>
          <p:cNvPr id="2075" name="Rounded Rectangle 20"/>
          <p:cNvSpPr>
            <a:spLocks noChangeArrowheads="1"/>
          </p:cNvSpPr>
          <p:nvPr/>
        </p:nvSpPr>
        <p:spPr bwMode="auto">
          <a:xfrm>
            <a:off x="6724650" y="4791075"/>
            <a:ext cx="1705002" cy="4238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b="1" dirty="0"/>
              <a:t>Τμήμα Βιβλιοθήκης, </a:t>
            </a:r>
            <a:r>
              <a:rPr lang="el-GR" sz="800" b="1" dirty="0" smtClean="0"/>
              <a:t>Τεκμηρίωσης </a:t>
            </a:r>
            <a:r>
              <a:rPr lang="el-GR" sz="800" b="1" dirty="0"/>
              <a:t>και Εκδόσεων </a:t>
            </a:r>
            <a:endParaRPr lang="en-US" sz="800" b="1" dirty="0"/>
          </a:p>
        </p:txBody>
      </p:sp>
      <p:cxnSp>
        <p:nvCxnSpPr>
          <p:cNvPr id="2076" name="Straight Connector 17"/>
          <p:cNvCxnSpPr>
            <a:cxnSpLocks noChangeShapeType="1"/>
          </p:cNvCxnSpPr>
          <p:nvPr/>
        </p:nvCxnSpPr>
        <p:spPr bwMode="auto">
          <a:xfrm flipH="1">
            <a:off x="2699792" y="2420888"/>
            <a:ext cx="1876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7" name="Straight Connector 17"/>
          <p:cNvCxnSpPr>
            <a:cxnSpLocks noChangeShapeType="1"/>
          </p:cNvCxnSpPr>
          <p:nvPr/>
        </p:nvCxnSpPr>
        <p:spPr bwMode="auto">
          <a:xfrm flipH="1">
            <a:off x="2703513" y="1916832"/>
            <a:ext cx="1895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8" name="Straight Connector 72"/>
          <p:cNvCxnSpPr>
            <a:cxnSpLocks noChangeShapeType="1"/>
            <a:endCxn id="2072" idx="0"/>
          </p:cNvCxnSpPr>
          <p:nvPr/>
        </p:nvCxnSpPr>
        <p:spPr bwMode="auto">
          <a:xfrm>
            <a:off x="7489825" y="2619574"/>
            <a:ext cx="6957" cy="1903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9" name="Straight Connector 72"/>
          <p:cNvCxnSpPr>
            <a:cxnSpLocks noChangeShapeType="1"/>
          </p:cNvCxnSpPr>
          <p:nvPr/>
        </p:nvCxnSpPr>
        <p:spPr bwMode="auto">
          <a:xfrm>
            <a:off x="1701800" y="2619574"/>
            <a:ext cx="0" cy="233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0" name="Straight Connector 72"/>
          <p:cNvCxnSpPr>
            <a:cxnSpLocks noChangeShapeType="1"/>
            <a:stCxn id="54" idx="2"/>
            <a:endCxn id="2067" idx="0"/>
          </p:cNvCxnSpPr>
          <p:nvPr/>
        </p:nvCxnSpPr>
        <p:spPr bwMode="auto">
          <a:xfrm flipH="1">
            <a:off x="1701007" y="3284984"/>
            <a:ext cx="793" cy="72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1" name="Straight Connector 72"/>
          <p:cNvCxnSpPr>
            <a:cxnSpLocks noChangeShapeType="1"/>
            <a:stCxn id="2067" idx="2"/>
            <a:endCxn id="2068" idx="0"/>
          </p:cNvCxnSpPr>
          <p:nvPr/>
        </p:nvCxnSpPr>
        <p:spPr bwMode="auto">
          <a:xfrm>
            <a:off x="1701007" y="3865563"/>
            <a:ext cx="0" cy="1395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2" name="Straight Connector 72"/>
          <p:cNvCxnSpPr>
            <a:cxnSpLocks noChangeShapeType="1"/>
          </p:cNvCxnSpPr>
          <p:nvPr/>
        </p:nvCxnSpPr>
        <p:spPr bwMode="auto">
          <a:xfrm flipH="1">
            <a:off x="1701800" y="4551090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Straight Connector 72"/>
          <p:cNvCxnSpPr>
            <a:cxnSpLocks noChangeShapeType="1"/>
            <a:endCxn id="2070" idx="0"/>
          </p:cNvCxnSpPr>
          <p:nvPr/>
        </p:nvCxnSpPr>
        <p:spPr bwMode="auto">
          <a:xfrm flipH="1">
            <a:off x="1701007" y="5192713"/>
            <a:ext cx="794" cy="2476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4" name="Straight Connector 72"/>
          <p:cNvCxnSpPr>
            <a:cxnSpLocks noChangeShapeType="1"/>
          </p:cNvCxnSpPr>
          <p:nvPr/>
        </p:nvCxnSpPr>
        <p:spPr bwMode="auto">
          <a:xfrm>
            <a:off x="757238" y="3232150"/>
            <a:ext cx="0" cy="2852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5" name="Straight Connector 72"/>
          <p:cNvCxnSpPr>
            <a:cxnSpLocks noChangeShapeType="1"/>
            <a:stCxn id="2073" idx="2"/>
            <a:endCxn id="2074" idx="0"/>
          </p:cNvCxnSpPr>
          <p:nvPr/>
        </p:nvCxnSpPr>
        <p:spPr bwMode="auto">
          <a:xfrm>
            <a:off x="7499351" y="3900488"/>
            <a:ext cx="7937" cy="1765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6" name="Straight Connector 17"/>
          <p:cNvCxnSpPr>
            <a:cxnSpLocks noChangeShapeType="1"/>
          </p:cNvCxnSpPr>
          <p:nvPr/>
        </p:nvCxnSpPr>
        <p:spPr bwMode="auto">
          <a:xfrm flipH="1">
            <a:off x="5600874" y="1628800"/>
            <a:ext cx="26727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7" name="Straight Connector 72"/>
          <p:cNvCxnSpPr>
            <a:cxnSpLocks noChangeShapeType="1"/>
          </p:cNvCxnSpPr>
          <p:nvPr/>
        </p:nvCxnSpPr>
        <p:spPr bwMode="auto">
          <a:xfrm>
            <a:off x="5854700" y="1142008"/>
            <a:ext cx="13444" cy="4867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8" name="Straight Connector 17"/>
          <p:cNvCxnSpPr>
            <a:cxnSpLocks noChangeShapeType="1"/>
          </p:cNvCxnSpPr>
          <p:nvPr/>
        </p:nvCxnSpPr>
        <p:spPr bwMode="auto">
          <a:xfrm flipH="1">
            <a:off x="5659438" y="1124744"/>
            <a:ext cx="195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9" name="Straight Connector 17"/>
          <p:cNvCxnSpPr>
            <a:cxnSpLocks noChangeShapeType="1"/>
          </p:cNvCxnSpPr>
          <p:nvPr/>
        </p:nvCxnSpPr>
        <p:spPr bwMode="auto">
          <a:xfrm flipH="1">
            <a:off x="5837238" y="1340768"/>
            <a:ext cx="501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0" name="Straight Connector 72"/>
          <p:cNvCxnSpPr>
            <a:cxnSpLocks noChangeShapeType="1"/>
            <a:stCxn id="2072" idx="2"/>
            <a:endCxn id="2073" idx="0"/>
          </p:cNvCxnSpPr>
          <p:nvPr/>
        </p:nvCxnSpPr>
        <p:spPr bwMode="auto">
          <a:xfrm>
            <a:off x="7496782" y="3284984"/>
            <a:ext cx="2569" cy="72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1" name="Straight Connector 72"/>
          <p:cNvCxnSpPr>
            <a:cxnSpLocks noChangeShapeType="1"/>
          </p:cNvCxnSpPr>
          <p:nvPr/>
        </p:nvCxnSpPr>
        <p:spPr bwMode="auto">
          <a:xfrm>
            <a:off x="7489825" y="4557713"/>
            <a:ext cx="0" cy="233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ounded Rectangle 99"/>
          <p:cNvSpPr>
            <a:spLocks noChangeArrowheads="1"/>
          </p:cNvSpPr>
          <p:nvPr/>
        </p:nvSpPr>
        <p:spPr bwMode="auto">
          <a:xfrm>
            <a:off x="1403648" y="260648"/>
            <a:ext cx="6840760" cy="57606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l-GR" sz="3200" b="1" spc="650" dirty="0">
                <a:solidFill>
                  <a:schemeClr val="bg1"/>
                </a:solidFill>
              </a:rPr>
              <a:t>ΝΕΟ ΟΡΓΑΝΟΓΡΑΜΜΑ </a:t>
            </a:r>
            <a:endParaRPr lang="en-US" sz="3200" b="1" spc="650" dirty="0">
              <a:solidFill>
                <a:schemeClr val="bg1"/>
              </a:solidFill>
            </a:endParaRPr>
          </a:p>
        </p:txBody>
      </p:sp>
      <p:sp>
        <p:nvSpPr>
          <p:cNvPr id="2093" name="Rounded Rectangle 107"/>
          <p:cNvSpPr>
            <a:spLocks noChangeArrowheads="1"/>
          </p:cNvSpPr>
          <p:nvPr/>
        </p:nvSpPr>
        <p:spPr bwMode="auto">
          <a:xfrm>
            <a:off x="3806825" y="3375025"/>
            <a:ext cx="1701279" cy="19799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/>
              <a:t>ΑΝ. ΔΙΕΥΘΥΝΤΗΣ</a:t>
            </a:r>
            <a:endParaRPr lang="en-US" sz="800"/>
          </a:p>
        </p:txBody>
      </p:sp>
      <p:sp>
        <p:nvSpPr>
          <p:cNvPr id="2094" name="Rounded Rectangle 114"/>
          <p:cNvSpPr>
            <a:spLocks noChangeArrowheads="1"/>
          </p:cNvSpPr>
          <p:nvPr/>
        </p:nvSpPr>
        <p:spPr bwMode="auto">
          <a:xfrm>
            <a:off x="4646613" y="4098925"/>
            <a:ext cx="1437555" cy="2501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l-GR" sz="800" dirty="0"/>
              <a:t>ΕΡΓΑΣΤΗΡΙΑ </a:t>
            </a:r>
          </a:p>
          <a:p>
            <a:pPr>
              <a:buFont typeface="Arial" charset="0"/>
              <a:buChar char="•"/>
            </a:pPr>
            <a:r>
              <a:rPr lang="el-GR" sz="600" dirty="0"/>
              <a:t> Εργαστήριο Κοινωνικών   </a:t>
            </a:r>
          </a:p>
          <a:p>
            <a:r>
              <a:rPr lang="el-GR" sz="600" dirty="0"/>
              <a:t>   Ερευνών </a:t>
            </a:r>
            <a:r>
              <a:rPr lang="en-US" sz="800" dirty="0" err="1"/>
              <a:t>WebLab</a:t>
            </a:r>
            <a:r>
              <a:rPr lang="en-US" sz="600" dirty="0"/>
              <a:t> </a:t>
            </a:r>
            <a:endParaRPr lang="el-GR" sz="600" dirty="0"/>
          </a:p>
          <a:p>
            <a:pPr>
              <a:buFont typeface="Arial" charset="0"/>
              <a:buChar char="•"/>
            </a:pPr>
            <a:r>
              <a:rPr lang="el-GR" sz="600" dirty="0"/>
              <a:t> Εργαστήριο Μεθοδολογίας    </a:t>
            </a:r>
          </a:p>
          <a:p>
            <a:r>
              <a:rPr lang="el-GR" sz="600" dirty="0"/>
              <a:t>   και Έρευνας στην    </a:t>
            </a:r>
          </a:p>
          <a:p>
            <a:r>
              <a:rPr lang="el-GR" sz="600" dirty="0"/>
              <a:t>   εγκληματικότητα   </a:t>
            </a:r>
          </a:p>
          <a:p>
            <a:r>
              <a:rPr lang="el-GR" sz="600" dirty="0"/>
              <a:t>   </a:t>
            </a:r>
            <a:r>
              <a:rPr lang="en-US" sz="600" dirty="0"/>
              <a:t>WORK</a:t>
            </a:r>
            <a:r>
              <a:rPr lang="el-GR" sz="600" dirty="0"/>
              <a:t>_</a:t>
            </a:r>
            <a:r>
              <a:rPr lang="en-US" sz="600" dirty="0"/>
              <a:t>ON</a:t>
            </a:r>
            <a:r>
              <a:rPr lang="el-GR" sz="600" dirty="0"/>
              <a:t>_</a:t>
            </a:r>
            <a:r>
              <a:rPr lang="en-US" sz="600" dirty="0"/>
              <a:t>CRIME </a:t>
            </a:r>
            <a:endParaRPr lang="el-GR" sz="600" dirty="0"/>
          </a:p>
          <a:p>
            <a:pPr>
              <a:buFont typeface="Arial" charset="0"/>
              <a:buChar char="•"/>
            </a:pPr>
            <a:r>
              <a:rPr lang="el-GR" sz="600" dirty="0"/>
              <a:t> Εργαστήριο Δημόσιων </a:t>
            </a:r>
          </a:p>
          <a:p>
            <a:r>
              <a:rPr lang="el-GR" sz="600" dirty="0"/>
              <a:t>   Πολιτικών</a:t>
            </a:r>
          </a:p>
          <a:p>
            <a:pPr>
              <a:buFont typeface="Arial" charset="0"/>
              <a:buChar char="•"/>
            </a:pPr>
            <a:r>
              <a:rPr lang="el-GR" sz="600" dirty="0"/>
              <a:t> Εργαστήριο Ερευνών για το </a:t>
            </a:r>
          </a:p>
          <a:p>
            <a:r>
              <a:rPr lang="el-GR" sz="600" dirty="0"/>
              <a:t>   Φύλο </a:t>
            </a:r>
            <a:r>
              <a:rPr lang="en-US" sz="600" dirty="0"/>
              <a:t>GENDER</a:t>
            </a:r>
            <a:r>
              <a:rPr lang="el-GR" sz="600" dirty="0"/>
              <a:t>_</a:t>
            </a:r>
            <a:r>
              <a:rPr lang="en-US" sz="600" dirty="0"/>
              <a:t>RES</a:t>
            </a:r>
            <a:endParaRPr lang="el-GR" sz="600" dirty="0"/>
          </a:p>
          <a:p>
            <a:pPr>
              <a:buFont typeface="Arial" charset="0"/>
              <a:buChar char="•"/>
            </a:pPr>
            <a:r>
              <a:rPr lang="el-GR" sz="600" dirty="0"/>
              <a:t> Εργαστήριο για την </a:t>
            </a:r>
          </a:p>
          <a:p>
            <a:r>
              <a:rPr lang="el-GR" sz="600" dirty="0"/>
              <a:t>   Παρακολούθηση των </a:t>
            </a:r>
          </a:p>
          <a:p>
            <a:r>
              <a:rPr lang="el-GR" sz="600" dirty="0"/>
              <a:t>   Πολιτικών Κοινωνικής  </a:t>
            </a:r>
          </a:p>
          <a:p>
            <a:r>
              <a:rPr lang="el-GR" sz="600" dirty="0"/>
              <a:t>   Συνοχής </a:t>
            </a:r>
          </a:p>
          <a:p>
            <a:endParaRPr lang="el-GR" sz="400" dirty="0"/>
          </a:p>
          <a:p>
            <a:pPr algn="ctr"/>
            <a:r>
              <a:rPr lang="el-GR" sz="800" dirty="0"/>
              <a:t>ΠΑΡΑΤΗΡΗΤΗΡΙΑ</a:t>
            </a:r>
          </a:p>
          <a:p>
            <a:pPr>
              <a:buFont typeface="Arial" charset="0"/>
              <a:buChar char="•"/>
            </a:pPr>
            <a:r>
              <a:rPr lang="el-GR" sz="600" dirty="0"/>
              <a:t> Παρατηρητήριο της </a:t>
            </a:r>
          </a:p>
          <a:p>
            <a:r>
              <a:rPr lang="el-GR" sz="600" dirty="0"/>
              <a:t>  Κοινωνικής Οικονομίας</a:t>
            </a:r>
          </a:p>
          <a:p>
            <a:pPr>
              <a:buFont typeface="Arial" charset="0"/>
              <a:buChar char="•"/>
            </a:pPr>
            <a:r>
              <a:rPr lang="el-GR" sz="600" dirty="0"/>
              <a:t> Παρατηρητήριο </a:t>
            </a:r>
          </a:p>
          <a:p>
            <a:r>
              <a:rPr lang="el-GR" sz="600" dirty="0"/>
              <a:t>  Καταπολέμησης των </a:t>
            </a:r>
          </a:p>
          <a:p>
            <a:r>
              <a:rPr lang="el-GR" sz="600" dirty="0"/>
              <a:t>  Διακρίσεων</a:t>
            </a:r>
          </a:p>
          <a:p>
            <a:pPr>
              <a:buFont typeface="Arial" charset="0"/>
              <a:buChar char="•"/>
            </a:pPr>
            <a:r>
              <a:rPr lang="el-GR" sz="600" dirty="0"/>
              <a:t> Παρατηρητήριο </a:t>
            </a:r>
          </a:p>
          <a:p>
            <a:r>
              <a:rPr lang="el-GR" sz="600" dirty="0"/>
              <a:t>  </a:t>
            </a:r>
            <a:r>
              <a:rPr lang="el-GR" sz="600" dirty="0" err="1"/>
              <a:t>Θερμαλισμού</a:t>
            </a:r>
            <a:r>
              <a:rPr lang="el-GR" sz="600" dirty="0"/>
              <a:t> – Ιαματικών </a:t>
            </a:r>
          </a:p>
          <a:p>
            <a:r>
              <a:rPr lang="el-GR" sz="600" dirty="0"/>
              <a:t>  Πηγών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857999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144" y="1556792"/>
            <a:ext cx="4037104" cy="2232248"/>
          </a:xfrm>
          <a:prstGeom prst="roundRect">
            <a:avLst/>
          </a:prstGeom>
          <a:gradFill flip="none" rotWithShape="1">
            <a:gsLst>
              <a:gs pos="0">
                <a:srgbClr val="28517A">
                  <a:tint val="66000"/>
                  <a:satMod val="160000"/>
                </a:srgbClr>
              </a:gs>
              <a:gs pos="50000">
                <a:srgbClr val="28517A">
                  <a:tint val="44500"/>
                  <a:satMod val="160000"/>
                </a:srgbClr>
              </a:gs>
              <a:gs pos="100000">
                <a:srgbClr val="28517A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6 δεκαετίες εμπειρία – τεχνογνωσία στην κοινωνική έρευνα – Συμβουλευτικές υπηρεσίες</a:t>
            </a:r>
            <a:endParaRPr lang="el-GR" sz="1200" dirty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>
                <a:solidFill>
                  <a:srgbClr val="042144"/>
                </a:solidFill>
              </a:rPr>
              <a:t>Μοναδικός </a:t>
            </a:r>
            <a:r>
              <a:rPr lang="el-GR" sz="1200" dirty="0" smtClean="0">
                <a:solidFill>
                  <a:srgbClr val="042144"/>
                </a:solidFill>
              </a:rPr>
              <a:t>δημόσιος </a:t>
            </a:r>
            <a:r>
              <a:rPr lang="el-GR" sz="1200" dirty="0">
                <a:solidFill>
                  <a:srgbClr val="042144"/>
                </a:solidFill>
              </a:rPr>
              <a:t>φορέας κοινωνικής έρευνας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>
                <a:solidFill>
                  <a:srgbClr val="042144"/>
                </a:solidFill>
              </a:rPr>
              <a:t>Διεθνείς δικτυώσεις και συνεργασίες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>
                <a:solidFill>
                  <a:srgbClr val="042144"/>
                </a:solidFill>
              </a:rPr>
              <a:t>Άντληση εξωτερικών χρηματοδοτήσεων </a:t>
            </a:r>
            <a:endParaRPr lang="el-GR" sz="1200" dirty="0" smtClean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Αναβαθμισμένα πληροφοριακά συστήματα διοικητικών-οικονομικών λειτουργιών.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Αναβάθμιση ερευνητικών υποδομών- αυτοτελές ερευνητικό εργαστήριο  (</a:t>
            </a:r>
            <a:r>
              <a:rPr lang="en-US" sz="1200" dirty="0" smtClean="0">
                <a:solidFill>
                  <a:srgbClr val="042144"/>
                </a:solidFill>
              </a:rPr>
              <a:t>WebLab</a:t>
            </a:r>
            <a:r>
              <a:rPr lang="el-GR" sz="1200" dirty="0" smtClean="0">
                <a:solidFill>
                  <a:srgbClr val="042144"/>
                </a:solidFill>
              </a:rPr>
              <a:t>)</a:t>
            </a:r>
            <a:endParaRPr lang="en-US" sz="1200" dirty="0">
              <a:solidFill>
                <a:srgbClr val="04214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238" y="1052736"/>
            <a:ext cx="4037012" cy="43204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82563" indent="-182563" algn="ctr">
              <a:defRPr/>
            </a:pPr>
            <a:r>
              <a:rPr lang="el-GR" sz="1600" b="1" dirty="0">
                <a:solidFill>
                  <a:srgbClr val="007400"/>
                </a:solidFill>
              </a:rPr>
              <a:t>ΠΛΕΟΝΕΚΤΗΜΑΤΑ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5720" y="4447420"/>
            <a:ext cx="4037104" cy="1991120"/>
          </a:xfrm>
          <a:prstGeom prst="roundRect">
            <a:avLst/>
          </a:prstGeom>
          <a:gradFill flip="none" rotWithShape="1">
            <a:gsLst>
              <a:gs pos="0">
                <a:srgbClr val="28517A">
                  <a:tint val="66000"/>
                  <a:satMod val="160000"/>
                </a:srgbClr>
              </a:gs>
              <a:gs pos="50000">
                <a:srgbClr val="28517A">
                  <a:tint val="44500"/>
                  <a:satMod val="160000"/>
                </a:srgbClr>
              </a:gs>
              <a:gs pos="100000">
                <a:srgbClr val="28517A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 smtClean="0">
                <a:solidFill>
                  <a:srgbClr val="042144"/>
                </a:solidFill>
              </a:rPr>
              <a:t>Ενίσχυση συνεργειών  με </a:t>
            </a:r>
            <a:r>
              <a:rPr lang="el-GR" sz="1500" dirty="0">
                <a:solidFill>
                  <a:srgbClr val="042144"/>
                </a:solidFill>
              </a:rPr>
              <a:t>ΑΕΙ &amp; ΤΕΙ (διδασκαλία, εκπόνηση διπλωματικών – διδακτορικών </a:t>
            </a:r>
            <a:r>
              <a:rPr lang="el-GR" sz="1500" dirty="0" smtClean="0">
                <a:solidFill>
                  <a:srgbClr val="042144"/>
                </a:solidFill>
              </a:rPr>
              <a:t>εργασιών, κ.λπ.)</a:t>
            </a:r>
            <a:endParaRPr lang="el-GR" sz="1500" dirty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>
                <a:solidFill>
                  <a:srgbClr val="042144"/>
                </a:solidFill>
              </a:rPr>
              <a:t>Συμπράξεις με άλλα ερευνητικά κέντρα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>
                <a:solidFill>
                  <a:srgbClr val="042144"/>
                </a:solidFill>
              </a:rPr>
              <a:t>Αναζήτηση χορηγιών &amp; δωρεών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>
                <a:solidFill>
                  <a:srgbClr val="042144"/>
                </a:solidFill>
              </a:rPr>
              <a:t>Διεύρυνση συμμετοχής </a:t>
            </a:r>
            <a:r>
              <a:rPr lang="el-GR" sz="1500" dirty="0" smtClean="0">
                <a:solidFill>
                  <a:srgbClr val="042144"/>
                </a:solidFill>
              </a:rPr>
              <a:t>στον </a:t>
            </a:r>
            <a:r>
              <a:rPr lang="el-GR" sz="1500" dirty="0">
                <a:solidFill>
                  <a:srgbClr val="042144"/>
                </a:solidFill>
              </a:rPr>
              <a:t>διεθνή ερευνητικό ιστό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170" y="1556792"/>
            <a:ext cx="4037104" cy="2232248"/>
          </a:xfrm>
          <a:prstGeom prst="roundRect">
            <a:avLst/>
          </a:prstGeom>
          <a:gradFill flip="none" rotWithShape="1">
            <a:gsLst>
              <a:gs pos="0">
                <a:srgbClr val="28517A">
                  <a:tint val="66000"/>
                  <a:satMod val="160000"/>
                </a:srgbClr>
              </a:gs>
              <a:gs pos="50000">
                <a:srgbClr val="28517A">
                  <a:tint val="44500"/>
                  <a:satMod val="160000"/>
                </a:srgbClr>
              </a:gs>
              <a:gs pos="100000">
                <a:srgbClr val="28517A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>
                <a:solidFill>
                  <a:srgbClr val="042144"/>
                </a:solidFill>
              </a:rPr>
              <a:t>Μειωμένοι δημόσιοι πόροι για κοινωνική έρευνα 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Συνεχής μείωση </a:t>
            </a:r>
            <a:r>
              <a:rPr lang="el-GR" sz="1200" dirty="0">
                <a:solidFill>
                  <a:srgbClr val="042144"/>
                </a:solidFill>
              </a:rPr>
              <a:t>προσωπικού </a:t>
            </a:r>
            <a:endParaRPr lang="el-GR" sz="1200" dirty="0" smtClean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Υψηλός ηλικιακός  </a:t>
            </a:r>
            <a:r>
              <a:rPr lang="el-GR" sz="1200" dirty="0" err="1" smtClean="0">
                <a:solidFill>
                  <a:srgbClr val="042144"/>
                </a:solidFill>
              </a:rPr>
              <a:t>μ.ό</a:t>
            </a:r>
            <a:r>
              <a:rPr lang="el-GR" sz="1200" dirty="0" smtClean="0">
                <a:solidFill>
                  <a:srgbClr val="042144"/>
                </a:solidFill>
              </a:rPr>
              <a:t>. </a:t>
            </a:r>
            <a:endParaRPr lang="el-GR" sz="1200" dirty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 smtClean="0">
                <a:solidFill>
                  <a:srgbClr val="042144"/>
                </a:solidFill>
              </a:rPr>
              <a:t> Ασυνέχεια υλοποίησης διεθνών  ερευνών </a:t>
            </a:r>
            <a:endParaRPr lang="el-GR" sz="1200" dirty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200" dirty="0">
                <a:solidFill>
                  <a:srgbClr val="042144"/>
                </a:solidFill>
              </a:rPr>
              <a:t>Περιορισμένη βασική έρευνα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88024" y="1052736"/>
            <a:ext cx="4037012" cy="43204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82563" indent="-182563" algn="ctr">
              <a:defRPr/>
            </a:pPr>
            <a:r>
              <a:rPr lang="el-GR" sz="1600" b="1" dirty="0">
                <a:solidFill>
                  <a:srgbClr val="920000"/>
                </a:solidFill>
              </a:rPr>
              <a:t>ΑΔΥΝΑΜΙΕΣ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13746" y="4438276"/>
            <a:ext cx="4037104" cy="1991120"/>
          </a:xfrm>
          <a:prstGeom prst="roundRect">
            <a:avLst/>
          </a:prstGeom>
          <a:gradFill flip="none" rotWithShape="1">
            <a:gsLst>
              <a:gs pos="0">
                <a:srgbClr val="28517A">
                  <a:tint val="66000"/>
                  <a:satMod val="160000"/>
                </a:srgbClr>
              </a:gs>
              <a:gs pos="50000">
                <a:srgbClr val="28517A">
                  <a:tint val="44500"/>
                  <a:satMod val="160000"/>
                </a:srgbClr>
              </a:gs>
              <a:gs pos="100000">
                <a:srgbClr val="28517A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>
                <a:solidFill>
                  <a:srgbClr val="042144"/>
                </a:solidFill>
              </a:rPr>
              <a:t>Κατακερματισμός  ερευνητικών προγραμμάτων </a:t>
            </a:r>
            <a:r>
              <a:rPr lang="el-GR" sz="1500" dirty="0" smtClean="0">
                <a:solidFill>
                  <a:srgbClr val="042144"/>
                </a:solidFill>
              </a:rPr>
              <a:t> </a:t>
            </a:r>
            <a:endParaRPr lang="el-GR" sz="1500" dirty="0">
              <a:solidFill>
                <a:srgbClr val="042144"/>
              </a:solidFill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>
                <a:solidFill>
                  <a:srgbClr val="042144"/>
                </a:solidFill>
              </a:rPr>
              <a:t>Περιορισμένη αναγνώριση της αναγκαιότητας για κοινωνική </a:t>
            </a:r>
            <a:r>
              <a:rPr lang="el-GR" sz="1500" dirty="0" smtClean="0">
                <a:solidFill>
                  <a:srgbClr val="042144"/>
                </a:solidFill>
              </a:rPr>
              <a:t>έρευνα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42144"/>
                </a:solidFill>
              </a:rPr>
              <a:t>Brain Drain</a:t>
            </a:r>
            <a:r>
              <a:rPr lang="el-GR" sz="1500" dirty="0" smtClean="0">
                <a:solidFill>
                  <a:srgbClr val="042144"/>
                </a:solidFill>
              </a:rPr>
              <a:t> – </a:t>
            </a:r>
            <a:r>
              <a:rPr lang="en-US" sz="1500" dirty="0" smtClean="0">
                <a:solidFill>
                  <a:srgbClr val="042144"/>
                </a:solidFill>
              </a:rPr>
              <a:t>Brain Waste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 smtClean="0">
                <a:solidFill>
                  <a:srgbClr val="042144"/>
                </a:solidFill>
              </a:rPr>
              <a:t>Ασταθές εξωτερικό διοικητικό περιβάλλον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1500" dirty="0" smtClean="0">
                <a:solidFill>
                  <a:srgbClr val="042144"/>
                </a:solidFill>
              </a:rPr>
              <a:t>Παρατεταμένη </a:t>
            </a:r>
            <a:r>
              <a:rPr lang="el-GR" sz="1500" dirty="0" err="1" smtClean="0">
                <a:solidFill>
                  <a:srgbClr val="042144"/>
                </a:solidFill>
              </a:rPr>
              <a:t>οικονομικο</a:t>
            </a:r>
            <a:r>
              <a:rPr lang="el-GR" sz="1500" dirty="0" smtClean="0">
                <a:solidFill>
                  <a:srgbClr val="042144"/>
                </a:solidFill>
              </a:rPr>
              <a:t>-κοινωνική κρίση </a:t>
            </a:r>
            <a:endParaRPr lang="el-GR" sz="1500" dirty="0">
              <a:solidFill>
                <a:srgbClr val="04214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867150"/>
            <a:ext cx="4037013" cy="4445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82563" indent="-182563" algn="ctr">
              <a:defRPr/>
            </a:pPr>
            <a:r>
              <a:rPr lang="el-GR" sz="1600" b="1" dirty="0">
                <a:solidFill>
                  <a:srgbClr val="007400"/>
                </a:solidFill>
              </a:rPr>
              <a:t>ΕΥΚΑΙΡΙΕΣ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57738" y="3857625"/>
            <a:ext cx="4037012" cy="4445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marL="182563" indent="-182563" algn="ctr">
              <a:defRPr/>
            </a:pPr>
            <a:r>
              <a:rPr lang="el-GR" sz="1600" b="1" dirty="0">
                <a:solidFill>
                  <a:srgbClr val="920000"/>
                </a:solidFill>
              </a:rPr>
              <a:t>ΑΠΕΙΛΕΣ</a:t>
            </a:r>
          </a:p>
        </p:txBody>
      </p:sp>
      <p:sp>
        <p:nvSpPr>
          <p:cNvPr id="1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44450"/>
            <a:ext cx="8786813" cy="981075"/>
          </a:xfrm>
        </p:spPr>
        <p:txBody>
          <a:bodyPr/>
          <a:lstStyle/>
          <a:p>
            <a:pPr algn="l" eaLnBrk="1" hangingPunct="1"/>
            <a:r>
              <a:rPr lang="el-GR" sz="3200" b="1" dirty="0" smtClean="0">
                <a:solidFill>
                  <a:schemeClr val="bg1"/>
                </a:solidFill>
              </a:rPr>
              <a:t>	Πλεονεκτήματα &amp; αδυναμίες…</a:t>
            </a:r>
            <a:br>
              <a:rPr lang="el-GR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49250" y="428625"/>
            <a:ext cx="87868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l-GR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…ευκαιρίες &amp; απειλές</a:t>
            </a:r>
            <a:endParaRPr lang="en-US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Ανάπτυξη Ερευνητικών Δομών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177800" indent="-177800">
              <a:tabLst>
                <a:tab pos="177800" algn="l"/>
              </a:tabLst>
            </a:pPr>
            <a:r>
              <a:rPr lang="el-GR" sz="2400" b="1" dirty="0" smtClean="0">
                <a:solidFill>
                  <a:srgbClr val="28517A"/>
                </a:solidFill>
              </a:rPr>
              <a:t>Ίδρυση Ινστιτούτου Πολιτικών Ερευνών </a:t>
            </a:r>
          </a:p>
          <a:p>
            <a:pPr marL="0" indent="0" algn="just">
              <a:buNone/>
            </a:pPr>
            <a:r>
              <a:rPr lang="el-GR" sz="2000" dirty="0" smtClean="0">
                <a:solidFill>
                  <a:srgbClr val="28517A"/>
                </a:solidFill>
              </a:rPr>
              <a:t>Με τον ν. 4521/2018 «Ίδρυση Πανεπιστημίου Δυτικής Αττικής και άλλες διατάξεις» (ΦΕΚ 38/Α/2-3-2018) ιδρύθηκε το Ινστιτούτο Πολιτικών Ερευνών στο ΕΚΚΕ. </a:t>
            </a:r>
          </a:p>
          <a:p>
            <a:pPr marL="0" indent="0">
              <a:tabLst>
                <a:tab pos="177800" algn="l"/>
              </a:tabLst>
            </a:pPr>
            <a:r>
              <a:rPr lang="el-GR" sz="2400" b="1" dirty="0" smtClean="0">
                <a:solidFill>
                  <a:srgbClr val="28517A"/>
                </a:solidFill>
              </a:rPr>
              <a:t>  Ανάπτυξη Ινστιτούτου Κοινωνικών Ερευνών (ΙΚΕ)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1. Εργαστήριο Κοινωνικών Ερευνών – </a:t>
            </a:r>
            <a:r>
              <a:rPr lang="en-US" sz="1800" dirty="0" smtClean="0">
                <a:solidFill>
                  <a:srgbClr val="28517A"/>
                </a:solidFill>
              </a:rPr>
              <a:t>WebLab</a:t>
            </a:r>
            <a:r>
              <a:rPr lang="el-GR" sz="1800" dirty="0" smtClean="0">
                <a:solidFill>
                  <a:srgbClr val="28517A"/>
                </a:solidFill>
              </a:rPr>
              <a:t>.</a:t>
            </a:r>
            <a:r>
              <a:rPr lang="en-US" sz="1800" dirty="0" smtClean="0">
                <a:solidFill>
                  <a:srgbClr val="28517A"/>
                </a:solidFill>
              </a:rPr>
              <a:t> </a:t>
            </a:r>
            <a:endParaRPr lang="el-GR" sz="1800" dirty="0" smtClean="0">
              <a:solidFill>
                <a:srgbClr val="28517A"/>
              </a:solidFill>
            </a:endParaRPr>
          </a:p>
          <a:p>
            <a:pPr marL="266700" indent="-26670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2. Εργαστήριο Μεθοδολογίας και Έρευνας στην Εγκληματικότητα  </a:t>
            </a:r>
            <a:r>
              <a:rPr lang="en-US" sz="1800" dirty="0" smtClean="0">
                <a:solidFill>
                  <a:srgbClr val="28517A"/>
                </a:solidFill>
              </a:rPr>
              <a:t>WORK</a:t>
            </a:r>
            <a:r>
              <a:rPr lang="el-GR" sz="1800" dirty="0" smtClean="0">
                <a:solidFill>
                  <a:srgbClr val="28517A"/>
                </a:solidFill>
              </a:rPr>
              <a:t>_</a:t>
            </a:r>
            <a:r>
              <a:rPr lang="en-US" sz="1800" dirty="0" smtClean="0">
                <a:solidFill>
                  <a:srgbClr val="28517A"/>
                </a:solidFill>
              </a:rPr>
              <a:t>ON</a:t>
            </a:r>
            <a:r>
              <a:rPr lang="el-GR" sz="1800" dirty="0" smtClean="0">
                <a:solidFill>
                  <a:srgbClr val="28517A"/>
                </a:solidFill>
              </a:rPr>
              <a:t>_</a:t>
            </a:r>
            <a:r>
              <a:rPr lang="en-US" sz="1800" dirty="0" smtClean="0">
                <a:solidFill>
                  <a:srgbClr val="28517A"/>
                </a:solidFill>
              </a:rPr>
              <a:t>CRIME</a:t>
            </a:r>
            <a:r>
              <a:rPr lang="el-GR" sz="1800" dirty="0" smtClean="0">
                <a:solidFill>
                  <a:srgbClr val="28517A"/>
                </a:solidFill>
              </a:rPr>
              <a:t>.</a:t>
            </a:r>
            <a:r>
              <a:rPr lang="en-US" sz="1800" dirty="0" smtClean="0">
                <a:solidFill>
                  <a:srgbClr val="28517A"/>
                </a:solidFill>
              </a:rPr>
              <a:t> </a:t>
            </a:r>
            <a:endParaRPr lang="el-GR" sz="1800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3. Εργαστήριο Δημόσιων Πολιτικών. 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4. Εργαστήριο Ερευνών για το Φύλο </a:t>
            </a:r>
            <a:r>
              <a:rPr lang="en-US" sz="1800" dirty="0" smtClean="0">
                <a:solidFill>
                  <a:srgbClr val="28517A"/>
                </a:solidFill>
              </a:rPr>
              <a:t>GENDER</a:t>
            </a:r>
            <a:r>
              <a:rPr lang="el-GR" sz="1800" dirty="0" smtClean="0">
                <a:solidFill>
                  <a:srgbClr val="28517A"/>
                </a:solidFill>
              </a:rPr>
              <a:t>_</a:t>
            </a:r>
            <a:r>
              <a:rPr lang="en-US" sz="1800" dirty="0" smtClean="0">
                <a:solidFill>
                  <a:srgbClr val="28517A"/>
                </a:solidFill>
              </a:rPr>
              <a:t>RES</a:t>
            </a:r>
            <a:r>
              <a:rPr lang="el-GR" sz="1800" dirty="0" smtClean="0">
                <a:solidFill>
                  <a:srgbClr val="28517A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5. Εργαστήριο για την Παρακολούθηση των Πολιτικών Κοινωνικής Συνοχής.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6. Παρατηρητήριο της Κοινωνικής Οικονομίας. 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7. Παρατηρητήριο Καταπολέμησης των Διακρίσεων.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28517A"/>
                </a:solidFill>
              </a:rPr>
              <a:t>8. Παρατηρητήριο Θερμαλισμού-Ιαματικών Πηγών. </a:t>
            </a:r>
          </a:p>
          <a:p>
            <a:pPr marL="0" indent="0"/>
            <a:endParaRPr lang="el-GR" sz="24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Ανάπτυξη Ερευνητικών Υποδομών Ι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936104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l-GR" sz="2400" b="1" dirty="0" smtClean="0">
                <a:solidFill>
                  <a:srgbClr val="003366"/>
                </a:solidFill>
              </a:rPr>
              <a:t> </a:t>
            </a:r>
            <a:r>
              <a:rPr lang="en-US" sz="2400" b="1" dirty="0" smtClean="0">
                <a:solidFill>
                  <a:srgbClr val="003366"/>
                </a:solidFill>
              </a:rPr>
              <a:t>So</a:t>
            </a:r>
            <a:r>
              <a:rPr lang="el-GR" sz="2400" b="1" dirty="0" smtClean="0">
                <a:solidFill>
                  <a:srgbClr val="003366"/>
                </a:solidFill>
              </a:rPr>
              <a:t>.</a:t>
            </a:r>
            <a:r>
              <a:rPr lang="en-US" sz="2400" b="1" dirty="0" err="1" smtClean="0">
                <a:solidFill>
                  <a:srgbClr val="003366"/>
                </a:solidFill>
              </a:rPr>
              <a:t>Da</a:t>
            </a:r>
            <a:r>
              <a:rPr lang="el-GR" sz="2400" b="1" dirty="0" smtClean="0">
                <a:solidFill>
                  <a:srgbClr val="003366"/>
                </a:solidFill>
              </a:rPr>
              <a:t>.</a:t>
            </a:r>
            <a:r>
              <a:rPr lang="en-US" sz="2400" b="1" dirty="0" smtClean="0">
                <a:solidFill>
                  <a:srgbClr val="003366"/>
                </a:solidFill>
              </a:rPr>
              <a:t>Net</a:t>
            </a:r>
            <a:r>
              <a:rPr lang="el-GR" sz="2400" b="1" dirty="0" smtClean="0">
                <a:solidFill>
                  <a:srgbClr val="003366"/>
                </a:solidFill>
              </a:rPr>
              <a:t> . Η Ελληνική ερευνητική υποδομή για τις κοινωνικές επιστήμες </a:t>
            </a:r>
            <a:endParaRPr lang="el-GR" sz="2400" dirty="0" smtClean="0">
              <a:solidFill>
                <a:srgbClr val="003366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indent="0" algn="just"/>
            <a:r>
              <a:rPr lang="el-GR" sz="1800" b="1" dirty="0" smtClean="0">
                <a:solidFill>
                  <a:srgbClr val="28517A"/>
                </a:solidFill>
              </a:rPr>
              <a:t> </a:t>
            </a:r>
            <a:endParaRPr lang="el-GR" sz="18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2" descr="C:\Users\MTOPALI\Pictures\eikona sodane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699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23528" y="242088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dirty="0" smtClean="0">
                <a:solidFill>
                  <a:srgbClr val="28517A"/>
                </a:solidFill>
              </a:rPr>
              <a:t>Στο πλαίσιο του προγράμματος «CESSDA ΑΤΤΙΚΗ - Υποστήριξη και ανάπτυξη ελληνικών εταίρων για συμμετοχή στις Κοινοπραξίες των Ευρωπαϊκών Ερευνητικών Υποδομών στα πλαίσια του ESFRI/2006» δημιουργήθηκε η ελληνική ερευνητική υποδομή για τις κοινωνικές επιστήμες </a:t>
            </a:r>
            <a:r>
              <a:rPr lang="en-US" b="1" dirty="0" smtClean="0">
                <a:solidFill>
                  <a:srgbClr val="28517A"/>
                </a:solidFill>
              </a:rPr>
              <a:t>So</a:t>
            </a:r>
            <a:r>
              <a:rPr lang="el-GR" b="1" dirty="0" smtClean="0">
                <a:solidFill>
                  <a:srgbClr val="28517A"/>
                </a:solidFill>
              </a:rPr>
              <a:t>.</a:t>
            </a:r>
            <a:r>
              <a:rPr lang="en-US" b="1" dirty="0" err="1" smtClean="0">
                <a:solidFill>
                  <a:srgbClr val="28517A"/>
                </a:solidFill>
              </a:rPr>
              <a:t>Da</a:t>
            </a:r>
            <a:r>
              <a:rPr lang="el-GR" b="1" dirty="0" smtClean="0">
                <a:solidFill>
                  <a:srgbClr val="28517A"/>
                </a:solidFill>
              </a:rPr>
              <a:t>.</a:t>
            </a:r>
            <a:r>
              <a:rPr lang="en-US" b="1" dirty="0" smtClean="0">
                <a:solidFill>
                  <a:srgbClr val="28517A"/>
                </a:solidFill>
              </a:rPr>
              <a:t>Net</a:t>
            </a:r>
            <a:r>
              <a:rPr lang="el-GR" b="1" dirty="0" smtClean="0">
                <a:solidFill>
                  <a:srgbClr val="28517A"/>
                </a:solidFill>
              </a:rPr>
              <a:t> </a:t>
            </a:r>
            <a:r>
              <a:rPr lang="el-GR" dirty="0" smtClean="0">
                <a:solidFill>
                  <a:srgbClr val="28517A"/>
                </a:solidFill>
              </a:rPr>
              <a:t>(</a:t>
            </a:r>
            <a:r>
              <a:rPr lang="en-US" u="sng" dirty="0" smtClean="0">
                <a:solidFill>
                  <a:srgbClr val="28517A"/>
                </a:solidFill>
                <a:hlinkClick r:id="rId4"/>
              </a:rPr>
              <a:t>www</a:t>
            </a:r>
            <a:r>
              <a:rPr lang="el-GR" u="sng" dirty="0" smtClean="0">
                <a:solidFill>
                  <a:srgbClr val="28517A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rgbClr val="28517A"/>
                </a:solidFill>
                <a:hlinkClick r:id="rId4"/>
              </a:rPr>
              <a:t>sodanet</a:t>
            </a:r>
            <a:r>
              <a:rPr lang="el-GR" u="sng" dirty="0" smtClean="0">
                <a:solidFill>
                  <a:srgbClr val="28517A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rgbClr val="28517A"/>
                </a:solidFill>
                <a:hlinkClick r:id="rId4"/>
              </a:rPr>
              <a:t>gr</a:t>
            </a:r>
            <a:r>
              <a:rPr lang="el-GR" dirty="0" smtClean="0">
                <a:solidFill>
                  <a:srgbClr val="28517A"/>
                </a:solidFill>
              </a:rPr>
              <a:t>).</a:t>
            </a:r>
            <a:r>
              <a:rPr lang="el-GR" b="1" dirty="0" smtClean="0">
                <a:solidFill>
                  <a:srgbClr val="28517A"/>
                </a:solidFill>
              </a:rPr>
              <a:t> </a:t>
            </a:r>
            <a:r>
              <a:rPr lang="el-GR" dirty="0" smtClean="0">
                <a:solidFill>
                  <a:srgbClr val="28517A"/>
                </a:solidFill>
              </a:rPr>
              <a:t>Το </a:t>
            </a:r>
            <a:r>
              <a:rPr lang="en-US" dirty="0" smtClean="0">
                <a:solidFill>
                  <a:srgbClr val="28517A"/>
                </a:solidFill>
              </a:rPr>
              <a:t>So</a:t>
            </a:r>
            <a:r>
              <a:rPr lang="el-GR" dirty="0" smtClean="0">
                <a:solidFill>
                  <a:srgbClr val="28517A"/>
                </a:solidFill>
              </a:rPr>
              <a:t>.</a:t>
            </a:r>
            <a:r>
              <a:rPr lang="en-US" dirty="0" err="1" smtClean="0">
                <a:solidFill>
                  <a:srgbClr val="28517A"/>
                </a:solidFill>
              </a:rPr>
              <a:t>Da</a:t>
            </a:r>
            <a:r>
              <a:rPr lang="el-GR" dirty="0" smtClean="0">
                <a:solidFill>
                  <a:srgbClr val="28517A"/>
                </a:solidFill>
              </a:rPr>
              <a:t>.</a:t>
            </a:r>
            <a:r>
              <a:rPr lang="en-US" dirty="0" smtClean="0">
                <a:solidFill>
                  <a:srgbClr val="28517A"/>
                </a:solidFill>
              </a:rPr>
              <a:t>Net</a:t>
            </a:r>
            <a:r>
              <a:rPr lang="el-GR" dirty="0" smtClean="0">
                <a:solidFill>
                  <a:srgbClr val="28517A"/>
                </a:solidFill>
              </a:rPr>
              <a:t> έχει ενταχθεί στον Εθνικό Οδικό Χάρτη Ερευνητικών Υποδομών 2014-2020. Η Ελλάδα είναι μέλος της </a:t>
            </a:r>
            <a:r>
              <a:rPr lang="en-US" dirty="0" smtClean="0">
                <a:solidFill>
                  <a:srgbClr val="28517A"/>
                </a:solidFill>
              </a:rPr>
              <a:t>CESSDA</a:t>
            </a:r>
            <a:r>
              <a:rPr lang="el-GR" dirty="0" smtClean="0">
                <a:solidFill>
                  <a:srgbClr val="28517A"/>
                </a:solidFill>
              </a:rPr>
              <a:t> (</a:t>
            </a:r>
            <a:r>
              <a:rPr lang="en-US" dirty="0" smtClean="0">
                <a:solidFill>
                  <a:srgbClr val="28517A"/>
                </a:solidFill>
              </a:rPr>
              <a:t>Consortium of European Social Data Archives</a:t>
            </a:r>
            <a:r>
              <a:rPr lang="el-GR" dirty="0" smtClean="0">
                <a:solidFill>
                  <a:srgbClr val="28517A"/>
                </a:solidFill>
              </a:rPr>
              <a:t>) μέσω του ερευνητικού δικτύου </a:t>
            </a:r>
            <a:r>
              <a:rPr lang="en-US" dirty="0" smtClean="0">
                <a:solidFill>
                  <a:srgbClr val="28517A"/>
                </a:solidFill>
              </a:rPr>
              <a:t>So</a:t>
            </a:r>
            <a:r>
              <a:rPr lang="el-GR" dirty="0" smtClean="0">
                <a:solidFill>
                  <a:srgbClr val="28517A"/>
                </a:solidFill>
              </a:rPr>
              <a:t>.</a:t>
            </a:r>
            <a:r>
              <a:rPr lang="en-US" dirty="0" err="1" smtClean="0">
                <a:solidFill>
                  <a:srgbClr val="28517A"/>
                </a:solidFill>
              </a:rPr>
              <a:t>Da</a:t>
            </a:r>
            <a:r>
              <a:rPr lang="el-GR" dirty="0" smtClean="0">
                <a:solidFill>
                  <a:srgbClr val="28517A"/>
                </a:solidFill>
              </a:rPr>
              <a:t>.</a:t>
            </a:r>
            <a:r>
              <a:rPr lang="en-US" dirty="0" smtClean="0">
                <a:solidFill>
                  <a:srgbClr val="28517A"/>
                </a:solidFill>
              </a:rPr>
              <a:t>Net</a:t>
            </a:r>
            <a:r>
              <a:rPr lang="el-GR" dirty="0" smtClean="0">
                <a:solidFill>
                  <a:srgbClr val="28517A"/>
                </a:solidFill>
              </a:rPr>
              <a:t>. του οποίου συντονιστής είναι το ΕΚΚΕ αποτελώντας τον ελληνικό κόμβο της ευρωπαϊκής υποδομής.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Ανάπτυξη Ερευνητικών Υποδομών Ι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936104"/>
          </a:xfrm>
        </p:spPr>
        <p:txBody>
          <a:bodyPr/>
          <a:lstStyle/>
          <a:p>
            <a:pPr marL="0" indent="0" algn="just"/>
            <a:r>
              <a:rPr lang="el-GR" sz="2400" dirty="0" smtClean="0">
                <a:solidFill>
                  <a:srgbClr val="28517A"/>
                </a:solidFill>
              </a:rPr>
              <a:t> </a:t>
            </a:r>
            <a:r>
              <a:rPr lang="en-US" sz="2400" b="1" dirty="0" err="1" smtClean="0">
                <a:solidFill>
                  <a:srgbClr val="28517A"/>
                </a:solidFill>
              </a:rPr>
              <a:t>Clarin:el</a:t>
            </a:r>
            <a:r>
              <a:rPr lang="en-US" sz="2400" b="1" dirty="0" smtClean="0">
                <a:solidFill>
                  <a:srgbClr val="28517A"/>
                </a:solidFill>
              </a:rPr>
              <a:t> </a:t>
            </a:r>
            <a:r>
              <a:rPr lang="en-US" sz="2400" dirty="0" smtClean="0">
                <a:solidFill>
                  <a:srgbClr val="28517A"/>
                </a:solidFill>
              </a:rPr>
              <a:t>-</a:t>
            </a:r>
            <a:r>
              <a:rPr lang="el-GR" sz="2400" dirty="0" smtClean="0"/>
              <a:t> </a:t>
            </a:r>
            <a:r>
              <a:rPr lang="en-US" sz="2400" b="1" dirty="0" smtClean="0">
                <a:solidFill>
                  <a:srgbClr val="003366"/>
                </a:solidFill>
              </a:rPr>
              <a:t>Y</a:t>
            </a:r>
            <a:r>
              <a:rPr lang="el-GR" sz="2400" b="1" dirty="0" err="1" smtClean="0">
                <a:solidFill>
                  <a:srgbClr val="003366"/>
                </a:solidFill>
              </a:rPr>
              <a:t>ποδομή</a:t>
            </a:r>
            <a:r>
              <a:rPr lang="el-GR" sz="2400" b="1" dirty="0" smtClean="0">
                <a:solidFill>
                  <a:srgbClr val="003366"/>
                </a:solidFill>
              </a:rPr>
              <a:t> γλωσσικών πόρων, τεχνολογιών και υπηρεσιών</a:t>
            </a:r>
            <a:endParaRPr lang="en-US" sz="2400" b="1" dirty="0" smtClean="0">
              <a:solidFill>
                <a:srgbClr val="003366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indent="0" algn="just">
              <a:buNone/>
            </a:pPr>
            <a:endParaRPr lang="el-GR" sz="18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544" y="2924944"/>
            <a:ext cx="36724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endParaRPr lang="en-US" sz="2400" b="1" dirty="0" smtClean="0">
              <a:solidFill>
                <a:srgbClr val="28517A"/>
              </a:solidFill>
            </a:endParaRPr>
          </a:p>
          <a:p>
            <a:pPr marL="0" indent="0" algn="just">
              <a:buNone/>
            </a:pPr>
            <a:r>
              <a:rPr lang="el-GR" dirty="0" smtClean="0">
                <a:solidFill>
                  <a:srgbClr val="28517A"/>
                </a:solidFill>
              </a:rPr>
              <a:t>Το ΕΚΚΕ συμμετέχει ως εταίρος στην υποδομή </a:t>
            </a:r>
            <a:r>
              <a:rPr lang="en-US" dirty="0" err="1" smtClean="0">
                <a:solidFill>
                  <a:srgbClr val="28517A"/>
                </a:solidFill>
              </a:rPr>
              <a:t>C</a:t>
            </a:r>
            <a:r>
              <a:rPr lang="en-US" b="1" dirty="0" err="1" smtClean="0">
                <a:solidFill>
                  <a:srgbClr val="28517A"/>
                </a:solidFill>
              </a:rPr>
              <a:t>larin:el</a:t>
            </a:r>
            <a:r>
              <a:rPr lang="en-US" b="1" dirty="0" smtClean="0">
                <a:solidFill>
                  <a:srgbClr val="28517A"/>
                </a:solidFill>
              </a:rPr>
              <a:t> </a:t>
            </a:r>
            <a:r>
              <a:rPr lang="el-GR" dirty="0" smtClean="0">
                <a:solidFill>
                  <a:srgbClr val="28517A"/>
                </a:solidFill>
              </a:rPr>
              <a:t>το οποίο συντονίζεται από το Ερευνητικό Κέντρο «Αθηνά».</a:t>
            </a:r>
          </a:p>
          <a:p>
            <a:pPr marL="0" indent="0" algn="just">
              <a:buNone/>
            </a:pPr>
            <a:r>
              <a:rPr lang="el-GR" b="1" dirty="0" smtClean="0">
                <a:solidFill>
                  <a:srgbClr val="28517A"/>
                </a:solidFill>
              </a:rPr>
              <a:t> </a:t>
            </a:r>
            <a:endParaRPr lang="el-GR" dirty="0"/>
          </a:p>
        </p:txBody>
      </p:sp>
      <p:pic>
        <p:nvPicPr>
          <p:cNvPr id="8" name="Εικόνα 1" descr="C:\Users\MTOPALI\Pictures\cess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4716016" cy="34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Ανάπτυξη Ερευνητικών Υποδομών Ι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el-GR" sz="2400" b="1" dirty="0" smtClean="0">
                <a:solidFill>
                  <a:schemeClr val="bg1"/>
                </a:solidFill>
              </a:rPr>
              <a:t>Ι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/>
          <a:lstStyle/>
          <a:p>
            <a:pPr marL="177800" indent="-177800" algn="just"/>
            <a:r>
              <a:rPr lang="el-GR" sz="2400" b="1" dirty="0" smtClean="0">
                <a:solidFill>
                  <a:srgbClr val="28517A"/>
                </a:solidFill>
              </a:rPr>
              <a:t> Πανόραμα Απογραφικών Δεδομένων </a:t>
            </a:r>
            <a:endParaRPr lang="el-GR" sz="2400" dirty="0" smtClean="0">
              <a:solidFill>
                <a:srgbClr val="28517A"/>
              </a:solidFill>
            </a:endParaRPr>
          </a:p>
          <a:p>
            <a:pPr marL="0" indent="12700" algn="just">
              <a:buNone/>
            </a:pPr>
            <a:r>
              <a:rPr lang="el-GR" sz="1700" dirty="0" smtClean="0">
                <a:solidFill>
                  <a:srgbClr val="28517A"/>
                </a:solidFill>
              </a:rPr>
              <a:t>Στο πλαίσιο του προγράμματος «Δυναμική Διαχείριση Βάσεων Κοινωνικών Δεδομένων και Χαρτογραφικών Αναπαραστάσεων – SoDaMap», Δράση Εθνικής Εμβέλειας «Αναπτυξιακές Προτάσεις Ερευνητικών Φορέων – ΚΡΗΠΙΣ» αναπτύχθηκε η εφαρμογή  «Πανόραμα Απογραφικών Δεδομένων» (</a:t>
            </a:r>
            <a:r>
              <a:rPr lang="en-US" sz="1700" u="sng" dirty="0" smtClean="0">
                <a:solidFill>
                  <a:srgbClr val="28517A"/>
                </a:solidFill>
                <a:hlinkClick r:id="rId2"/>
              </a:rPr>
              <a:t>https</a:t>
            </a:r>
            <a:r>
              <a:rPr lang="el-GR" sz="1700" u="sng" dirty="0" smtClean="0">
                <a:solidFill>
                  <a:srgbClr val="28517A"/>
                </a:solidFill>
                <a:hlinkClick r:id="rId2"/>
              </a:rPr>
              <a:t>://</a:t>
            </a:r>
            <a:r>
              <a:rPr lang="en-US" sz="1700" u="sng" dirty="0" smtClean="0">
                <a:solidFill>
                  <a:srgbClr val="28517A"/>
                </a:solidFill>
                <a:hlinkClick r:id="rId2"/>
              </a:rPr>
              <a:t>panorama</a:t>
            </a:r>
            <a:r>
              <a:rPr lang="el-GR" sz="17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700" u="sng" dirty="0" smtClean="0">
                <a:solidFill>
                  <a:srgbClr val="28517A"/>
                </a:solidFill>
                <a:hlinkClick r:id="rId2"/>
              </a:rPr>
              <a:t>statistics</a:t>
            </a:r>
            <a:r>
              <a:rPr lang="el-GR" sz="17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700" u="sng" dirty="0" err="1" smtClean="0">
                <a:solidFill>
                  <a:srgbClr val="28517A"/>
                </a:solidFill>
                <a:hlinkClick r:id="rId2"/>
              </a:rPr>
              <a:t>gr</a:t>
            </a:r>
            <a:r>
              <a:rPr lang="el-GR" sz="1700" dirty="0" smtClean="0">
                <a:solidFill>
                  <a:srgbClr val="28517A"/>
                </a:solidFill>
              </a:rPr>
              <a:t>) από ερευνητική ομάδα του ΙΚΕ σε συνεργασία με την ΕΛΣΤΑΤ, βάσει πρωτοκόλλου συνεργασίας.</a:t>
            </a:r>
          </a:p>
          <a:p>
            <a:pPr marL="177800" indent="-177800">
              <a:tabLst>
                <a:tab pos="266700" algn="l"/>
              </a:tabLst>
            </a:pPr>
            <a:r>
              <a:rPr lang="el-GR" sz="2400" b="1" dirty="0" smtClean="0">
                <a:solidFill>
                  <a:srgbClr val="28517A"/>
                </a:solidFill>
              </a:rPr>
              <a:t> Καλειδοσκόπιο Κοινωνικών Δεδομένων </a:t>
            </a:r>
            <a:endParaRPr lang="el-GR" sz="2400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8517A"/>
                </a:solidFill>
              </a:rPr>
              <a:t>T</a:t>
            </a:r>
            <a:r>
              <a:rPr lang="el-GR" sz="1700" dirty="0" smtClean="0">
                <a:solidFill>
                  <a:srgbClr val="28517A"/>
                </a:solidFill>
              </a:rPr>
              <a:t>ο Καλειδοσκόπιο Κοινωνικών Δεδομένων (</a:t>
            </a:r>
            <a:r>
              <a:rPr lang="en-US" sz="1700" u="sng" dirty="0" smtClean="0">
                <a:solidFill>
                  <a:srgbClr val="28517A"/>
                </a:solidFill>
                <a:hlinkClick r:id="rId3"/>
              </a:rPr>
              <a:t>www</a:t>
            </a:r>
            <a:r>
              <a:rPr lang="el-GR" sz="17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700" u="sng" dirty="0" err="1" smtClean="0">
                <a:solidFill>
                  <a:srgbClr val="28517A"/>
                </a:solidFill>
                <a:hlinkClick r:id="rId3"/>
              </a:rPr>
              <a:t>socioscope</a:t>
            </a:r>
            <a:r>
              <a:rPr lang="el-GR" sz="17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700" u="sng" dirty="0" err="1" smtClean="0">
                <a:solidFill>
                  <a:srgbClr val="28517A"/>
                </a:solidFill>
                <a:hlinkClick r:id="rId3"/>
              </a:rPr>
              <a:t>gr</a:t>
            </a:r>
            <a:r>
              <a:rPr lang="el-GR" sz="1700" dirty="0" smtClean="0">
                <a:solidFill>
                  <a:srgbClr val="28517A"/>
                </a:solidFill>
              </a:rPr>
              <a:t>) αναπτύχθηκε στο πλαίσιο του έργου «Δυναμική Διαχείριση Βάσεων Κοινωνικών Δεδομένων και Χαρτογραφικών Αναπαραστάσεων-</a:t>
            </a:r>
            <a:r>
              <a:rPr lang="en-US" sz="1700" dirty="0" err="1" smtClean="0">
                <a:solidFill>
                  <a:srgbClr val="28517A"/>
                </a:solidFill>
              </a:rPr>
              <a:t>SoDaMap</a:t>
            </a:r>
            <a:r>
              <a:rPr lang="el-GR" sz="1700" dirty="0" smtClean="0">
                <a:solidFill>
                  <a:srgbClr val="28517A"/>
                </a:solidFill>
              </a:rPr>
              <a:t>», Δράση Εθνικής Εμβέλειας «Αναπτυξιακές Προτάσεις Ερευνητικών Φορέων – ΚΡΗΠΙΣ». Είναι μια πλατφόρμα οπτικής ανάλυσης και χαρτογραφικής αναπαράστασης κοινωνικών και πολιτικών δεδομένων με διαφορετικές θεματικές ενότητες: κοινωνικές αντιπαραθέσεις και διαμαρτυρία, εγκληματικό φαινόμενο, φτώχεια και κοινωνικός αποκλεισμός, εκλογικά αποτελέσματα και πολιτικό προσωπικό.</a:t>
            </a:r>
            <a:endParaRPr lang="el-GR" sz="1700" b="1" dirty="0" smtClean="0">
              <a:solidFill>
                <a:srgbClr val="28517A"/>
              </a:solidFill>
            </a:endParaRPr>
          </a:p>
          <a:p>
            <a:pPr marL="0" indent="0" algn="just">
              <a:buNone/>
            </a:pPr>
            <a:endParaRPr lang="el-GR" sz="1700" dirty="0">
              <a:solidFill>
                <a:srgbClr val="28517A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socioscope.gr/img/logo_e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429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3015" y="188640"/>
            <a:ext cx="8229600" cy="1143000"/>
          </a:xfrm>
        </p:spPr>
        <p:txBody>
          <a:bodyPr/>
          <a:lstStyle/>
          <a:p>
            <a:r>
              <a:rPr lang="el-GR" sz="2400" b="1" dirty="0">
                <a:solidFill>
                  <a:srgbClr val="FFFFFF"/>
                </a:solidFill>
              </a:rPr>
              <a:t/>
            </a:r>
            <a:br>
              <a:rPr lang="el-GR" sz="2400" b="1" dirty="0">
                <a:solidFill>
                  <a:srgbClr val="FFFFFF"/>
                </a:solidFill>
              </a:rPr>
            </a:br>
            <a:r>
              <a:rPr lang="el-GR" sz="2400" b="1" dirty="0">
                <a:solidFill>
                  <a:srgbClr val="FFFFFF"/>
                </a:solidFill>
              </a:rPr>
              <a:t>Διάχυση Ερευνητικών Αποτελεσμάτων </a:t>
            </a:r>
            <a:br>
              <a:rPr lang="el-GR" sz="2400" b="1" dirty="0">
                <a:solidFill>
                  <a:srgbClr val="FFFFFF"/>
                </a:solidFill>
              </a:rPr>
            </a:br>
            <a:r>
              <a:rPr lang="el-GR" sz="2400" b="1" dirty="0" smtClean="0">
                <a:solidFill>
                  <a:srgbClr val="FFFFFF"/>
                </a:solidFill>
              </a:rPr>
              <a:t>Εκδόσεις ΕΚΚΕ</a:t>
            </a:r>
            <a:br>
              <a:rPr lang="el-GR" sz="2400" b="1" dirty="0" smtClean="0">
                <a:solidFill>
                  <a:srgbClr val="FFFFFF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600" dirty="0"/>
              <a:t>Από την ίδρυση του </a:t>
            </a:r>
            <a:r>
              <a:rPr lang="el-GR" sz="1600" b="1" dirty="0"/>
              <a:t>Κέντρου Κοινωνικών Ερευνών Αθηνών</a:t>
            </a:r>
            <a:r>
              <a:rPr lang="el-GR" sz="1600" dirty="0"/>
              <a:t>, τη μετεξέλιξή του σε </a:t>
            </a:r>
            <a:r>
              <a:rPr lang="el-GR" sz="1600" b="1" dirty="0"/>
              <a:t>Εθνικό Κέντρο Κοινωνικών Ερευνών</a:t>
            </a:r>
            <a:r>
              <a:rPr lang="el-GR" sz="1600" dirty="0"/>
              <a:t> και έως </a:t>
            </a:r>
            <a:r>
              <a:rPr lang="el-GR" sz="1600" dirty="0" smtClean="0"/>
              <a:t>σήμερα</a:t>
            </a:r>
            <a:r>
              <a:rPr lang="en-US" sz="1600" dirty="0" smtClean="0"/>
              <a:t>,</a:t>
            </a:r>
            <a:r>
              <a:rPr lang="el-GR" sz="1600" dirty="0" smtClean="0"/>
              <a:t> </a:t>
            </a:r>
            <a:r>
              <a:rPr lang="el-GR" sz="1600" dirty="0"/>
              <a:t>έχουν εκδοθεί:</a:t>
            </a:r>
          </a:p>
          <a:p>
            <a:pPr marL="0" indent="0">
              <a:buNone/>
            </a:pPr>
            <a:r>
              <a:rPr lang="el-GR" sz="1600" dirty="0"/>
              <a:t> </a:t>
            </a:r>
          </a:p>
          <a:p>
            <a:pPr lvl="0"/>
            <a:r>
              <a:rPr lang="el-GR" sz="1600" dirty="0"/>
              <a:t>σε έντυπη μορφή </a:t>
            </a:r>
            <a:r>
              <a:rPr lang="el-GR" sz="1600" b="1" dirty="0"/>
              <a:t>214 βιβλία και </a:t>
            </a:r>
            <a:r>
              <a:rPr lang="el-GR" sz="1600" b="1" dirty="0" smtClean="0"/>
              <a:t>μελέτες</a:t>
            </a:r>
            <a:endParaRPr lang="en-US" sz="1600" b="1" dirty="0" smtClean="0"/>
          </a:p>
          <a:p>
            <a:pPr lvl="0"/>
            <a:endParaRPr lang="el-GR" sz="1600" dirty="0"/>
          </a:p>
          <a:p>
            <a:pPr lvl="0"/>
            <a:r>
              <a:rPr lang="el-GR" sz="1600" dirty="0"/>
              <a:t>σε αμιγώς ηλεκτρονική μορφή </a:t>
            </a:r>
            <a:r>
              <a:rPr lang="el-GR" sz="1600" b="1" dirty="0"/>
              <a:t>4 </a:t>
            </a:r>
            <a:r>
              <a:rPr lang="en-US" sz="1600" b="1" dirty="0"/>
              <a:t>e</a:t>
            </a:r>
            <a:r>
              <a:rPr lang="el-GR" sz="1600" b="1" dirty="0"/>
              <a:t>-</a:t>
            </a:r>
            <a:r>
              <a:rPr lang="en-US" sz="1600" b="1" dirty="0"/>
              <a:t>books </a:t>
            </a:r>
            <a:r>
              <a:rPr lang="el-GR" sz="1600" dirty="0"/>
              <a:t>(2</a:t>
            </a:r>
            <a:r>
              <a:rPr lang="el-GR" sz="1600" b="1" dirty="0"/>
              <a:t> </a:t>
            </a:r>
            <a:r>
              <a:rPr lang="el-GR" sz="1600" dirty="0"/>
              <a:t>ΕΚΚΕ </a:t>
            </a:r>
            <a:r>
              <a:rPr lang="en-US" sz="1600" dirty="0"/>
              <a:t>e</a:t>
            </a:r>
            <a:r>
              <a:rPr lang="el-GR" sz="1600" dirty="0"/>
              <a:t>-</a:t>
            </a:r>
            <a:r>
              <a:rPr lang="en-US" sz="1600" dirty="0"/>
              <a:t>books </a:t>
            </a:r>
            <a:r>
              <a:rPr lang="el-GR" sz="1600" dirty="0"/>
              <a:t>στην πλατφόρμα του ΕΚΤ και 2 στον </a:t>
            </a:r>
            <a:r>
              <a:rPr lang="el-GR" sz="1600" dirty="0" err="1"/>
              <a:t>ιστότοπο</a:t>
            </a:r>
            <a:r>
              <a:rPr lang="el-GR" sz="1600" dirty="0"/>
              <a:t> του ΕΚΚΕ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lvl="0"/>
            <a:endParaRPr lang="el-GR" sz="1600" dirty="0"/>
          </a:p>
          <a:p>
            <a:pPr lvl="0"/>
            <a:r>
              <a:rPr lang="el-GR" sz="1600" b="1" dirty="0"/>
              <a:t>149 τεύχη της </a:t>
            </a:r>
            <a:r>
              <a:rPr lang="el-GR" sz="1600" b="1" i="1" dirty="0"/>
              <a:t>Επιθεώρησης Κοινωνικών Ερ</a:t>
            </a:r>
            <a:r>
              <a:rPr lang="el-GR" sz="1600" b="1" dirty="0"/>
              <a:t>ευνών </a:t>
            </a:r>
            <a:r>
              <a:rPr lang="el-GR" sz="1600" dirty="0"/>
              <a:t>και </a:t>
            </a:r>
            <a:r>
              <a:rPr lang="el-GR" sz="1600" b="1" dirty="0"/>
              <a:t>2 τεύχη </a:t>
            </a:r>
            <a:r>
              <a:rPr lang="el-GR" sz="1600" dirty="0"/>
              <a:t>της πρόδρομης έκδοσης </a:t>
            </a:r>
            <a:r>
              <a:rPr lang="el-GR" sz="1600" b="1" i="1" dirty="0"/>
              <a:t>Κοινωνιολογική </a:t>
            </a:r>
            <a:r>
              <a:rPr lang="el-GR" sz="1600" b="1" i="1" dirty="0" smtClean="0"/>
              <a:t>Σκ</a:t>
            </a:r>
            <a:r>
              <a:rPr lang="el-GR" sz="1600" b="1" dirty="0" smtClean="0"/>
              <a:t>έψη</a:t>
            </a:r>
            <a:endParaRPr lang="en-US" sz="1600" b="1" dirty="0" smtClean="0"/>
          </a:p>
          <a:p>
            <a:pPr marL="0" lvl="0" indent="0">
              <a:buNone/>
            </a:pPr>
            <a:endParaRPr lang="el-GR" sz="1600" dirty="0"/>
          </a:p>
          <a:p>
            <a:pPr lvl="0"/>
            <a:r>
              <a:rPr lang="el-GR" sz="1600" b="1" dirty="0"/>
              <a:t>51 Κείμενα Εργασίας – </a:t>
            </a:r>
            <a:r>
              <a:rPr lang="en-US" sz="1600" b="1" dirty="0"/>
              <a:t>Working Papers </a:t>
            </a:r>
            <a:r>
              <a:rPr lang="en-US" sz="1600" dirty="0" smtClean="0"/>
              <a:t>(</a:t>
            </a:r>
            <a:r>
              <a:rPr lang="el-GR" sz="1600" dirty="0" smtClean="0"/>
              <a:t>36 και </a:t>
            </a:r>
            <a:r>
              <a:rPr lang="el-GR" sz="1600" dirty="0"/>
              <a:t>σε έντυπη </a:t>
            </a:r>
            <a:r>
              <a:rPr lang="el-GR" sz="1600" dirty="0" smtClean="0"/>
              <a:t>μορφή</a:t>
            </a:r>
            <a:r>
              <a:rPr lang="en-US" sz="1600" dirty="0" smtClean="0"/>
              <a:t>)</a:t>
            </a:r>
            <a:endParaRPr lang="el-GR" sz="1600" dirty="0"/>
          </a:p>
          <a:p>
            <a:endParaRPr lang="el-GR" sz="16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69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2" descr="C:\Users\MTOPALI\AppData\Local\Microsoft\Windows\Temporary Internet Files\Content.Outlook\6TUURA2X\EKSWFYLLO GEWRGARAKHS 1 tel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53" y="152401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7" descr="C:\Users\MTOPALI\AppData\Local\Microsoft\Windows\Temporary Internet Files\Content.Outlook\6TUURA2X\16_meta-TEL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952" y="152400"/>
            <a:ext cx="23545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 descr="C:\Users\MTOPALI\AppData\Local\Microsoft\Windows\Temporary Internet Files\Content.Outlook\6TUURA2X\Ekke_Kakepaki_FCV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2401"/>
            <a:ext cx="2438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8" descr="C:\Users\MTOPALI\AppData\Local\Microsoft\Windows\Temporary Internet Files\Content.Outlook\6TUURA2X\Ekke_Tsigkanou_FCV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52" y="38862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" descr="C:\Users\ΝΤΙΝΑ\Desktop\Διέυθυνση Επιστημονικής Πληροφόρησης\ΕΚΔΟΣΕΙΣ-Τμήμα Διακίνησης\Βιβλία για site\Βιβλίο-Κοινωνία της πληροφορίας (Δεμερτζής)\17_cov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6952" y="37338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2" descr="C:\Users\mpallikari\Desktop\ΠΕΠΡΑΓΜΕΝΑ\ΠΕΠΡΑΓΜΕΝΑ ΠΡΟΕΔΡΟΥ\Κοινωνικό Πορτραίτο 2016-20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338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4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Νομική προσωπικότητα 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400" b="1" dirty="0" smtClean="0">
                <a:solidFill>
                  <a:srgbClr val="003366"/>
                </a:solidFill>
              </a:rPr>
              <a:t>Νομικό Πρόσωπο Δημοσίου Δικαίου </a:t>
            </a:r>
            <a:r>
              <a:rPr lang="el-GR" sz="2400" dirty="0" smtClean="0">
                <a:solidFill>
                  <a:srgbClr val="003366"/>
                </a:solidFill>
              </a:rPr>
              <a:t>(ΝΠΔΔ), εποπτεύεται από τον Υπουργό Παιδείας, Έρευνας και Θρησκευμάτων και τη Γενική Γραμματεία Έρευνας και Τεχνολογίας, έχει έδρα την Αθήνα.</a:t>
            </a:r>
          </a:p>
          <a:p>
            <a:pPr algn="just">
              <a:buNone/>
            </a:pPr>
            <a:endParaRPr lang="el-GR" sz="2400" dirty="0" smtClean="0">
              <a:solidFill>
                <a:srgbClr val="003366"/>
              </a:solidFill>
            </a:endParaRPr>
          </a:p>
          <a:p>
            <a:pPr algn="just"/>
            <a:r>
              <a:rPr lang="el-GR" sz="2400" dirty="0" smtClean="0">
                <a:solidFill>
                  <a:srgbClr val="003366"/>
                </a:solidFill>
              </a:rPr>
              <a:t>Ιδρύθηκε με το ν. δ. 3998/</a:t>
            </a:r>
            <a:r>
              <a:rPr lang="el-GR" sz="2400" b="1" dirty="0" smtClean="0">
                <a:solidFill>
                  <a:srgbClr val="003366"/>
                </a:solidFill>
              </a:rPr>
              <a:t>1959</a:t>
            </a:r>
            <a:r>
              <a:rPr lang="el-GR" sz="2400" dirty="0" smtClean="0">
                <a:solidFill>
                  <a:srgbClr val="003366"/>
                </a:solidFill>
              </a:rPr>
              <a:t> (ΦΕΚ Α’ 226) με την ονομασία Κέντρο Κοινωνικών Επιστημών Αθηνών και μετονομάσθηκε σε Εθνικό Κέντρο Κοινωνικών Ερευνών (ΕΚΚΕ) με το β. δ. 502/1968 (ΦΕΚ Α΄ 168) και τον α. ν. 539/1968 (ΦΕΚ Α΄ 203)</a:t>
            </a: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147248" cy="478539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l-GR" sz="2800" b="1" dirty="0" smtClean="0">
                <a:solidFill>
                  <a:srgbClr val="28517A"/>
                </a:solidFill>
              </a:rPr>
              <a:t>Επιθεώρηση Κοινωνικών Ερευνών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l-GR" sz="1800" dirty="0" smtClean="0">
                <a:solidFill>
                  <a:srgbClr val="003366"/>
                </a:solidFill>
              </a:rPr>
              <a:t>      Η Επιθεώρηση Κοινωνικών Ερευνών αποτελεί το παλαιότερο Ελληνικό επιστημονικό περιοδικό στον χώρο των κοινωνικών επιστημών. </a:t>
            </a:r>
            <a:r>
              <a:rPr lang="el-GR" sz="1800" b="1" dirty="0" smtClean="0">
                <a:solidFill>
                  <a:srgbClr val="003366"/>
                </a:solidFill>
              </a:rPr>
              <a:t>Από το 1969</a:t>
            </a:r>
            <a:r>
              <a:rPr lang="el-GR" sz="1800" dirty="0" smtClean="0">
                <a:solidFill>
                  <a:srgbClr val="003366"/>
                </a:solidFill>
              </a:rPr>
              <a:t> έχει φιλοξενήσει σημαντικό αριθμό θεωρητικών αναζητήσεων και ερευνητικών εγχειρημάτων κοινωνικών επιστημόνων από την Ελλάδα και το εξωτερικό. Εκδίδεται και σε ηλεκτρονική μορφή παρέχοντας δυνατότητα ελεύθερης πρόσβασης: </a:t>
            </a:r>
            <a:r>
              <a:rPr lang="en-US" sz="1600" u="sng" dirty="0" smtClean="0">
                <a:solidFill>
                  <a:srgbClr val="28517A"/>
                </a:solidFill>
                <a:hlinkClick r:id="rId2"/>
              </a:rPr>
              <a:t>http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://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ejournals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epublishing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ekt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gr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rgbClr val="28517A"/>
                </a:solidFill>
                <a:hlinkClick r:id="rId2"/>
              </a:rPr>
              <a:t>index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php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/</a:t>
            </a:r>
            <a:r>
              <a:rPr lang="en-US" sz="1600" u="sng" dirty="0" err="1" smtClean="0">
                <a:solidFill>
                  <a:srgbClr val="28517A"/>
                </a:solidFill>
                <a:hlinkClick r:id="rId2"/>
              </a:rPr>
              <a:t>ekke</a:t>
            </a:r>
            <a:r>
              <a:rPr lang="el-GR" sz="1600" u="sng" dirty="0" smtClean="0">
                <a:solidFill>
                  <a:srgbClr val="28517A"/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rgbClr val="28517A"/>
                </a:solidFill>
                <a:hlinkClick r:id="rId2"/>
              </a:rPr>
              <a:t>index</a:t>
            </a:r>
            <a:endParaRPr lang="el-GR" sz="1600" u="sng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Διάχυση Ερευνητικών Αποτελεσμάτων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ΕΚΔΟΣΕΙΣ ΙΙ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534631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kk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Διάχυση Ερευνητικών Αποτελεσμάτων: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ΗΛΕΚΤΡΟΝΙΚΕΣ ΕΚΔΟΣΕΙΣ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>
              <a:buNone/>
            </a:pPr>
            <a:endParaRPr lang="el-GR" sz="24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lnSpc>
                <a:spcPct val="150000"/>
              </a:lnSpc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lnSpc>
                <a:spcPct val="150000"/>
              </a:lnSpc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buFontTx/>
              <a:buChar char="-"/>
            </a:pPr>
            <a:endParaRPr lang="el-GR" sz="1800" dirty="0" smtClean="0"/>
          </a:p>
          <a:p>
            <a:endParaRPr lang="el-GR" sz="2400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1285860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28517A"/>
                </a:solidFill>
              </a:rPr>
              <a:t> Το </a:t>
            </a:r>
            <a:r>
              <a:rPr lang="el-GR" sz="2000" b="1" dirty="0" smtClean="0">
                <a:solidFill>
                  <a:srgbClr val="28517A"/>
                </a:solidFill>
              </a:rPr>
              <a:t>2015</a:t>
            </a:r>
            <a:r>
              <a:rPr lang="el-GR" sz="2000" dirty="0" smtClean="0">
                <a:solidFill>
                  <a:srgbClr val="28517A"/>
                </a:solidFill>
              </a:rPr>
              <a:t> αναρτήθηκε το </a:t>
            </a:r>
            <a:r>
              <a:rPr lang="el-GR" sz="2000" b="1" dirty="0" smtClean="0">
                <a:solidFill>
                  <a:srgbClr val="28517A"/>
                </a:solidFill>
              </a:rPr>
              <a:t>πρώτο βιβλίο </a:t>
            </a:r>
            <a:r>
              <a:rPr lang="el-GR" sz="2000" dirty="0" smtClean="0">
                <a:solidFill>
                  <a:srgbClr val="28517A"/>
                </a:solidFill>
              </a:rPr>
              <a:t>της σειράς: </a:t>
            </a:r>
          </a:p>
          <a:p>
            <a:pPr marL="0" indent="0" algn="just">
              <a:spcAft>
                <a:spcPts val="600"/>
              </a:spcAft>
            </a:pPr>
            <a:r>
              <a:rPr lang="el-GR" sz="2000" i="1" dirty="0" smtClean="0">
                <a:solidFill>
                  <a:srgbClr val="28517A"/>
                </a:solidFill>
              </a:rPr>
              <a:t> </a:t>
            </a:r>
            <a:r>
              <a:rPr lang="en-US" sz="2000" i="1" dirty="0" smtClean="0">
                <a:solidFill>
                  <a:srgbClr val="28517A"/>
                </a:solidFill>
              </a:rPr>
              <a:t>- </a:t>
            </a:r>
            <a:r>
              <a:rPr lang="el-GR" sz="2000" i="1" dirty="0" smtClean="0">
                <a:solidFill>
                  <a:srgbClr val="28517A"/>
                </a:solidFill>
              </a:rPr>
              <a:t>«</a:t>
            </a:r>
            <a:r>
              <a:rPr lang="el-GR" sz="1900" i="1" dirty="0" smtClean="0">
                <a:solidFill>
                  <a:srgbClr val="28517A"/>
                </a:solidFill>
              </a:rPr>
              <a:t>Κατασκευάζοντας έμφυλες ταυτότητες. Η ρητορική του φύλου στο λόγο εργαζομένων σε Μη Κυβερνητικές Οργανώσεις για τη διακίνηση και εμπορία γυναικών», </a:t>
            </a:r>
            <a:r>
              <a:rPr lang="el-GR" sz="1900" dirty="0" smtClean="0">
                <a:solidFill>
                  <a:srgbClr val="28517A"/>
                </a:solidFill>
              </a:rPr>
              <a:t>Κωστούλα Μάκη, </a:t>
            </a:r>
            <a:r>
              <a:rPr lang="en-US" sz="1900" dirty="0" smtClean="0">
                <a:solidFill>
                  <a:srgbClr val="28517A"/>
                </a:solidFill>
              </a:rPr>
              <a:t>e</a:t>
            </a:r>
            <a:r>
              <a:rPr lang="el-GR" sz="1900" dirty="0" smtClean="0">
                <a:solidFill>
                  <a:srgbClr val="28517A"/>
                </a:solidFill>
              </a:rPr>
              <a:t>-</a:t>
            </a:r>
            <a:r>
              <a:rPr lang="en-US" sz="1900" dirty="0" smtClean="0">
                <a:solidFill>
                  <a:srgbClr val="28517A"/>
                </a:solidFill>
              </a:rPr>
              <a:t>book</a:t>
            </a:r>
            <a:r>
              <a:rPr lang="el-GR" sz="1900" dirty="0" smtClean="0">
                <a:solidFill>
                  <a:srgbClr val="28517A"/>
                </a:solidFill>
              </a:rPr>
              <a:t>  </a:t>
            </a:r>
            <a:r>
              <a:rPr lang="en-US" sz="1900" u="sng" dirty="0" smtClean="0">
                <a:solidFill>
                  <a:srgbClr val="28517A"/>
                </a:solidFill>
                <a:hlinkClick r:id="rId2"/>
              </a:rPr>
              <a:t>http</a:t>
            </a:r>
            <a:r>
              <a:rPr lang="el-GR" sz="1900" u="sng" dirty="0" smtClean="0">
                <a:solidFill>
                  <a:srgbClr val="28517A"/>
                </a:solidFill>
                <a:hlinkClick r:id="rId2"/>
              </a:rPr>
              <a:t>://</a:t>
            </a:r>
            <a:r>
              <a:rPr lang="en-US" sz="1900" u="sng" dirty="0" err="1" smtClean="0">
                <a:solidFill>
                  <a:srgbClr val="28517A"/>
                </a:solidFill>
                <a:hlinkClick r:id="rId2"/>
              </a:rPr>
              <a:t>epublishing</a:t>
            </a:r>
            <a:r>
              <a:rPr lang="el-GR" sz="19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2"/>
              </a:rPr>
              <a:t>ekt</a:t>
            </a:r>
            <a:r>
              <a:rPr lang="el-GR" sz="1900" u="sng" dirty="0" smtClean="0">
                <a:solidFill>
                  <a:srgbClr val="28517A"/>
                </a:solidFill>
                <a:hlinkClick r:id="rId2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2"/>
              </a:rPr>
              <a:t>gr</a:t>
            </a:r>
            <a:r>
              <a:rPr lang="el-GR" sz="1900" u="sng" dirty="0" smtClean="0">
                <a:solidFill>
                  <a:srgbClr val="28517A"/>
                </a:solidFill>
                <a:hlinkClick r:id="rId2"/>
              </a:rPr>
              <a:t>/</a:t>
            </a:r>
            <a:r>
              <a:rPr lang="en-US" sz="1900" u="sng" dirty="0" smtClean="0">
                <a:solidFill>
                  <a:srgbClr val="28517A"/>
                </a:solidFill>
                <a:hlinkClick r:id="rId2"/>
              </a:rPr>
              <a:t>el</a:t>
            </a:r>
            <a:r>
              <a:rPr lang="el-GR" sz="1900" u="sng" dirty="0" smtClean="0">
                <a:solidFill>
                  <a:srgbClr val="28517A"/>
                </a:solidFill>
                <a:hlinkClick r:id="rId2"/>
              </a:rPr>
              <a:t>/13867</a:t>
            </a:r>
            <a:r>
              <a:rPr lang="el-GR" sz="1900" dirty="0" smtClean="0">
                <a:solidFill>
                  <a:srgbClr val="28517A"/>
                </a:solidFill>
              </a:rPr>
              <a:t>, </a:t>
            </a:r>
          </a:p>
          <a:p>
            <a:pPr marL="0" indent="0" algn="just">
              <a:spcAft>
                <a:spcPts val="0"/>
              </a:spcAft>
              <a:buNone/>
            </a:pPr>
            <a:endParaRPr lang="el-GR" sz="1900" dirty="0" smtClean="0">
              <a:solidFill>
                <a:srgbClr val="28517A"/>
              </a:solidFill>
            </a:endParaRPr>
          </a:p>
          <a:p>
            <a:pPr marL="0" indent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1900" dirty="0" smtClean="0">
                <a:solidFill>
                  <a:srgbClr val="28517A"/>
                </a:solidFill>
              </a:rPr>
              <a:t> Τον </a:t>
            </a:r>
            <a:r>
              <a:rPr lang="el-GR" sz="1900" b="1" dirty="0" smtClean="0">
                <a:solidFill>
                  <a:srgbClr val="28517A"/>
                </a:solidFill>
              </a:rPr>
              <a:t>Σεπτέμβριο του 2017</a:t>
            </a:r>
            <a:r>
              <a:rPr lang="el-GR" sz="1900" dirty="0" smtClean="0">
                <a:solidFill>
                  <a:srgbClr val="28517A"/>
                </a:solidFill>
              </a:rPr>
              <a:t> αναρτήθηκε το </a:t>
            </a:r>
            <a:r>
              <a:rPr lang="el-GR" sz="1900" b="1" dirty="0" smtClean="0">
                <a:solidFill>
                  <a:srgbClr val="28517A"/>
                </a:solidFill>
              </a:rPr>
              <a:t>δεύτερο βιβλίο </a:t>
            </a:r>
            <a:r>
              <a:rPr lang="el-GR" sz="1900" dirty="0" smtClean="0">
                <a:solidFill>
                  <a:srgbClr val="28517A"/>
                </a:solidFill>
              </a:rPr>
              <a:t>της σειράς με τίτλο: </a:t>
            </a:r>
          </a:p>
          <a:p>
            <a:pPr marL="0" indent="0" algn="just">
              <a:spcAft>
                <a:spcPts val="600"/>
              </a:spcAft>
            </a:pPr>
            <a:r>
              <a:rPr lang="el-GR" sz="1900" i="1" dirty="0" smtClean="0">
                <a:solidFill>
                  <a:srgbClr val="28517A"/>
                </a:solidFill>
              </a:rPr>
              <a:t> </a:t>
            </a:r>
            <a:r>
              <a:rPr lang="en-US" sz="1900" i="1" dirty="0" smtClean="0">
                <a:solidFill>
                  <a:srgbClr val="28517A"/>
                </a:solidFill>
              </a:rPr>
              <a:t>- </a:t>
            </a:r>
            <a:r>
              <a:rPr lang="el-GR" sz="1900" i="1" dirty="0" smtClean="0">
                <a:solidFill>
                  <a:srgbClr val="28517A"/>
                </a:solidFill>
              </a:rPr>
              <a:t>«Δημόσιες πολιτικές, κοινή ωφέλεια και πολίτες: Η περίπτωση των ιδιωτικοποιήσεων»,</a:t>
            </a:r>
            <a:r>
              <a:rPr lang="el-GR" sz="1900" dirty="0" smtClean="0">
                <a:solidFill>
                  <a:srgbClr val="28517A"/>
                </a:solidFill>
              </a:rPr>
              <a:t> Μαντώ Λαμπροπούλου, </a:t>
            </a:r>
            <a:r>
              <a:rPr lang="en-US" sz="1900" dirty="0" smtClean="0">
                <a:solidFill>
                  <a:srgbClr val="28517A"/>
                </a:solidFill>
              </a:rPr>
              <a:t>e</a:t>
            </a:r>
            <a:r>
              <a:rPr lang="el-GR" sz="1900" dirty="0" smtClean="0">
                <a:solidFill>
                  <a:srgbClr val="28517A"/>
                </a:solidFill>
              </a:rPr>
              <a:t>-</a:t>
            </a:r>
            <a:r>
              <a:rPr lang="en-US" sz="1900" dirty="0" smtClean="0">
                <a:solidFill>
                  <a:srgbClr val="28517A"/>
                </a:solidFill>
              </a:rPr>
              <a:t>book</a:t>
            </a:r>
            <a:r>
              <a:rPr lang="el-GR" sz="1900" dirty="0" smtClean="0">
                <a:solidFill>
                  <a:srgbClr val="28517A"/>
                </a:solidFill>
              </a:rPr>
              <a:t>.</a:t>
            </a:r>
          </a:p>
          <a:p>
            <a:pPr marL="0" indent="0" algn="just">
              <a:spcAft>
                <a:spcPts val="600"/>
              </a:spcAft>
            </a:pPr>
            <a:r>
              <a:rPr lang="el-GR" sz="1900" dirty="0" smtClean="0">
                <a:solidFill>
                  <a:srgbClr val="28517A"/>
                </a:solidFill>
              </a:rPr>
              <a:t> </a:t>
            </a:r>
            <a:r>
              <a:rPr lang="en-US" sz="1900" u="sng" dirty="0" smtClean="0">
                <a:solidFill>
                  <a:srgbClr val="28517A"/>
                </a:solidFill>
                <a:hlinkClick r:id="rId3"/>
              </a:rPr>
              <a:t>http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://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ebooks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epublishing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ekt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gr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/</a:t>
            </a:r>
            <a:r>
              <a:rPr lang="en-US" sz="1900" u="sng" dirty="0" smtClean="0">
                <a:solidFill>
                  <a:srgbClr val="28517A"/>
                </a:solidFill>
                <a:hlinkClick r:id="rId3"/>
              </a:rPr>
              <a:t>index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.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php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/</a:t>
            </a:r>
            <a:r>
              <a:rPr lang="en-US" sz="1900" u="sng" dirty="0" err="1" smtClean="0">
                <a:solidFill>
                  <a:srgbClr val="28517A"/>
                </a:solidFill>
                <a:hlinkClick r:id="rId3"/>
              </a:rPr>
              <a:t>ekke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/</a:t>
            </a:r>
            <a:r>
              <a:rPr lang="en-US" sz="1900" u="sng" dirty="0" smtClean="0">
                <a:solidFill>
                  <a:srgbClr val="28517A"/>
                </a:solidFill>
                <a:hlinkClick r:id="rId3"/>
              </a:rPr>
              <a:t>catalog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/</a:t>
            </a:r>
            <a:r>
              <a:rPr lang="en-US" sz="1900" u="sng" dirty="0" smtClean="0">
                <a:solidFill>
                  <a:srgbClr val="28517A"/>
                </a:solidFill>
                <a:hlinkClick r:id="rId3"/>
              </a:rPr>
              <a:t>book</a:t>
            </a:r>
            <a:r>
              <a:rPr lang="el-GR" sz="1900" u="sng" dirty="0" smtClean="0">
                <a:solidFill>
                  <a:srgbClr val="28517A"/>
                </a:solidFill>
                <a:hlinkClick r:id="rId3"/>
              </a:rPr>
              <a:t>/12</a:t>
            </a:r>
            <a:r>
              <a:rPr lang="en-US" sz="1900" dirty="0" smtClean="0">
                <a:solidFill>
                  <a:srgbClr val="28517A"/>
                </a:solidFill>
              </a:rPr>
              <a:t>.</a:t>
            </a:r>
            <a:endParaRPr lang="el-GR" sz="1900" dirty="0" smtClean="0">
              <a:solidFill>
                <a:srgbClr val="28517A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sz="1900" dirty="0" smtClean="0">
              <a:solidFill>
                <a:srgbClr val="28517A"/>
              </a:solidFill>
            </a:endParaRPr>
          </a:p>
          <a:p>
            <a:pPr marL="0" indent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1900" dirty="0" smtClean="0">
                <a:solidFill>
                  <a:srgbClr val="28517A"/>
                </a:solidFill>
              </a:rPr>
              <a:t> Με την ένταξη και υλοποίηση της δράσης “</a:t>
            </a:r>
            <a:r>
              <a:rPr lang="el-GR" sz="1900" i="1" dirty="0" smtClean="0">
                <a:solidFill>
                  <a:srgbClr val="28517A"/>
                </a:solidFill>
              </a:rPr>
              <a:t>Έρευνα, Εκπαίδευση και Υποδομές: ο τριγωνισμός των αξόνων στρατηγικής ανάπτυξης του ΕΚΚΕ (REDI</a:t>
            </a:r>
            <a:r>
              <a:rPr lang="el-GR" sz="1900" dirty="0" smtClean="0">
                <a:solidFill>
                  <a:srgbClr val="28517A"/>
                </a:solidFill>
              </a:rPr>
              <a:t>)” στο ΕΠΑΝΕΚ, εξασφαλίστηκε η περαιτέρω ανάπτυξη της υποδομής με την έκδοση </a:t>
            </a:r>
            <a:r>
              <a:rPr lang="el-GR" sz="2000" b="1" dirty="0" smtClean="0">
                <a:solidFill>
                  <a:srgbClr val="28517A"/>
                </a:solidFill>
              </a:rPr>
              <a:t>7 νέων ηλεκτρονικών βιβλίων</a:t>
            </a:r>
            <a:r>
              <a:rPr lang="en-US" sz="2000" b="1" dirty="0" smtClean="0">
                <a:solidFill>
                  <a:srgbClr val="28517A"/>
                </a:solidFill>
              </a:rPr>
              <a:t>.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Διάχυση Ερευνητικών Αποτελεσμάτων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ΒΙΒΛΙΟΘΗΚΗ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48072"/>
          </a:xfrm>
        </p:spPr>
        <p:txBody>
          <a:bodyPr/>
          <a:lstStyle/>
          <a:p>
            <a:pPr>
              <a:buNone/>
            </a:pPr>
            <a:endParaRPr lang="el-GR" sz="24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b="1" dirty="0" smtClean="0">
              <a:solidFill>
                <a:srgbClr val="28517A"/>
              </a:solidFill>
            </a:endParaRPr>
          </a:p>
          <a:p>
            <a:pPr marL="0" indent="0">
              <a:lnSpc>
                <a:spcPct val="150000"/>
              </a:lnSpc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lnSpc>
                <a:spcPct val="150000"/>
              </a:lnSpc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buFontTx/>
              <a:buChar char="-"/>
            </a:pPr>
            <a:endParaRPr lang="el-GR" sz="1800" dirty="0" smtClean="0">
              <a:solidFill>
                <a:srgbClr val="28517A"/>
              </a:solidFill>
            </a:endParaRPr>
          </a:p>
          <a:p>
            <a:pPr marL="0" lvl="0" indent="0">
              <a:buFontTx/>
              <a:buChar char="-"/>
            </a:pPr>
            <a:endParaRPr lang="el-GR" sz="1800" dirty="0" smtClean="0"/>
          </a:p>
          <a:p>
            <a:endParaRPr lang="el-GR" sz="2400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1700808"/>
            <a:ext cx="8501122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l-GR" sz="2200" dirty="0" smtClean="0">
                <a:solidFill>
                  <a:srgbClr val="28517A"/>
                </a:solidFill>
              </a:rPr>
              <a:t>Η </a:t>
            </a:r>
            <a:r>
              <a:rPr lang="el-GR" sz="2200" b="1" dirty="0" smtClean="0">
                <a:solidFill>
                  <a:srgbClr val="28517A"/>
                </a:solidFill>
              </a:rPr>
              <a:t>Βιβλιοθήκη του ΕΚΚΕ </a:t>
            </a:r>
            <a:r>
              <a:rPr lang="el-GR" sz="2200" dirty="0" smtClean="0">
                <a:solidFill>
                  <a:srgbClr val="28517A"/>
                </a:solidFill>
              </a:rPr>
              <a:t>περιέχει περίπου </a:t>
            </a:r>
            <a:r>
              <a:rPr lang="el-GR" sz="2200" b="1" dirty="0" smtClean="0">
                <a:solidFill>
                  <a:srgbClr val="28517A"/>
                </a:solidFill>
              </a:rPr>
              <a:t>40.000 τίτλους βιβλίων </a:t>
            </a:r>
            <a:r>
              <a:rPr lang="el-GR" sz="2200" dirty="0" smtClean="0">
                <a:solidFill>
                  <a:srgbClr val="28517A"/>
                </a:solidFill>
              </a:rPr>
              <a:t>και </a:t>
            </a:r>
            <a:r>
              <a:rPr lang="el-GR" sz="2200" b="1" dirty="0" smtClean="0">
                <a:solidFill>
                  <a:srgbClr val="28517A"/>
                </a:solidFill>
              </a:rPr>
              <a:t>350 τίτλους έντυπων περιοδικών </a:t>
            </a:r>
            <a:r>
              <a:rPr lang="el-GR" sz="2200" dirty="0" smtClean="0">
                <a:solidFill>
                  <a:srgbClr val="28517A"/>
                </a:solidFill>
              </a:rPr>
              <a:t>και συμβάλει τόσο στο ερευνητικό έργο του ΕΚΚΕ, όσο και στις ανάγκες του αναγνωστικού κοινού. Συμμετέχει στην Κοινοπραξία Ελληνικών Ακαδημαϊκών Βιβλιοθηκών (</a:t>
            </a:r>
            <a:r>
              <a:rPr lang="en-US" sz="2200" dirty="0" smtClean="0">
                <a:solidFill>
                  <a:srgbClr val="28517A"/>
                </a:solidFill>
              </a:rPr>
              <a:t>HEAL-Link)</a:t>
            </a:r>
            <a:r>
              <a:rPr lang="el-GR" sz="2200" dirty="0" smtClean="0">
                <a:solidFill>
                  <a:srgbClr val="28517A"/>
                </a:solidFill>
              </a:rPr>
              <a:t>, με πρόσβαση σε περισσότερα από </a:t>
            </a:r>
            <a:r>
              <a:rPr lang="el-GR" sz="2200" b="1" dirty="0" smtClean="0">
                <a:solidFill>
                  <a:srgbClr val="28517A"/>
                </a:solidFill>
              </a:rPr>
              <a:t>15.000 διεθνή ηλεκτρονικά περιοδικά</a:t>
            </a:r>
            <a:r>
              <a:rPr lang="el-GR" sz="2000" dirty="0" smtClean="0">
                <a:solidFill>
                  <a:srgbClr val="28517A"/>
                </a:solidFill>
              </a:rPr>
              <a:t>. </a:t>
            </a:r>
          </a:p>
          <a:p>
            <a:pPr marL="0" indent="0" algn="just">
              <a:spcAft>
                <a:spcPts val="600"/>
              </a:spcAft>
            </a:pPr>
            <a:r>
              <a:rPr lang="el-GR" sz="2000" i="1" dirty="0" smtClean="0">
                <a:solidFill>
                  <a:srgbClr val="28517A"/>
                </a:solidFill>
              </a:rPr>
              <a:t> </a:t>
            </a:r>
            <a:endParaRPr lang="el-GR" sz="2000" dirty="0" smtClean="0">
              <a:solidFill>
                <a:srgbClr val="28517A"/>
              </a:solidFill>
            </a:endParaRP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93096"/>
            <a:ext cx="5472608" cy="156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kk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Ερευνητικό Έργο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Συμμετοχή σε Εθνικά και Ευρωπαϊκά ερευνητικά προγράμματα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68632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l-GR" sz="4800" b="1" dirty="0" smtClean="0">
                <a:solidFill>
                  <a:srgbClr val="28517A"/>
                </a:solidFill>
              </a:rPr>
              <a:t>201</a:t>
            </a:r>
            <a:r>
              <a:rPr lang="en-US" sz="4800" b="1" dirty="0" smtClean="0">
                <a:solidFill>
                  <a:srgbClr val="28517A"/>
                </a:solidFill>
              </a:rPr>
              <a:t>4</a:t>
            </a:r>
            <a:r>
              <a:rPr lang="el-GR" sz="4800" b="1" dirty="0" smtClean="0">
                <a:solidFill>
                  <a:srgbClr val="28517A"/>
                </a:solidFill>
              </a:rPr>
              <a:t> – 2018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28517A"/>
                </a:solidFill>
              </a:rPr>
              <a:t>υποβλήθηκαν</a:t>
            </a:r>
            <a:r>
              <a:rPr lang="el-GR" sz="2400" b="1" dirty="0" smtClean="0">
                <a:solidFill>
                  <a:srgbClr val="28517A"/>
                </a:solidFill>
              </a:rPr>
              <a:t> </a:t>
            </a:r>
            <a:r>
              <a:rPr lang="el-GR" sz="3600" b="1" dirty="0" smtClean="0">
                <a:solidFill>
                  <a:srgbClr val="28517A"/>
                </a:solidFill>
              </a:rPr>
              <a:t>90</a:t>
            </a:r>
            <a:r>
              <a:rPr lang="el-GR" b="1" dirty="0" smtClean="0">
                <a:solidFill>
                  <a:srgbClr val="28517A"/>
                </a:solidFill>
              </a:rPr>
              <a:t> </a:t>
            </a:r>
            <a:r>
              <a:rPr lang="el-GR" sz="2800" dirty="0" smtClean="0">
                <a:solidFill>
                  <a:srgbClr val="28517A"/>
                </a:solidFill>
              </a:rPr>
              <a:t>προτάσεις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28517A"/>
                </a:solidFill>
              </a:rPr>
              <a:t>υλοποιήθηκαν (ή υλοποιούνται) </a:t>
            </a:r>
            <a:r>
              <a:rPr lang="el-GR" sz="4000" b="1" dirty="0" smtClean="0">
                <a:solidFill>
                  <a:srgbClr val="28517A"/>
                </a:solidFill>
              </a:rPr>
              <a:t>47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28517A"/>
                </a:solidFill>
              </a:rPr>
              <a:t> 	μελέτες και ερευνητικά προγράμματα χρηματοδοτούμενα από εθνικές και ευρωπαϊκές πηγές</a:t>
            </a:r>
            <a:endParaRPr lang="en-US" sz="2500" dirty="0" smtClean="0">
              <a:solidFill>
                <a:srgbClr val="28517A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28517A"/>
              </a:solidFill>
            </a:endParaRPr>
          </a:p>
          <a:p>
            <a:endParaRPr lang="el-GR" sz="2600" dirty="0">
              <a:solidFill>
                <a:srgbClr val="28517A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Ερευνητικό έργο 2014 - 2018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Συμμετοχή σε </a:t>
            </a:r>
            <a:r>
              <a:rPr lang="el-GR" sz="2400" b="1" i="1" dirty="0" smtClean="0">
                <a:solidFill>
                  <a:schemeClr val="bg1"/>
                </a:solidFill>
              </a:rPr>
              <a:t>Εθνικά </a:t>
            </a:r>
            <a:r>
              <a:rPr lang="el-GR" sz="2400" b="1" dirty="0" smtClean="0">
                <a:solidFill>
                  <a:schemeClr val="bg1"/>
                </a:solidFill>
              </a:rPr>
              <a:t>ερευνητικά προγράμματα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/>
          <a:lstStyle/>
          <a:p>
            <a:r>
              <a:rPr lang="el-GR" sz="2800" b="1" dirty="0" smtClean="0">
                <a:solidFill>
                  <a:srgbClr val="28517A"/>
                </a:solidFill>
              </a:rPr>
              <a:t>21 Εθνικά ερευνητικά προγράμματα</a:t>
            </a:r>
            <a:r>
              <a:rPr lang="el-GR" sz="2000" dirty="0" smtClean="0">
                <a:solidFill>
                  <a:srgbClr val="28517A"/>
                </a:solidFill>
              </a:rPr>
              <a:t>. </a:t>
            </a:r>
          </a:p>
          <a:p>
            <a:endParaRPr lang="el-GR" sz="2000" dirty="0" smtClean="0">
              <a:solidFill>
                <a:srgbClr val="28517A"/>
              </a:solidFill>
            </a:endParaRPr>
          </a:p>
          <a:p>
            <a:pPr algn="just"/>
            <a:r>
              <a:rPr lang="el-GR" sz="1800" dirty="0" smtClean="0">
                <a:solidFill>
                  <a:srgbClr val="28517A"/>
                </a:solidFill>
              </a:rPr>
              <a:t>     </a:t>
            </a:r>
            <a:r>
              <a:rPr lang="el-GR" sz="1700" dirty="0" smtClean="0">
                <a:solidFill>
                  <a:srgbClr val="28517A"/>
                </a:solidFill>
              </a:rPr>
              <a:t>«Δυναμική Διαχείριση Βάσεων Κοινωνικών Δεδομένων και Χαρτογραφικών Αναπαραστάσεων-</a:t>
            </a:r>
            <a:r>
              <a:rPr lang="el-GR" sz="1700" dirty="0" err="1" smtClean="0">
                <a:solidFill>
                  <a:srgbClr val="28517A"/>
                </a:solidFill>
              </a:rPr>
              <a:t>SoDaMap,</a:t>
            </a:r>
            <a:r>
              <a:rPr lang="el-GR" sz="1700" dirty="0" smtClean="0">
                <a:solidFill>
                  <a:srgbClr val="28517A"/>
                </a:solidFill>
              </a:rPr>
              <a:t> Δράση Εθνικής Εμβέλειας «Αναπτυξιακές Προτάσεις Ερευνητικών Φορέων – ΚΡΗΠΙΣ»», ΕΠ «Ανταγωνιστικότητα και Επιχειρηματικότητα» 2007-2013, Π/Υ: </a:t>
            </a:r>
            <a:r>
              <a:rPr lang="el-GR" sz="1700" b="1" dirty="0" smtClean="0">
                <a:solidFill>
                  <a:srgbClr val="28517A"/>
                </a:solidFill>
              </a:rPr>
              <a:t>1.135.150 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algn="just"/>
            <a:r>
              <a:rPr lang="el-GR" sz="1700" dirty="0" smtClean="0">
                <a:solidFill>
                  <a:srgbClr val="28517A"/>
                </a:solidFill>
              </a:rPr>
              <a:t>      «Κοινωνικές Επιπτώσεις &amp; Δημόσιες Πολιτικές στους τομείς της Ενέργειας, Βιομηχανίας, Αστικού Σχεδιασμού &amp; Υποδομών Διαδικτύου», Γ.Γ.Ε.Τ., Π/Υ: </a:t>
            </a:r>
            <a:r>
              <a:rPr lang="el-GR" sz="1700" b="1" dirty="0" smtClean="0">
                <a:solidFill>
                  <a:srgbClr val="28517A"/>
                </a:solidFill>
              </a:rPr>
              <a:t>300.000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algn="just"/>
            <a:r>
              <a:rPr lang="el-GR" sz="1700" dirty="0" smtClean="0">
                <a:solidFill>
                  <a:srgbClr val="28517A"/>
                </a:solidFill>
              </a:rPr>
              <a:t>      «CESSDA ΑΤΤΙΚΗ - Υποστήριξη και ανάπτυξη ελληνικών εταίρων για συμμετοχή στις Κοινοπραξίες των Ευρωπαϊκών Ερευνητικών Υποδομών στα πλαίσια του ESFRI/2006</a:t>
            </a:r>
            <a:r>
              <a:rPr lang="en-US" sz="1700" dirty="0" smtClean="0">
                <a:solidFill>
                  <a:srgbClr val="28517A"/>
                </a:solidFill>
              </a:rPr>
              <a:t>, </a:t>
            </a:r>
            <a:r>
              <a:rPr lang="el-GR" sz="1700" dirty="0" smtClean="0">
                <a:solidFill>
                  <a:srgbClr val="28517A"/>
                </a:solidFill>
              </a:rPr>
              <a:t>Ε.Π. «Αττική» 2007-2013</a:t>
            </a:r>
            <a:r>
              <a:rPr lang="el-GR" sz="1800" dirty="0" smtClean="0"/>
              <a:t>,</a:t>
            </a:r>
            <a:r>
              <a:rPr lang="el-GR" sz="1700" dirty="0" smtClean="0">
                <a:solidFill>
                  <a:srgbClr val="28517A"/>
                </a:solidFill>
              </a:rPr>
              <a:t> Π/Υ: </a:t>
            </a:r>
            <a:r>
              <a:rPr lang="en-US" sz="1700" b="1" dirty="0" smtClean="0">
                <a:solidFill>
                  <a:srgbClr val="28517A"/>
                </a:solidFill>
              </a:rPr>
              <a:t>410</a:t>
            </a:r>
            <a:r>
              <a:rPr lang="el-GR" sz="1700" b="1" dirty="0" smtClean="0">
                <a:solidFill>
                  <a:srgbClr val="28517A"/>
                </a:solidFill>
              </a:rPr>
              <a:t>.</a:t>
            </a:r>
            <a:r>
              <a:rPr lang="en-US" sz="1700" b="1" dirty="0" smtClean="0">
                <a:solidFill>
                  <a:srgbClr val="28517A"/>
                </a:solidFill>
              </a:rPr>
              <a:t>0</a:t>
            </a:r>
            <a:r>
              <a:rPr lang="el-GR" sz="1700" b="1" dirty="0" smtClean="0">
                <a:solidFill>
                  <a:srgbClr val="28517A"/>
                </a:solidFill>
              </a:rPr>
              <a:t>00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algn="just"/>
            <a:r>
              <a:rPr lang="el-GR" sz="1700" dirty="0" smtClean="0">
                <a:solidFill>
                  <a:srgbClr val="28517A"/>
                </a:solidFill>
              </a:rPr>
              <a:t>      «Έρευνα, Εκπαίδευση και Υποδομές: ο τριγωνισμός των αξόνων στρατηγικής ανάπτυξης του ΕΚΚΕ (REDI)», ΕΠΑΝΕΚ 2014-2020, Π/Υ: </a:t>
            </a:r>
            <a:r>
              <a:rPr lang="el-GR" sz="1700" b="1" dirty="0" smtClean="0">
                <a:solidFill>
                  <a:srgbClr val="28517A"/>
                </a:solidFill>
              </a:rPr>
              <a:t>840</a:t>
            </a:r>
            <a:r>
              <a:rPr lang="en-US" sz="1700" b="1" dirty="0" smtClean="0">
                <a:solidFill>
                  <a:srgbClr val="28517A"/>
                </a:solidFill>
              </a:rPr>
              <a:t>.</a:t>
            </a:r>
            <a:r>
              <a:rPr lang="el-GR" sz="1700" b="1" dirty="0" smtClean="0">
                <a:solidFill>
                  <a:srgbClr val="28517A"/>
                </a:solidFill>
              </a:rPr>
              <a:t>214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algn="just"/>
            <a:r>
              <a:rPr lang="el-GR" sz="1700" dirty="0" smtClean="0">
                <a:solidFill>
                  <a:srgbClr val="28517A"/>
                </a:solidFill>
              </a:rPr>
              <a:t>     </a:t>
            </a:r>
            <a:r>
              <a:rPr lang="el-GR" sz="1700" b="1" dirty="0" smtClean="0">
                <a:solidFill>
                  <a:srgbClr val="28517A"/>
                </a:solidFill>
              </a:rPr>
              <a:t> </a:t>
            </a:r>
            <a:r>
              <a:rPr lang="el-GR" sz="1700" dirty="0" smtClean="0">
                <a:solidFill>
                  <a:srgbClr val="28517A"/>
                </a:solidFill>
              </a:rPr>
              <a:t>«Πρόγραμμα για τη Διεθνή Αποτίμηση των Ικανοτήτων των Ενηλίκων (βάσει προδιαγραφών του Προγράμματος PIAAC του ΟΟΣΑ), Π/Υ: </a:t>
            </a:r>
            <a:r>
              <a:rPr lang="el-GR" sz="1700" b="1" dirty="0" smtClean="0">
                <a:solidFill>
                  <a:srgbClr val="28517A"/>
                </a:solidFill>
              </a:rPr>
              <a:t>1.170.400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Ερευνητικό Έργο 2014 -2018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Συμμετοχή σε </a:t>
            </a:r>
            <a:r>
              <a:rPr lang="el-GR" sz="2400" b="1" i="1" dirty="0" smtClean="0">
                <a:solidFill>
                  <a:schemeClr val="bg1"/>
                </a:solidFill>
              </a:rPr>
              <a:t>Ευρωπαϊκά </a:t>
            </a:r>
            <a:r>
              <a:rPr lang="el-GR" sz="2400" b="1" dirty="0" smtClean="0">
                <a:solidFill>
                  <a:schemeClr val="bg1"/>
                </a:solidFill>
              </a:rPr>
              <a:t>ερευνητικά προγράμματα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28517A"/>
                </a:solidFill>
              </a:rPr>
              <a:t>26 </a:t>
            </a:r>
            <a:r>
              <a:rPr lang="el-GR" sz="2800" b="1" dirty="0" smtClean="0">
                <a:solidFill>
                  <a:srgbClr val="28517A"/>
                </a:solidFill>
              </a:rPr>
              <a:t>Ευρωπαϊκά ερευνητικά προγράμματα</a:t>
            </a:r>
            <a:r>
              <a:rPr lang="el-GR" sz="2000" dirty="0" smtClean="0">
                <a:solidFill>
                  <a:srgbClr val="28517A"/>
                </a:solidFill>
              </a:rPr>
              <a:t>. </a:t>
            </a:r>
          </a:p>
          <a:p>
            <a:pPr lvl="0"/>
            <a:endParaRPr lang="el-GR" sz="1700" dirty="0" smtClean="0">
              <a:solidFill>
                <a:srgbClr val="28517A"/>
              </a:solidFill>
            </a:endParaRPr>
          </a:p>
          <a:p>
            <a:pPr lvl="0"/>
            <a:r>
              <a:rPr lang="en-US" sz="1700" dirty="0" smtClean="0">
                <a:solidFill>
                  <a:srgbClr val="28517A"/>
                </a:solidFill>
              </a:rPr>
              <a:t>“DIVERCITIES -Governing Urban Diversity: Creating Social Cohesion, Social Mobility and Economic Performance in Today's Hyper-diversified Cities”, FP7 2007-2013, </a:t>
            </a:r>
            <a:r>
              <a:rPr lang="el-GR" sz="1700" dirty="0" smtClean="0">
                <a:solidFill>
                  <a:srgbClr val="28517A"/>
                </a:solidFill>
              </a:rPr>
              <a:t>Π/Υ: </a:t>
            </a:r>
            <a:r>
              <a:rPr lang="el-GR" sz="1700" b="1" dirty="0" smtClean="0">
                <a:solidFill>
                  <a:srgbClr val="28517A"/>
                </a:solidFill>
              </a:rPr>
              <a:t>220.000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lvl="0" algn="just"/>
            <a:r>
              <a:rPr lang="en-US" sz="1700" dirty="0" smtClean="0">
                <a:solidFill>
                  <a:srgbClr val="28517A"/>
                </a:solidFill>
              </a:rPr>
              <a:t>“RECULM - A VET course for Cultural Mediators to address the refugee crisis skills needs”</a:t>
            </a:r>
            <a:r>
              <a:rPr lang="el-GR" sz="1700" dirty="0" smtClean="0">
                <a:solidFill>
                  <a:srgbClr val="28517A"/>
                </a:solidFill>
              </a:rPr>
              <a:t>, Ευρωπαϊκή Επιτροπή / </a:t>
            </a:r>
            <a:r>
              <a:rPr lang="en-US" sz="1700" dirty="0" smtClean="0">
                <a:solidFill>
                  <a:srgbClr val="28517A"/>
                </a:solidFill>
              </a:rPr>
              <a:t>Erasmus</a:t>
            </a:r>
            <a:r>
              <a:rPr lang="el-GR" sz="1700" dirty="0" smtClean="0">
                <a:solidFill>
                  <a:srgbClr val="28517A"/>
                </a:solidFill>
              </a:rPr>
              <a:t>+, Π/Υ: </a:t>
            </a:r>
            <a:r>
              <a:rPr lang="el-GR" sz="1700" b="1" dirty="0" smtClean="0">
                <a:solidFill>
                  <a:srgbClr val="28517A"/>
                </a:solidFill>
              </a:rPr>
              <a:t>226.422</a:t>
            </a:r>
            <a:r>
              <a:rPr lang="el-GR" sz="1700" dirty="0" smtClean="0">
                <a:solidFill>
                  <a:srgbClr val="28517A"/>
                </a:solidFill>
              </a:rPr>
              <a:t> </a:t>
            </a:r>
            <a:r>
              <a:rPr lang="el-GR" sz="1700" b="1" dirty="0" smtClean="0">
                <a:solidFill>
                  <a:srgbClr val="28517A"/>
                </a:solidFill>
              </a:rPr>
              <a:t>Ευρώ</a:t>
            </a:r>
            <a:r>
              <a:rPr lang="en-US" sz="1700" dirty="0" smtClean="0">
                <a:solidFill>
                  <a:srgbClr val="28517A"/>
                </a:solidFill>
              </a:rPr>
              <a:t>.</a:t>
            </a:r>
            <a:endParaRPr lang="el-GR" sz="1700" dirty="0" smtClean="0">
              <a:solidFill>
                <a:srgbClr val="28517A"/>
              </a:solidFill>
            </a:endParaRPr>
          </a:p>
          <a:p>
            <a:pPr algn="just"/>
            <a:r>
              <a:rPr lang="en-US" sz="1700" dirty="0" smtClean="0">
                <a:solidFill>
                  <a:srgbClr val="28517A"/>
                </a:solidFill>
              </a:rPr>
              <a:t>“Tackling multiple  discrimination  in  Greece:  Delivering  equality  by  active  exploration  and enabling policy interventions”, </a:t>
            </a:r>
            <a:r>
              <a:rPr lang="el-GR" sz="1700" dirty="0" smtClean="0">
                <a:solidFill>
                  <a:srgbClr val="28517A"/>
                </a:solidFill>
              </a:rPr>
              <a:t>Ευρωπαϊκή Επιτροπή</a:t>
            </a:r>
            <a:r>
              <a:rPr lang="en-US" sz="1700" dirty="0" smtClean="0">
                <a:solidFill>
                  <a:srgbClr val="28517A"/>
                </a:solidFill>
              </a:rPr>
              <a:t>, PROGRESS</a:t>
            </a:r>
            <a:r>
              <a:rPr lang="en-US" sz="1700" b="1" dirty="0" smtClean="0">
                <a:solidFill>
                  <a:srgbClr val="28517A"/>
                </a:solidFill>
              </a:rPr>
              <a:t>, </a:t>
            </a:r>
            <a:r>
              <a:rPr lang="el-GR" sz="1700" dirty="0" smtClean="0">
                <a:solidFill>
                  <a:srgbClr val="28517A"/>
                </a:solidFill>
              </a:rPr>
              <a:t>Π/Υ: </a:t>
            </a:r>
            <a:r>
              <a:rPr lang="el-GR" sz="1700" b="1" dirty="0" smtClean="0">
                <a:solidFill>
                  <a:srgbClr val="28517A"/>
                </a:solidFill>
              </a:rPr>
              <a:t>282.331 Ευρώ.</a:t>
            </a:r>
          </a:p>
          <a:p>
            <a:pPr algn="just"/>
            <a:r>
              <a:rPr lang="en-US" sz="1700" dirty="0" smtClean="0">
                <a:solidFill>
                  <a:srgbClr val="28517A"/>
                </a:solidFill>
              </a:rPr>
              <a:t>“Health Inequalities among migrant population”, Πρόγραμμα ΕΟΧ, </a:t>
            </a:r>
            <a:r>
              <a:rPr lang="el-GR" sz="1700" dirty="0" smtClean="0">
                <a:solidFill>
                  <a:srgbClr val="28517A"/>
                </a:solidFill>
              </a:rPr>
              <a:t>Π/Υ: </a:t>
            </a:r>
            <a:r>
              <a:rPr lang="el-GR" sz="1700" b="1" dirty="0" smtClean="0">
                <a:solidFill>
                  <a:srgbClr val="28517A"/>
                </a:solidFill>
              </a:rPr>
              <a:t>206.658 Ευρώ.</a:t>
            </a:r>
            <a:endParaRPr lang="en-US" sz="1700" dirty="0" smtClean="0">
              <a:solidFill>
                <a:srgbClr val="28517A"/>
              </a:solidFill>
            </a:endParaRPr>
          </a:p>
          <a:p>
            <a:pPr algn="just"/>
            <a:r>
              <a:rPr lang="en-US" sz="1700" dirty="0" smtClean="0">
                <a:solidFill>
                  <a:srgbClr val="28517A"/>
                </a:solidFill>
              </a:rPr>
              <a:t>‘Strengthening and widening the European infrastructure for social science data archives - CESSDA- SaW’, </a:t>
            </a:r>
            <a:r>
              <a:rPr lang="el-GR" sz="1700" dirty="0" smtClean="0">
                <a:solidFill>
                  <a:srgbClr val="28517A"/>
                </a:solidFill>
              </a:rPr>
              <a:t>Ευρωπαϊκή Επιτροπή / Γ.Δ. Έρευνας &amp; Καινοτομίας, Π/Υ: </a:t>
            </a:r>
            <a:r>
              <a:rPr lang="el-GR" sz="1700" b="1" dirty="0" smtClean="0">
                <a:solidFill>
                  <a:srgbClr val="28517A"/>
                </a:solidFill>
              </a:rPr>
              <a:t>52.562 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28517A"/>
                </a:solidFill>
              </a:rPr>
              <a:t>“The Territorial Dimension of Poverty and Social Exclusion in Europe – TIPSE”</a:t>
            </a:r>
            <a:r>
              <a:rPr lang="el-GR" sz="1700" dirty="0" smtClean="0">
                <a:solidFill>
                  <a:srgbClr val="28517A"/>
                </a:solidFill>
              </a:rPr>
              <a:t>, </a:t>
            </a:r>
            <a:r>
              <a:rPr lang="en-US" sz="1700" dirty="0" smtClean="0">
                <a:solidFill>
                  <a:srgbClr val="28517A"/>
                </a:solidFill>
              </a:rPr>
              <a:t>ESPON 2013</a:t>
            </a:r>
            <a:r>
              <a:rPr lang="el-GR" sz="1700" dirty="0" smtClean="0">
                <a:solidFill>
                  <a:srgbClr val="28517A"/>
                </a:solidFill>
              </a:rPr>
              <a:t>, Π/Υ: </a:t>
            </a:r>
            <a:r>
              <a:rPr lang="el-GR" sz="1700" b="1" dirty="0" smtClean="0">
                <a:solidFill>
                  <a:srgbClr val="28517A"/>
                </a:solidFill>
              </a:rPr>
              <a:t>76.900 Ευρώ</a:t>
            </a:r>
            <a:r>
              <a:rPr lang="el-GR" sz="1700" dirty="0" smtClean="0">
                <a:solidFill>
                  <a:srgbClr val="28517A"/>
                </a:solidFill>
              </a:rPr>
              <a:t>.</a:t>
            </a:r>
            <a:endParaRPr lang="el-GR" sz="1700" dirty="0">
              <a:solidFill>
                <a:srgbClr val="28517A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Ενίσχυση Διεθνοποίησης και Εξωστρέφειας Ι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8517A"/>
                </a:solidFill>
              </a:rPr>
              <a:t>World Internet Project</a:t>
            </a:r>
            <a:r>
              <a:rPr lang="el-GR" sz="2400" b="1" dirty="0" smtClean="0">
                <a:solidFill>
                  <a:srgbClr val="28517A"/>
                </a:solidFill>
              </a:rPr>
              <a:t> (</a:t>
            </a:r>
            <a:r>
              <a:rPr lang="en-US" sz="2400" b="1" dirty="0" smtClean="0">
                <a:solidFill>
                  <a:srgbClr val="28517A"/>
                </a:solidFill>
              </a:rPr>
              <a:t>WIP</a:t>
            </a:r>
            <a:r>
              <a:rPr lang="el-GR" sz="2400" b="1" dirty="0" smtClean="0">
                <a:solidFill>
                  <a:srgbClr val="28517A"/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000" dirty="0" smtClean="0">
              <a:solidFill>
                <a:srgbClr val="28517A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28517A"/>
                </a:solidFill>
              </a:rPr>
              <a:t>Διεθνής σύμπραξη πανεπιστημίων και ερευνητικών κέντρων από 39  χώρες (</a:t>
            </a:r>
            <a:r>
              <a:rPr lang="el-GR" sz="2000" u="sng" dirty="0" smtClean="0">
                <a:solidFill>
                  <a:srgbClr val="28517A"/>
                </a:solidFill>
                <a:hlinkClick r:id="rId2"/>
              </a:rPr>
              <a:t>http://www.digitalcenter.org/world-internet-project/</a:t>
            </a:r>
            <a:r>
              <a:rPr lang="el-GR" sz="2000" dirty="0" smtClean="0">
                <a:solidFill>
                  <a:srgbClr val="28517A"/>
                </a:solidFill>
              </a:rPr>
              <a:t>). </a:t>
            </a:r>
            <a:endParaRPr lang="en-US" sz="2000" dirty="0" smtClean="0">
              <a:solidFill>
                <a:srgbClr val="28517A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28517A"/>
                </a:solidFill>
              </a:rPr>
              <a:t>Η Ελλάδα δια του ΕΚΚΕ έχει καταστεί εταίρος του WIP. Έχουν ολοκληρωθεί δύο κύματα (2016, 2017) και αναμένεται η ολοκλήρωση ενός τρίτου το 2018</a:t>
            </a:r>
            <a:r>
              <a:rPr lang="el-GR" sz="2000" baseline="30000" dirty="0" smtClean="0">
                <a:solidFill>
                  <a:srgbClr val="28517A"/>
                </a:solidFill>
              </a:rPr>
              <a:t> </a:t>
            </a:r>
            <a:r>
              <a:rPr lang="el-GR" sz="2000" dirty="0" smtClean="0">
                <a:solidFill>
                  <a:srgbClr val="28517A"/>
                </a:solidFill>
              </a:rPr>
              <a:t>ή στις αρχές του 2019 (</a:t>
            </a:r>
            <a:r>
              <a:rPr lang="el-GR" sz="2000" u="sng" dirty="0" smtClean="0">
                <a:solidFill>
                  <a:srgbClr val="28517A"/>
                </a:solidFill>
                <a:hlinkClick r:id="rId3"/>
              </a:rPr>
              <a:t>http://ekke.gr/wp/?p=312</a:t>
            </a:r>
            <a:r>
              <a:rPr lang="el-GR" sz="2000" dirty="0" smtClean="0">
                <a:solidFill>
                  <a:srgbClr val="28517A"/>
                </a:solidFill>
              </a:rPr>
              <a:t>).</a:t>
            </a:r>
          </a:p>
          <a:p>
            <a:endParaRPr lang="el-GR" sz="2400" dirty="0">
              <a:solidFill>
                <a:srgbClr val="28517A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Ενίσχυση Διεθνοποίησης και Εξωστρέφειας ΙΙ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/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28517A"/>
                </a:solidFill>
              </a:rPr>
              <a:t>7</a:t>
            </a:r>
            <a:r>
              <a:rPr lang="el-GR" sz="2400" b="1" baseline="30000" dirty="0" smtClean="0">
                <a:solidFill>
                  <a:srgbClr val="28517A"/>
                </a:solidFill>
              </a:rPr>
              <a:t>ο</a:t>
            </a:r>
            <a:r>
              <a:rPr lang="el-GR" sz="2400" b="1" dirty="0" smtClean="0">
                <a:solidFill>
                  <a:srgbClr val="28517A"/>
                </a:solidFill>
              </a:rPr>
              <a:t> κύμα της «Παγκόσμιας Έρευνας Αξιών»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000" dirty="0" smtClean="0">
              <a:solidFill>
                <a:srgbClr val="28517A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28517A"/>
                </a:solidFill>
                <a:latin typeface="+mj-lt"/>
              </a:rPr>
              <a:t>Στο πλαίσιο της προγραμματικής συμφωνίας με τον Οργανισμό Έρευνας και Ανάλυσης «</a:t>
            </a:r>
            <a:r>
              <a:rPr lang="el-GR" sz="2000" dirty="0" err="1" smtClean="0">
                <a:solidFill>
                  <a:srgbClr val="28517A"/>
                </a:solidFill>
                <a:latin typeface="+mj-lt"/>
              </a:rPr>
              <a:t>διαΝΕΟσις</a:t>
            </a:r>
            <a:r>
              <a:rPr lang="el-GR" sz="2000" dirty="0" smtClean="0">
                <a:solidFill>
                  <a:srgbClr val="28517A"/>
                </a:solidFill>
                <a:latin typeface="+mj-lt"/>
              </a:rPr>
              <a:t>» διεξήχθη το έβδομο κύμα της «Παγκόσμιας Έρευνας Αξιών» (</a:t>
            </a:r>
            <a:r>
              <a:rPr lang="el-GR" sz="2000" b="1" dirty="0" err="1" smtClean="0">
                <a:solidFill>
                  <a:srgbClr val="28517A"/>
                </a:solidFill>
                <a:latin typeface="+mj-lt"/>
              </a:rPr>
              <a:t>World</a:t>
            </a:r>
            <a:r>
              <a:rPr lang="el-GR" sz="2000" b="1" dirty="0" smtClean="0">
                <a:solidFill>
                  <a:srgbClr val="28517A"/>
                </a:solidFill>
                <a:latin typeface="+mj-lt"/>
              </a:rPr>
              <a:t> </a:t>
            </a:r>
            <a:r>
              <a:rPr lang="el-GR" sz="2000" b="1" dirty="0" err="1" smtClean="0">
                <a:solidFill>
                  <a:srgbClr val="28517A"/>
                </a:solidFill>
                <a:latin typeface="+mj-lt"/>
              </a:rPr>
              <a:t>Values</a:t>
            </a:r>
            <a:r>
              <a:rPr lang="el-GR" sz="2000" b="1" dirty="0" smtClean="0">
                <a:solidFill>
                  <a:srgbClr val="28517A"/>
                </a:solidFill>
                <a:latin typeface="+mj-lt"/>
              </a:rPr>
              <a:t> </a:t>
            </a:r>
            <a:r>
              <a:rPr lang="el-GR" sz="2000" b="1" dirty="0" err="1" smtClean="0">
                <a:solidFill>
                  <a:srgbClr val="28517A"/>
                </a:solidFill>
                <a:latin typeface="+mj-lt"/>
              </a:rPr>
              <a:t>Survey</a:t>
            </a:r>
            <a:r>
              <a:rPr lang="el-GR" sz="2000" b="1" dirty="0" smtClean="0">
                <a:solidFill>
                  <a:srgbClr val="28517A"/>
                </a:solidFill>
                <a:latin typeface="+mj-lt"/>
              </a:rPr>
              <a:t>-</a:t>
            </a:r>
            <a:r>
              <a:rPr lang="en-US" sz="2000" b="1" dirty="0" smtClean="0">
                <a:solidFill>
                  <a:srgbClr val="28517A"/>
                </a:solidFill>
                <a:latin typeface="+mj-lt"/>
              </a:rPr>
              <a:t>WVS</a:t>
            </a:r>
            <a:r>
              <a:rPr lang="en-US" sz="2000" dirty="0" smtClean="0">
                <a:solidFill>
                  <a:srgbClr val="28517A"/>
                </a:solidFill>
                <a:latin typeface="+mj-lt"/>
              </a:rPr>
              <a:t>)</a:t>
            </a:r>
            <a:r>
              <a:rPr lang="el-GR" sz="2000" dirty="0" smtClean="0">
                <a:solidFill>
                  <a:srgbClr val="28517A"/>
                </a:solidFill>
                <a:latin typeface="+mj-lt"/>
              </a:rPr>
              <a:t>.</a:t>
            </a:r>
            <a:r>
              <a:rPr lang="el-GR" sz="2400" dirty="0" smtClean="0">
                <a:solidFill>
                  <a:srgbClr val="28517A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rgbClr val="28517A"/>
                </a:solidFill>
                <a:latin typeface="+mj-lt"/>
              </a:rPr>
              <a:t>Η έρευνα ολοκληρώθηκε τον Ιανουάριο του 2018.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Εθνική και διεθνής δικτύωση με ΑΕΙ και ΕΚ 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>
                <a:solidFill>
                  <a:srgbClr val="28517A"/>
                </a:solidFill>
              </a:rPr>
              <a:t>Σύναψη προγραμματικών συμφωνιών</a:t>
            </a:r>
            <a:r>
              <a:rPr lang="en-US" sz="2000" b="1" dirty="0" smtClean="0">
                <a:solidFill>
                  <a:srgbClr val="28517A"/>
                </a:solidFill>
              </a:rPr>
              <a:t> EKKE</a:t>
            </a:r>
            <a:r>
              <a:rPr lang="el-GR" sz="2000" b="1" dirty="0" smtClean="0">
                <a:solidFill>
                  <a:srgbClr val="28517A"/>
                </a:solidFill>
              </a:rPr>
              <a:t> με: </a:t>
            </a:r>
            <a:endParaRPr lang="en-US" sz="2000" b="1" dirty="0" smtClean="0">
              <a:solidFill>
                <a:srgbClr val="28517A"/>
              </a:solidFill>
            </a:endParaRPr>
          </a:p>
          <a:p>
            <a:pPr>
              <a:buNone/>
            </a:pPr>
            <a:endParaRPr lang="el-GR" sz="2000" b="1" dirty="0" smtClean="0">
              <a:solidFill>
                <a:srgbClr val="28517A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Την Ουγγρική Ακαδημία Επιστημών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Τμήμα Ιστορίας και Εθνολογίας της Σχολής Κλασικών και Ανθρωπιστικών Σπουδών του Δημοκρίτειου Παν/</a:t>
            </a:r>
            <a:r>
              <a:rPr lang="el-GR" sz="2000" dirty="0" err="1" smtClean="0">
                <a:solidFill>
                  <a:srgbClr val="28517A"/>
                </a:solidFill>
              </a:rPr>
              <a:t>μίου</a:t>
            </a:r>
            <a:endParaRPr lang="el-GR" sz="2000" dirty="0" smtClean="0">
              <a:solidFill>
                <a:srgbClr val="28517A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Χαροκόπειο Πανεπιστήμιο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Τη Γαλλική Σχολή Αθηνών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ΤΕΙ Αθήνας  </a:t>
            </a:r>
            <a:endParaRPr lang="en-US" sz="2000" dirty="0" smtClean="0">
              <a:solidFill>
                <a:srgbClr val="28517A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8517A"/>
                </a:solidFill>
              </a:rPr>
              <a:t>T</a:t>
            </a:r>
            <a:r>
              <a:rPr lang="el-GR" sz="2000" dirty="0" smtClean="0">
                <a:solidFill>
                  <a:srgbClr val="28517A"/>
                </a:solidFill>
              </a:rPr>
              <a:t>ην Οικονομική και Κοινωνική Επιτροπή Ελλάδος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Τη Σχολή Οικονομικών και Πολιτικών Επιστημών του ΕΚΠΑ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Ευρωπαϊκό Πανεπιστήμιο Κύπρου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Τεχνολογικό Πανεπιστήμιο Κύπρου (ΤΕΠΑΚ)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Εθνική και διεθνής δικτύωση με ΑΕΙ και ΕΚ ΙΙ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>
                <a:solidFill>
                  <a:srgbClr val="28517A"/>
                </a:solidFill>
              </a:rPr>
              <a:t>Σύναψη προγραμματικών συμφωνιών</a:t>
            </a:r>
            <a:r>
              <a:rPr lang="en-US" sz="2000" b="1" dirty="0" smtClean="0">
                <a:solidFill>
                  <a:srgbClr val="28517A"/>
                </a:solidFill>
              </a:rPr>
              <a:t> EKKE</a:t>
            </a:r>
            <a:r>
              <a:rPr lang="el-GR" sz="2000" b="1" dirty="0" smtClean="0">
                <a:solidFill>
                  <a:srgbClr val="28517A"/>
                </a:solidFill>
              </a:rPr>
              <a:t> με: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Κέντρο Ερευνών και Μελετών (ΚΕΜΕ) για τις Ανθρωπιστικές, τις Κοινωνικές και τις Επιστήμες της Αγωγής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Κέντρο Ερευνών για Θέματα Ισότητας (ΚΕΘΙ)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Εθνικό Κέντρο Κοινωνικής Αλληλεγγύης (ΕΚΚΑ)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Παρατηρητήριο Οδικών Αξόνων Δυτικής Ελλάδας και Πελοποννήσου (ΠΟΑΣΔΕΠ)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Τον Οργανισμό Έρευνας και Ανάλυσης (</a:t>
            </a:r>
            <a:r>
              <a:rPr lang="el-GR" sz="2000" dirty="0" err="1" smtClean="0">
                <a:solidFill>
                  <a:srgbClr val="28517A"/>
                </a:solidFill>
              </a:rPr>
              <a:t>διαΝΕΟσις</a:t>
            </a:r>
            <a:r>
              <a:rPr lang="el-GR" sz="2000" dirty="0" smtClean="0">
                <a:solidFill>
                  <a:srgbClr val="28517A"/>
                </a:solidFill>
              </a:rPr>
              <a:t>)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Ερευνητικό Κέντρο «Αθηνά»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Κέντρο Μελετών Ασφάλειας (ΚΕΜΕΑ)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Ελληνική Στατιστική Αρχή (ΕΛΣΤΑΤ)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Ινστιτούτο Εμπορίου και Υπηρεσιών (ΙΝΕΜΥ)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28517A"/>
                </a:solidFill>
              </a:rPr>
              <a:t>Το Κέντρο Έρευνας για τις Ανθρωπιστικές Επιστήμες (ΚΕΑΕ)</a:t>
            </a:r>
          </a:p>
          <a:p>
            <a:pPr lvl="0"/>
            <a:endParaRPr lang="el-GR" sz="2000" dirty="0" smtClean="0">
              <a:solidFill>
                <a:srgbClr val="28517A"/>
              </a:solidFill>
            </a:endParaRPr>
          </a:p>
          <a:p>
            <a:pPr lvl="0">
              <a:buNone/>
            </a:pPr>
            <a:endParaRPr lang="el-GR" sz="2000" dirty="0" smtClean="0"/>
          </a:p>
          <a:p>
            <a:endParaRPr lang="el-GR" sz="2000" dirty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90488"/>
            <a:ext cx="8482013" cy="98107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chemeClr val="bg1"/>
                </a:solidFill>
              </a:rPr>
              <a:t>Αποστολή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3063"/>
            <a:ext cx="8229600" cy="473868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3366"/>
                </a:solidFill>
              </a:rPr>
              <a:t>Διενέργεια </a:t>
            </a:r>
            <a:r>
              <a:rPr lang="el-GR" sz="2400" b="1" dirty="0" smtClean="0">
                <a:solidFill>
                  <a:srgbClr val="003366"/>
                </a:solidFill>
              </a:rPr>
              <a:t>επιστημονικών κοινωνικών ερευνών </a:t>
            </a:r>
            <a:r>
              <a:rPr lang="el-GR" sz="2400" dirty="0" smtClean="0">
                <a:solidFill>
                  <a:srgbClr val="003366"/>
                </a:solidFill>
              </a:rPr>
              <a:t>σχετικών με τη διάρθρωση και τη δυναμική της ελληνικής κοινωνίας στο </a:t>
            </a:r>
            <a:r>
              <a:rPr lang="el-GR" sz="2400" b="1" dirty="0" smtClean="0">
                <a:solidFill>
                  <a:srgbClr val="003366"/>
                </a:solidFill>
              </a:rPr>
              <a:t>ευρωπαϊκό και διεθνές πλαίσιο</a:t>
            </a:r>
            <a:r>
              <a:rPr lang="el-GR" sz="2400" dirty="0" smtClean="0">
                <a:solidFill>
                  <a:srgbClr val="003366"/>
                </a:solidFill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3366"/>
                </a:solidFill>
              </a:rPr>
              <a:t>Προαγωγή και διάδοση των κοινωνικών επιστημών </a:t>
            </a:r>
            <a:r>
              <a:rPr lang="el-GR" sz="2400" dirty="0" smtClean="0">
                <a:solidFill>
                  <a:srgbClr val="003366"/>
                </a:solidFill>
              </a:rPr>
              <a:t>και των μεθόδων της κοινωνικής έρευνας.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3366"/>
                </a:solidFill>
              </a:rPr>
              <a:t>Συνεργασία με δημόσιους και ιδιωτικούς φορείς </a:t>
            </a:r>
            <a:r>
              <a:rPr lang="el-GR" sz="2400" dirty="0" smtClean="0">
                <a:solidFill>
                  <a:srgbClr val="003366"/>
                </a:solidFill>
              </a:rPr>
              <a:t>για την ανάπτυξη και την αξιοποίηση των αποτελεσμάτων των ερευνών και των εφαρμογών τους στον προγραμματισμό των δημόσιων πολιτικών.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3366"/>
                </a:solidFill>
              </a:rPr>
              <a:t>Συμμετοχή στον ενιαίο χώρο ανώτατης παιδείας και έρευνας.</a:t>
            </a:r>
          </a:p>
          <a:p>
            <a:pPr eaLnBrk="1" hangingPunct="1">
              <a:buClr>
                <a:srgbClr val="254B71"/>
              </a:buClr>
              <a:buSzPct val="60000"/>
              <a:buNone/>
            </a:pPr>
            <a:endParaRPr lang="en-US" sz="2800" b="1" dirty="0" smtClean="0">
              <a:solidFill>
                <a:srgbClr val="28517A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>Διασυνδέσεις με την παραγωγή και τη βιομηχανία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5"/>
          </a:xfrm>
        </p:spPr>
        <p:txBody>
          <a:bodyPr/>
          <a:lstStyle/>
          <a:p>
            <a:endParaRPr lang="el-GR" sz="2000" u="sng" dirty="0" smtClean="0">
              <a:solidFill>
                <a:srgbClr val="28517A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000" b="1" u="sng" dirty="0" smtClean="0">
                <a:solidFill>
                  <a:srgbClr val="28517A"/>
                </a:solidFill>
              </a:rPr>
              <a:t>Έργο</a:t>
            </a:r>
            <a:r>
              <a:rPr lang="el-GR" sz="2000" dirty="0" smtClean="0">
                <a:solidFill>
                  <a:srgbClr val="28517A"/>
                </a:solidFill>
              </a:rPr>
              <a:t>: </a:t>
            </a:r>
            <a:r>
              <a:rPr lang="el-GR" sz="2000" i="1" dirty="0" smtClean="0">
                <a:solidFill>
                  <a:srgbClr val="28517A"/>
                </a:solidFill>
              </a:rPr>
              <a:t>«Συνεργασία των Δημόσιων  Υπηρεσιών  Απασχόλησης  (ΔΥΑ)  με  τις  επιχειρήσεις,  και  άλλους  φορείς  που ασχολούνται  με  την  ένταξη  νεοεισερχόμενων  στην  αγορά  εργασίας  για  τη  διευκόλυνση  της απασχόλησης των νέων», </a:t>
            </a:r>
            <a:r>
              <a:rPr lang="el-GR" sz="2000" dirty="0" smtClean="0">
                <a:solidFill>
                  <a:srgbClr val="28517A"/>
                </a:solidFill>
              </a:rPr>
              <a:t>Στέγη Ελληνικής Βιομηχανίας.</a:t>
            </a:r>
          </a:p>
          <a:p>
            <a:pPr>
              <a:spcAft>
                <a:spcPts val="600"/>
              </a:spcAft>
            </a:pPr>
            <a:r>
              <a:rPr lang="el-GR" sz="2000" b="1" u="sng" dirty="0" smtClean="0">
                <a:solidFill>
                  <a:srgbClr val="28517A"/>
                </a:solidFill>
              </a:rPr>
              <a:t>Έργο</a:t>
            </a:r>
            <a:r>
              <a:rPr lang="el-GR" sz="2000" dirty="0" smtClean="0">
                <a:solidFill>
                  <a:srgbClr val="28517A"/>
                </a:solidFill>
              </a:rPr>
              <a:t>: </a:t>
            </a:r>
            <a:r>
              <a:rPr lang="el-GR" sz="2000" i="1" dirty="0" smtClean="0">
                <a:solidFill>
                  <a:srgbClr val="28517A"/>
                </a:solidFill>
              </a:rPr>
              <a:t>«Ανάπτυξη και Διάχυση της Εταιρικής Κοινωνικής Ευθύνης στις Επιχειρήσεις»,</a:t>
            </a:r>
            <a:r>
              <a:rPr lang="el-GR" sz="2000" dirty="0" smtClean="0">
                <a:solidFill>
                  <a:srgbClr val="28517A"/>
                </a:solidFill>
              </a:rPr>
              <a:t> ΕΦΔ  της  Εταιρείας  Ανάπτυξης  και Τουριστικής Προβολής Αθηνών  –  Αναπτυξιακή Α.Ε. ΟΤΑ.</a:t>
            </a:r>
          </a:p>
          <a:p>
            <a:pPr>
              <a:spcAft>
                <a:spcPts val="600"/>
              </a:spcAft>
            </a:pPr>
            <a:r>
              <a:rPr lang="el-GR" sz="2000" b="1" u="sng" dirty="0" smtClean="0">
                <a:solidFill>
                  <a:srgbClr val="28517A"/>
                </a:solidFill>
              </a:rPr>
              <a:t>Έργο</a:t>
            </a:r>
            <a:r>
              <a:rPr lang="el-GR" sz="2000" dirty="0" smtClean="0">
                <a:solidFill>
                  <a:srgbClr val="28517A"/>
                </a:solidFill>
              </a:rPr>
              <a:t>: </a:t>
            </a:r>
            <a:r>
              <a:rPr lang="el-GR" sz="2000" i="1" dirty="0" smtClean="0">
                <a:solidFill>
                  <a:srgbClr val="28517A"/>
                </a:solidFill>
              </a:rPr>
              <a:t>«Κοινωνικές Επιπτώσεις &amp; Δημόσιες Πολιτικές στους τομείς της Ενέργειας, Βιομηχανίας, Αστικού Σχεδιασμού &amp; Υποδομών Διαδικτύου», </a:t>
            </a:r>
            <a:r>
              <a:rPr lang="el-GR" sz="2000" dirty="0" smtClean="0">
                <a:solidFill>
                  <a:srgbClr val="28517A"/>
                </a:solidFill>
              </a:rPr>
              <a:t>Γ.Γ.Ε.Τ.</a:t>
            </a:r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>Συμβολή ΕΚΚΕ στην Περιφερειακή Ανάπτυξη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l-GR" sz="1600" dirty="0" smtClean="0">
                <a:solidFill>
                  <a:srgbClr val="28517A"/>
                </a:solidFill>
              </a:rPr>
              <a:t>Με τα </a:t>
            </a:r>
            <a:r>
              <a:rPr lang="el-GR" sz="1600" b="1" dirty="0" smtClean="0">
                <a:solidFill>
                  <a:srgbClr val="28517A"/>
                </a:solidFill>
              </a:rPr>
              <a:t>Παρατηρητήρια</a:t>
            </a:r>
            <a:r>
              <a:rPr lang="el-GR" sz="1600" dirty="0" smtClean="0">
                <a:solidFill>
                  <a:srgbClr val="28517A"/>
                </a:solidFill>
              </a:rPr>
              <a:t> και τις </a:t>
            </a:r>
            <a:r>
              <a:rPr lang="el-GR" sz="1600" b="1" dirty="0" smtClean="0">
                <a:solidFill>
                  <a:srgbClr val="28517A"/>
                </a:solidFill>
              </a:rPr>
              <a:t>Ερευνητικές του Υποδομές</a:t>
            </a:r>
            <a:r>
              <a:rPr lang="el-GR" sz="1600" dirty="0" smtClean="0">
                <a:solidFill>
                  <a:srgbClr val="28517A"/>
                </a:solidFill>
              </a:rPr>
              <a:t>, το ΕΚΚΕ συμβάλλει διαχρονικά στην </a:t>
            </a:r>
            <a:r>
              <a:rPr lang="el-GR" sz="1600" b="1" dirty="0" smtClean="0">
                <a:solidFill>
                  <a:srgbClr val="28517A"/>
                </a:solidFill>
              </a:rPr>
              <a:t>Περιφερειακή Ανάπτυξη</a:t>
            </a:r>
            <a:r>
              <a:rPr lang="el-GR" sz="1600" dirty="0" smtClean="0">
                <a:solidFill>
                  <a:srgbClr val="28517A"/>
                </a:solidFill>
              </a:rPr>
              <a:t>, ενώ έχει συστηματική συνεργασία με τοπικές και περιφερειακές αρχές για τη διερεύνηση των τοπικών κοινωνιών :</a:t>
            </a:r>
          </a:p>
          <a:p>
            <a:pPr>
              <a:spcAft>
                <a:spcPts val="600"/>
              </a:spcAft>
              <a:buNone/>
            </a:pPr>
            <a:r>
              <a:rPr lang="el-GR" sz="1600" b="1" u="sng" dirty="0" smtClean="0">
                <a:solidFill>
                  <a:srgbClr val="28517A"/>
                </a:solidFill>
              </a:rPr>
              <a:t>Έρευνες</a:t>
            </a:r>
            <a:r>
              <a:rPr lang="el-GR" sz="1600" dirty="0" smtClean="0">
                <a:solidFill>
                  <a:srgbClr val="28517A"/>
                </a:solidFill>
              </a:rPr>
              <a:t>: 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«</a:t>
            </a:r>
            <a:r>
              <a:rPr lang="el-GR" sz="1600" i="1" dirty="0" smtClean="0">
                <a:solidFill>
                  <a:srgbClr val="28517A"/>
                </a:solidFill>
              </a:rPr>
              <a:t>Μελέτη για τη σε βάθος αποτίμηση των μεσο-μακροπρόθεσμων συνεπειών των καταστροφικών πυρκαγιών του 2007</a:t>
            </a:r>
            <a:r>
              <a:rPr lang="el-GR" sz="1600" dirty="0" smtClean="0">
                <a:solidFill>
                  <a:srgbClr val="28517A"/>
                </a:solidFill>
              </a:rPr>
              <a:t>», στους πυρόπληκτους Νομούς.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«</a:t>
            </a:r>
            <a:r>
              <a:rPr lang="el-GR" sz="1600" i="1" dirty="0" smtClean="0">
                <a:solidFill>
                  <a:srgbClr val="28517A"/>
                </a:solidFill>
              </a:rPr>
              <a:t>Έρευνα για τη φτώχεια και τον κοινωνικό αποκλεισμό</a:t>
            </a:r>
            <a:r>
              <a:rPr lang="el-GR" sz="1600" dirty="0" smtClean="0">
                <a:solidFill>
                  <a:srgbClr val="28517A"/>
                </a:solidFill>
              </a:rPr>
              <a:t>», ανέδειξε την περιφερειακή διάσταση της φτώχειας στην Ελλάδα.</a:t>
            </a:r>
          </a:p>
          <a:p>
            <a:pPr marL="179388" indent="-179388">
              <a:spcAft>
                <a:spcPts val="6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«Χαρτογράφηση πολιτιστικών φορέων της Περιφέρειας» (Νομοί Κυκλάδων, Σάμου).</a:t>
            </a:r>
          </a:p>
          <a:p>
            <a:pPr marL="179388" indent="-179388">
              <a:spcAft>
                <a:spcPts val="6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Παροχή εμπειρογνωμοσυνών / διεξαγωγή αξιολογήσεων σε Περιφέρειες και ΟΤΑ.</a:t>
            </a:r>
          </a:p>
          <a:p>
            <a:pPr>
              <a:spcAft>
                <a:spcPts val="600"/>
              </a:spcAft>
              <a:buNone/>
            </a:pPr>
            <a:r>
              <a:rPr lang="el-GR" sz="1600" b="1" u="sng" dirty="0" smtClean="0">
                <a:solidFill>
                  <a:srgbClr val="28517A"/>
                </a:solidFill>
              </a:rPr>
              <a:t>Παρατηρητήρια</a:t>
            </a:r>
            <a:r>
              <a:rPr lang="el-GR" sz="1600" dirty="0" smtClean="0">
                <a:solidFill>
                  <a:srgbClr val="28517A"/>
                </a:solidFill>
              </a:rPr>
              <a:t>: 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Παρατηρητήριο Κοινωνικής Οικονομίας.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Παρατηρητήριο συνεχούς παρακολούθησης (επαν-) ένταξης ψυχικά ασθενών -ΨΥΧΑΡΓΩΣ Β’.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Παρατηρητήριο Καταπολέμησης των Διακρίσεων.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Παρατηρητήριο Μελέτης και Ανάλυσης της Ένταξης των Μεταναστών στην Ελλάδα.</a:t>
            </a:r>
            <a:endParaRPr lang="el-GR" sz="1600" b="1" u="sng" dirty="0" smtClean="0">
              <a:solidFill>
                <a:srgbClr val="28517A"/>
              </a:solidFill>
            </a:endParaRPr>
          </a:p>
          <a:p>
            <a:pPr>
              <a:buNone/>
            </a:pPr>
            <a:r>
              <a:rPr lang="el-GR" sz="1600" i="1" dirty="0" smtClean="0">
                <a:solidFill>
                  <a:srgbClr val="28517A"/>
                </a:solidFill>
              </a:rPr>
              <a:t>Διάχυση πληροφόρησης, Εφαρμογή νομοθεσίας, Τεκμηρίωση πολιτικών /ανά Περιφέρεια.</a:t>
            </a:r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>
                <a:solidFill>
                  <a:schemeClr val="bg1"/>
                </a:solidFill>
              </a:rPr>
              <a:t>Συμβολή ΕΚΚΕ στην Περιφερειακή Ανάπτυξη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l-GR" sz="1600" b="1" u="sng" dirty="0" smtClean="0">
                <a:solidFill>
                  <a:srgbClr val="28517A"/>
                </a:solidFill>
              </a:rPr>
              <a:t>Ερευνητικές Υποδομές / Βάσεις Δεδομένων</a:t>
            </a:r>
          </a:p>
          <a:p>
            <a:pPr marL="179388" indent="-179388" algn="just">
              <a:spcAft>
                <a:spcPts val="600"/>
              </a:spcAft>
            </a:pPr>
            <a:r>
              <a:rPr lang="el-GR" sz="1600" dirty="0" smtClean="0">
                <a:solidFill>
                  <a:srgbClr val="28517A"/>
                </a:solidFill>
              </a:rPr>
              <a:t>Οι Βάσεις Δεδομένων «</a:t>
            </a:r>
            <a:r>
              <a:rPr lang="el-GR" sz="1600" b="1" dirty="0" smtClean="0">
                <a:solidFill>
                  <a:srgbClr val="28517A"/>
                </a:solidFill>
              </a:rPr>
              <a:t>Πανόραμα Απογραφικών Δεδομένων 1991-2011</a:t>
            </a:r>
            <a:r>
              <a:rPr lang="el-GR" sz="1600" dirty="0" smtClean="0">
                <a:solidFill>
                  <a:srgbClr val="28517A"/>
                </a:solidFill>
              </a:rPr>
              <a:t>», «</a:t>
            </a:r>
            <a:r>
              <a:rPr lang="el-GR" sz="1600" b="1" dirty="0" smtClean="0">
                <a:solidFill>
                  <a:srgbClr val="28517A"/>
                </a:solidFill>
              </a:rPr>
              <a:t>Καλειδοσκόπιο</a:t>
            </a:r>
            <a:r>
              <a:rPr lang="el-GR" sz="1600" dirty="0" smtClean="0">
                <a:solidFill>
                  <a:srgbClr val="28517A"/>
                </a:solidFill>
              </a:rPr>
              <a:t>», «</a:t>
            </a:r>
            <a:r>
              <a:rPr lang="en-US" sz="1600" b="1" dirty="0" smtClean="0">
                <a:solidFill>
                  <a:srgbClr val="28517A"/>
                </a:solidFill>
              </a:rPr>
              <a:t>Consortium of Household Panels for European socio-economic Research (CHER)</a:t>
            </a:r>
            <a:r>
              <a:rPr lang="el-GR" sz="1600" dirty="0" smtClean="0">
                <a:solidFill>
                  <a:srgbClr val="28517A"/>
                </a:solidFill>
              </a:rPr>
              <a:t>»</a:t>
            </a:r>
            <a:r>
              <a:rPr lang="en-US" sz="1600" dirty="0" smtClean="0">
                <a:solidFill>
                  <a:srgbClr val="28517A"/>
                </a:solidFill>
              </a:rPr>
              <a:t>, </a:t>
            </a:r>
            <a:r>
              <a:rPr lang="el-GR" sz="1600" dirty="0" smtClean="0">
                <a:solidFill>
                  <a:srgbClr val="28517A"/>
                </a:solidFill>
              </a:rPr>
              <a:t>«</a:t>
            </a:r>
            <a:r>
              <a:rPr lang="el-GR" sz="1600" b="1" dirty="0" smtClean="0">
                <a:solidFill>
                  <a:srgbClr val="28517A"/>
                </a:solidFill>
              </a:rPr>
              <a:t>Βάση Δεδομένων ΜΚΟ</a:t>
            </a:r>
            <a:r>
              <a:rPr lang="el-GR" sz="1600" dirty="0" smtClean="0">
                <a:solidFill>
                  <a:srgbClr val="28517A"/>
                </a:solidFill>
              </a:rPr>
              <a:t>» και «</a:t>
            </a:r>
            <a:r>
              <a:rPr lang="el-GR" sz="1600" b="1" dirty="0" smtClean="0">
                <a:solidFill>
                  <a:srgbClr val="28517A"/>
                </a:solidFill>
              </a:rPr>
              <a:t>Περιβαλλοντική Γωνιά ΕΚΚΕ</a:t>
            </a:r>
            <a:r>
              <a:rPr lang="el-GR" sz="1600" dirty="0" smtClean="0">
                <a:solidFill>
                  <a:srgbClr val="28517A"/>
                </a:solidFill>
              </a:rPr>
              <a:t>», δίνουν τη δυνατότητα πληροφόρησης στο ερευνητικό και ευρύτερο κοινό ανά πεδίο πληροφόρησης (π.χ. </a:t>
            </a:r>
            <a:r>
              <a:rPr lang="el-GR" sz="1600" smtClean="0">
                <a:solidFill>
                  <a:srgbClr val="28517A"/>
                </a:solidFill>
              </a:rPr>
              <a:t>αγορά </a:t>
            </a:r>
            <a:r>
              <a:rPr lang="el-GR" sz="1600" dirty="0" smtClean="0">
                <a:solidFill>
                  <a:srgbClr val="28517A"/>
                </a:solidFill>
              </a:rPr>
              <a:t>εργασίας, δημογραφικά δεδομένα) και ανά Περιφέρεια.</a:t>
            </a:r>
          </a:p>
          <a:p>
            <a:pPr algn="just">
              <a:spcAft>
                <a:spcPts val="600"/>
              </a:spcAft>
              <a:buNone/>
            </a:pPr>
            <a:r>
              <a:rPr lang="el-GR" sz="1600" b="1" u="sng" dirty="0" smtClean="0">
                <a:solidFill>
                  <a:srgbClr val="28517A"/>
                </a:solidFill>
              </a:rPr>
              <a:t>Διάχυση</a:t>
            </a:r>
            <a:r>
              <a:rPr lang="el-GR" sz="1600" u="sng" dirty="0" smtClean="0">
                <a:solidFill>
                  <a:srgbClr val="28517A"/>
                </a:solidFill>
              </a:rPr>
              <a:t> / </a:t>
            </a:r>
            <a:r>
              <a:rPr lang="el-GR" sz="1600" b="1" u="sng" dirty="0" smtClean="0">
                <a:solidFill>
                  <a:srgbClr val="28517A"/>
                </a:solidFill>
              </a:rPr>
              <a:t>Έκδόσεις</a:t>
            </a:r>
            <a:r>
              <a:rPr lang="el-GR" sz="1600" dirty="0" smtClean="0">
                <a:solidFill>
                  <a:srgbClr val="28517A"/>
                </a:solidFill>
              </a:rPr>
              <a:t>: </a:t>
            </a:r>
          </a:p>
          <a:p>
            <a:pPr marL="179388" indent="-179388" algn="just">
              <a:spcBef>
                <a:spcPts val="200"/>
              </a:spcBef>
              <a:spcAft>
                <a:spcPts val="200"/>
              </a:spcAft>
            </a:pPr>
            <a:r>
              <a:rPr lang="el-GR" sz="1600" i="1" dirty="0" smtClean="0">
                <a:solidFill>
                  <a:srgbClr val="28517A"/>
                </a:solidFill>
              </a:rPr>
              <a:t>«Εστίες Περιβαλλοντικής Πληροφόρησης» (Ελλάδα, Ρουμανία, Κύπρος).</a:t>
            </a:r>
          </a:p>
          <a:p>
            <a:pPr marL="179388" indent="-179388" algn="just">
              <a:spcBef>
                <a:spcPts val="200"/>
              </a:spcBef>
              <a:spcAft>
                <a:spcPts val="200"/>
              </a:spcAft>
            </a:pPr>
            <a:r>
              <a:rPr lang="el-GR" sz="1600" i="1" dirty="0" smtClean="0">
                <a:solidFill>
                  <a:srgbClr val="28517A"/>
                </a:solidFill>
              </a:rPr>
              <a:t>«Ευαισθητοποίηση Περιφερειών της χώρας ως κοινωνιών υποδοχής για την ένταξη υπηκόων τρίτων χωρών</a:t>
            </a:r>
            <a:r>
              <a:rPr lang="el-GR" sz="1600" dirty="0" smtClean="0">
                <a:solidFill>
                  <a:srgbClr val="28517A"/>
                </a:solidFill>
              </a:rPr>
              <a:t> (Ήπειρος, Δ. Μακεδονία, Θεσσαλία, Β. &amp; Α. Αιγαίο, Κρήτη).</a:t>
            </a:r>
          </a:p>
          <a:p>
            <a:pPr marL="179388" indent="-179388" algn="just">
              <a:spcBef>
                <a:spcPts val="200"/>
              </a:spcBef>
              <a:spcAft>
                <a:spcPts val="200"/>
              </a:spcAft>
            </a:pPr>
            <a:r>
              <a:rPr lang="el-GR" sz="1600" i="1" dirty="0" smtClean="0">
                <a:solidFill>
                  <a:srgbClr val="28517A"/>
                </a:solidFill>
              </a:rPr>
              <a:t>«Το στεγαστικό πρόβλημα των σεισμοπλήκτων του Νομού Γρεβενών».</a:t>
            </a:r>
          </a:p>
          <a:p>
            <a:pPr marL="179388" indent="-179388" algn="just">
              <a:spcBef>
                <a:spcPts val="200"/>
              </a:spcBef>
              <a:spcAft>
                <a:spcPts val="200"/>
              </a:spcAft>
            </a:pPr>
            <a:r>
              <a:rPr lang="el-GR" sz="1600" i="1" dirty="0" smtClean="0">
                <a:solidFill>
                  <a:srgbClr val="28517A"/>
                </a:solidFill>
              </a:rPr>
              <a:t>«Η ταυτότητα, τα ιδιαίτερα χαρακτηριστικά και οι ανάγκες των νέων της Θεσσαλονίκης».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l-GR" sz="1600" dirty="0" smtClean="0">
                <a:solidFill>
                  <a:srgbClr val="28517A"/>
                </a:solidFill>
              </a:rPr>
              <a:t>Διεξαγωγή επιστημονικών συνεδρίων στην Περιφέρεια (Κόνιτσα, Ξάνθη, Λαύριο, Αλεξανδρούπολη κ.α.) για την μεταφορά γνώσης στις τοπικές κοινωνίες.</a:t>
            </a:r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3366"/>
                </a:solidFill>
              </a:rPr>
              <a:t>E</a:t>
            </a:r>
            <a:r>
              <a:rPr lang="el-GR" b="1" smtClean="0">
                <a:solidFill>
                  <a:srgbClr val="003366"/>
                </a:solidFill>
              </a:rPr>
              <a:t>υχαριστώ</a:t>
            </a:r>
            <a:r>
              <a:rPr lang="el-GR" b="1" dirty="0" smtClean="0">
                <a:solidFill>
                  <a:srgbClr val="003366"/>
                </a:solidFill>
              </a:rPr>
              <a:t> πολύ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003366"/>
                </a:solidFill>
              </a:rPr>
              <a:t>για την προσοχή σας</a:t>
            </a:r>
            <a:endParaRPr lang="el-GR" b="1" dirty="0">
              <a:solidFill>
                <a:srgbClr val="003366"/>
              </a:solidFill>
            </a:endParaRPr>
          </a:p>
        </p:txBody>
      </p:sp>
      <p:pic>
        <p:nvPicPr>
          <p:cNvPr id="4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0488"/>
            <a:ext cx="8482013" cy="98107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chemeClr val="bg1"/>
                </a:solidFill>
              </a:rPr>
              <a:t>Στρατηγικοί στόχοι 2014-2020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501062" cy="4738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28517A"/>
                </a:solidFill>
              </a:rPr>
              <a:t>Συνεκτικότητα</a:t>
            </a:r>
            <a:r>
              <a:rPr lang="el-GR" sz="2400" dirty="0" smtClean="0">
                <a:solidFill>
                  <a:srgbClr val="28517A"/>
                </a:solidFill>
              </a:rPr>
              <a:t>, </a:t>
            </a:r>
            <a:r>
              <a:rPr lang="el-GR" sz="2400" b="1" dirty="0" smtClean="0">
                <a:solidFill>
                  <a:srgbClr val="28517A"/>
                </a:solidFill>
              </a:rPr>
              <a:t>συνέχεια  </a:t>
            </a:r>
            <a:r>
              <a:rPr lang="el-GR" sz="2400" dirty="0" smtClean="0">
                <a:solidFill>
                  <a:srgbClr val="28517A"/>
                </a:solidFill>
              </a:rPr>
              <a:t>&amp; </a:t>
            </a:r>
            <a:r>
              <a:rPr lang="el-GR" sz="2400" b="1" dirty="0" smtClean="0">
                <a:solidFill>
                  <a:srgbClr val="28517A"/>
                </a:solidFill>
              </a:rPr>
              <a:t>ανάπτυξη των ερευνητικών του προγραμμάτων </a:t>
            </a:r>
            <a:r>
              <a:rPr lang="el-GR" sz="2400" dirty="0" smtClean="0">
                <a:solidFill>
                  <a:srgbClr val="28517A"/>
                </a:solidFill>
              </a:rPr>
              <a:t>σε τομείς της αρμοδιότητάς του με κριτήριο την αριστεία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28517A"/>
                </a:solidFill>
              </a:rPr>
              <a:t>Ενίσχυση  της </a:t>
            </a:r>
            <a:r>
              <a:rPr lang="el-GR" sz="2400" b="1" dirty="0" smtClean="0">
                <a:solidFill>
                  <a:srgbClr val="28517A"/>
                </a:solidFill>
              </a:rPr>
              <a:t>εξωστρέφειας </a:t>
            </a:r>
            <a:r>
              <a:rPr lang="el-GR" sz="2400" dirty="0" smtClean="0">
                <a:solidFill>
                  <a:srgbClr val="28517A"/>
                </a:solidFill>
              </a:rPr>
              <a:t>και της </a:t>
            </a:r>
            <a:r>
              <a:rPr lang="el-GR" sz="2400" b="1" dirty="0" smtClean="0">
                <a:solidFill>
                  <a:srgbClr val="28517A"/>
                </a:solidFill>
              </a:rPr>
              <a:t>διεθνούς παρουσίας </a:t>
            </a:r>
            <a:r>
              <a:rPr lang="el-GR" sz="2400" dirty="0" smtClean="0">
                <a:solidFill>
                  <a:srgbClr val="28517A"/>
                </a:solidFill>
              </a:rPr>
              <a:t>του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28517A"/>
                </a:solidFill>
              </a:rPr>
              <a:t>Συστηματική ανάδειξη του ΕΚΚΕ σε </a:t>
            </a:r>
            <a:r>
              <a:rPr lang="el-GR" sz="2400" b="1" dirty="0" smtClean="0">
                <a:solidFill>
                  <a:srgbClr val="28517A"/>
                </a:solidFill>
              </a:rPr>
              <a:t>συμβουλευτικό φορέα της ελληνικής πολιτείας </a:t>
            </a:r>
            <a:r>
              <a:rPr lang="el-GR" sz="2400" dirty="0" smtClean="0">
                <a:solidFill>
                  <a:srgbClr val="28517A"/>
                </a:solidFill>
              </a:rPr>
              <a:t>και </a:t>
            </a:r>
            <a:r>
              <a:rPr lang="el-GR" sz="2400" b="1" dirty="0" smtClean="0">
                <a:solidFill>
                  <a:srgbClr val="28517A"/>
                </a:solidFill>
              </a:rPr>
              <a:t>διεθνών οργανισμών </a:t>
            </a:r>
            <a:r>
              <a:rPr lang="el-GR" sz="2400" dirty="0" smtClean="0">
                <a:solidFill>
                  <a:srgbClr val="28517A"/>
                </a:solidFill>
              </a:rPr>
              <a:t>για τον εντοπισμό και τεκμηριωμένη αντιμετώπιση κοινωνικών προβλημάτων</a:t>
            </a:r>
          </a:p>
          <a:p>
            <a:pPr lvl="0"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28517A"/>
                </a:solidFill>
              </a:rPr>
              <a:t>Ανάπτυξη ερευνητικών υποδομών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endParaRPr lang="el-GR" sz="2600" dirty="0" smtClean="0">
              <a:solidFill>
                <a:srgbClr val="28517A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6"/>
          <p:cNvSpPr>
            <a:spLocks noChangeShapeType="1"/>
          </p:cNvSpPr>
          <p:nvPr/>
        </p:nvSpPr>
        <p:spPr bwMode="auto">
          <a:xfrm>
            <a:off x="168275" y="1003300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171" name="Line 7"/>
          <p:cNvSpPr>
            <a:spLocks noChangeShapeType="1"/>
          </p:cNvSpPr>
          <p:nvPr/>
        </p:nvSpPr>
        <p:spPr bwMode="auto">
          <a:xfrm>
            <a:off x="115888" y="6105525"/>
            <a:ext cx="87249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762125" y="279400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l-GR" altLang="el-GR" sz="3200" b="1" dirty="0">
                <a:solidFill>
                  <a:schemeClr val="bg1"/>
                </a:solidFill>
              </a:rPr>
              <a:t>Το ΕΚΚΕ με αριθμούς</a:t>
            </a:r>
            <a:endParaRPr lang="de-DE" altLang="el-GR" sz="3200" b="1" dirty="0">
              <a:solidFill>
                <a:schemeClr val="bg1"/>
              </a:solidFill>
            </a:endParaRP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179512" y="4653136"/>
            <a:ext cx="8672513" cy="16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Wingdings 3" pitchFamily="18" charset="2"/>
              <a:buNone/>
            </a:pPr>
            <a:r>
              <a:rPr lang="el-GR" altLang="el-GR" sz="1900" dirty="0"/>
              <a:t>Με μια ματιά, το ανθρώπινο δυναμικό του ΕΚΚΕ απαρτίζεται από </a:t>
            </a:r>
            <a:r>
              <a:rPr lang="el-GR" altLang="el-GR" sz="1900" b="1" dirty="0"/>
              <a:t>41 Ερευνητές &amp; Ειδικούς Λειτουργικούς Επιστήμονες</a:t>
            </a:r>
            <a:r>
              <a:rPr lang="el-GR" altLang="el-GR" sz="1900" dirty="0"/>
              <a:t> και </a:t>
            </a:r>
            <a:r>
              <a:rPr lang="el-GR" altLang="el-GR" sz="1900" b="1" dirty="0"/>
              <a:t>22 Ειδικούς Τεχνικούς Επιστήμονες &amp; Διοικητικούς υπαλλήλους</a:t>
            </a:r>
            <a:r>
              <a:rPr lang="el-GR" altLang="el-GR" sz="1900" dirty="0"/>
              <a:t>, ενώ πλαισιώνεται από έναν αριθμό Συμβασιούχων που αθροίζεται σε </a:t>
            </a:r>
            <a:r>
              <a:rPr lang="el-GR" altLang="el-GR" sz="1900" b="1" dirty="0"/>
              <a:t>306 συμβάσεις </a:t>
            </a:r>
            <a:r>
              <a:rPr lang="el-GR" altLang="el-GR" sz="1900" dirty="0"/>
              <a:t>για το παραπάνω χρονικό διάστημα. </a:t>
            </a:r>
          </a:p>
        </p:txBody>
      </p:sp>
      <p:pic>
        <p:nvPicPr>
          <p:cNvPr id="7174" name="Εικόν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128713"/>
            <a:ext cx="58197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Ορθογώνιο 2"/>
          <p:cNvSpPr>
            <a:spLocks noChangeArrowheads="1"/>
          </p:cNvSpPr>
          <p:nvPr/>
        </p:nvSpPr>
        <p:spPr bwMode="auto">
          <a:xfrm>
            <a:off x="6061075" y="1131888"/>
            <a:ext cx="2975421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altLang="el-GR" sz="1900" dirty="0"/>
              <a:t>Το ΕΚΚΕ για το διάστημα 2014 - 2018 </a:t>
            </a:r>
            <a:r>
              <a:rPr lang="el-GR" altLang="el-GR" sz="1900" b="1" dirty="0"/>
              <a:t>υπέβαλε 90 ερευνητικές προτάσεις </a:t>
            </a:r>
            <a:r>
              <a:rPr lang="el-GR" altLang="el-GR" sz="1900" dirty="0"/>
              <a:t>και </a:t>
            </a:r>
            <a:r>
              <a:rPr lang="el-GR" altLang="el-GR" sz="1900" dirty="0" smtClean="0"/>
              <a:t>υλοποίησε </a:t>
            </a:r>
            <a:r>
              <a:rPr lang="el-GR" altLang="el-GR" sz="1900" b="1" dirty="0"/>
              <a:t>47 έργα</a:t>
            </a:r>
            <a:r>
              <a:rPr lang="el-GR" altLang="el-GR" sz="1900" dirty="0"/>
              <a:t>. </a:t>
            </a:r>
          </a:p>
          <a:p>
            <a:pPr algn="just">
              <a:lnSpc>
                <a:spcPct val="90000"/>
              </a:lnSpc>
            </a:pPr>
            <a:endParaRPr lang="el-GR" altLang="el-GR" sz="1900" dirty="0"/>
          </a:p>
          <a:p>
            <a:pPr algn="just">
              <a:lnSpc>
                <a:spcPct val="90000"/>
              </a:lnSpc>
            </a:pPr>
            <a:r>
              <a:rPr lang="el-GR" altLang="el-GR" sz="1900" dirty="0"/>
              <a:t>Για το σύνολο της περιόδου κατέγραψε έσοδα από τακτική επιχορήγηση ύψους </a:t>
            </a:r>
            <a:r>
              <a:rPr lang="el-GR" altLang="el-GR" sz="1900" b="1" dirty="0"/>
              <a:t>12 εκ. </a:t>
            </a:r>
            <a:r>
              <a:rPr lang="el-GR" altLang="el-GR" sz="1900" b="1" dirty="0" smtClean="0"/>
              <a:t>ευρώ</a:t>
            </a:r>
            <a:r>
              <a:rPr lang="el-GR" altLang="el-GR" sz="1900" dirty="0" smtClean="0"/>
              <a:t> </a:t>
            </a:r>
            <a:r>
              <a:rPr lang="el-GR" altLang="el-GR" sz="1900" dirty="0"/>
              <a:t>και </a:t>
            </a:r>
            <a:r>
              <a:rPr lang="el-GR" altLang="el-GR" sz="1900" b="1" dirty="0"/>
              <a:t>5,5 εκ. </a:t>
            </a:r>
            <a:r>
              <a:rPr lang="el-GR" altLang="el-GR" sz="1900" b="1" dirty="0" smtClean="0"/>
              <a:t>ευρώ</a:t>
            </a:r>
            <a:r>
              <a:rPr lang="el-GR" altLang="el-GR" sz="1900" dirty="0" smtClean="0"/>
              <a:t> </a:t>
            </a:r>
            <a:r>
              <a:rPr lang="el-GR" altLang="el-GR" sz="1900" dirty="0"/>
              <a:t>ως έσοδα από ερευνητικά έργα. </a:t>
            </a:r>
          </a:p>
        </p:txBody>
      </p:sp>
      <p:pic>
        <p:nvPicPr>
          <p:cNvPr id="8" name="Picture 1" descr="ekke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0488"/>
            <a:ext cx="8677597" cy="981075"/>
          </a:xfrm>
        </p:spPr>
        <p:txBody>
          <a:bodyPr/>
          <a:lstStyle/>
          <a:p>
            <a:pPr eaLnBrk="1" hangingPunct="1"/>
            <a:r>
              <a:rPr lang="el-GR" sz="2500" b="1" dirty="0" smtClean="0">
                <a:solidFill>
                  <a:schemeClr val="bg1"/>
                </a:solidFill>
              </a:rPr>
              <a:t>Επιχειρησιακοί Διοικητικοί Στόχοι - 2018</a:t>
            </a:r>
            <a:endParaRPr lang="en-US" sz="2500" b="1" dirty="0" smtClean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501062" cy="473868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500" b="1" dirty="0" smtClean="0">
                <a:solidFill>
                  <a:srgbClr val="28517A"/>
                </a:solidFill>
              </a:rPr>
              <a:t>Βελτίωση διαδικασιών υποστήριξης και διαχείρισης ερευνητικών προγραμμάτων, έργων και μελετών </a:t>
            </a:r>
            <a:r>
              <a:rPr lang="el-GR" sz="2500" dirty="0" smtClean="0">
                <a:solidFill>
                  <a:srgbClr val="28517A"/>
                </a:solidFill>
              </a:rPr>
              <a:t>και διάχυση ερευνητικών αποτελεσμάτων. 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500" b="1" dirty="0" smtClean="0">
                <a:solidFill>
                  <a:srgbClr val="28517A"/>
                </a:solidFill>
              </a:rPr>
              <a:t>Συντονισμός και ενίσχυση των συνεργασιών και της διεθνούς δικτύωσης του ΕΚΚΕ </a:t>
            </a:r>
            <a:r>
              <a:rPr lang="el-GR" sz="2500" dirty="0" smtClean="0">
                <a:solidFill>
                  <a:srgbClr val="28517A"/>
                </a:solidFill>
              </a:rPr>
              <a:t>με δημόσιους και ιδιωτικούς φορείς.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r>
              <a:rPr lang="el-GR" sz="2500" b="1" dirty="0" smtClean="0">
                <a:solidFill>
                  <a:srgbClr val="28517A"/>
                </a:solidFill>
              </a:rPr>
              <a:t>Ενίσχυση της αποδοτικότητας και αποτελεσματικότητας </a:t>
            </a:r>
            <a:r>
              <a:rPr lang="el-GR" sz="2500" dirty="0" smtClean="0">
                <a:solidFill>
                  <a:srgbClr val="28517A"/>
                </a:solidFill>
              </a:rPr>
              <a:t>των οικονομικών και διοικητικών δομών του ΕΚΚΕ</a:t>
            </a:r>
            <a:r>
              <a:rPr lang="el-GR" sz="2500" b="1" dirty="0" smtClean="0">
                <a:solidFill>
                  <a:srgbClr val="28517A"/>
                </a:solidFill>
              </a:rPr>
              <a:t>.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None/>
            </a:pPr>
            <a:endParaRPr lang="el-GR" sz="2600" dirty="0" smtClean="0">
              <a:solidFill>
                <a:srgbClr val="28517A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3000" b="1" dirty="0" smtClean="0">
                <a:solidFill>
                  <a:schemeClr val="bg1"/>
                </a:solidFill>
              </a:rPr>
              <a:t>ΟΡΓΑΝΟΓΡΑΜΜΑ</a:t>
            </a:r>
            <a:endParaRPr lang="el-GR" sz="3000" b="1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0488"/>
            <a:ext cx="9001125" cy="981075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solidFill>
                  <a:schemeClr val="bg1"/>
                </a:solidFill>
              </a:rPr>
              <a:t>        Επιμερισμός των Επιχειρησιακών Διοικητικών Στόχων 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του ΕΚΚΕ για το 2018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56793"/>
            <a:ext cx="8501062" cy="4608511"/>
          </a:xfrm>
        </p:spPr>
        <p:txBody>
          <a:bodyPr/>
          <a:lstStyle/>
          <a:p>
            <a:endParaRPr lang="el-GR" sz="2600" b="1" dirty="0" smtClean="0">
              <a:solidFill>
                <a:srgbClr val="28517A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l-GR" sz="2600" b="1" dirty="0" smtClean="0">
              <a:solidFill>
                <a:srgbClr val="28517A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600" b="1" dirty="0" smtClean="0">
                <a:solidFill>
                  <a:srgbClr val="28517A"/>
                </a:solidFill>
              </a:rPr>
              <a:t>ΔΙΕΥΘΥΝΣΗ ΔΙΟΙΚΗΤΙΚΟΥ</a:t>
            </a:r>
          </a:p>
          <a:p>
            <a:pPr>
              <a:buNone/>
            </a:pPr>
            <a:endParaRPr lang="el-GR" sz="2600" b="1" dirty="0" smtClean="0">
              <a:solidFill>
                <a:srgbClr val="28517A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600" b="1" dirty="0" smtClean="0">
                <a:solidFill>
                  <a:srgbClr val="28517A"/>
                </a:solidFill>
              </a:rPr>
              <a:t>ΔΙΕΥΘΥΝΣΗ ΕΠΙΣΤΗΜΟΝΙΚΗΣ ΠΛΗΡΟΦΟΡΗΣΗΣ ΚΑΙ ΕΚΔΟΣΕΩΝ </a:t>
            </a:r>
          </a:p>
          <a:p>
            <a:pPr>
              <a:buFont typeface="Wingdings" pitchFamily="2" charset="2"/>
              <a:buChar char="q"/>
            </a:pPr>
            <a:endParaRPr lang="el-GR" sz="2600" b="1" dirty="0" smtClean="0">
              <a:solidFill>
                <a:srgbClr val="28517A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600" b="1" dirty="0" smtClean="0">
                <a:solidFill>
                  <a:srgbClr val="28517A"/>
                </a:solidFill>
              </a:rPr>
              <a:t>ΔΙΕΥΘΥΝΣΗ ΥΠΟΣΤΗΡΙΞΗΣ ΕΡΕΥΝΩΝ 	</a:t>
            </a:r>
          </a:p>
          <a:p>
            <a:pPr eaLnBrk="1" hangingPunct="1">
              <a:spcBef>
                <a:spcPts val="1800"/>
              </a:spcBef>
              <a:buClr>
                <a:srgbClr val="254B71"/>
              </a:buClr>
              <a:buSzPct val="60000"/>
              <a:buFont typeface="Wingdings" pitchFamily="2" charset="2"/>
              <a:buChar char="q"/>
            </a:pPr>
            <a:endParaRPr lang="el-GR" sz="2600" dirty="0" smtClean="0">
              <a:solidFill>
                <a:srgbClr val="28517A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04664"/>
            <a:ext cx="8677597" cy="666899"/>
          </a:xfrm>
        </p:spPr>
        <p:txBody>
          <a:bodyPr/>
          <a:lstStyle/>
          <a:p>
            <a:pPr eaLnBrk="1" hangingPunct="1"/>
            <a:r>
              <a:rPr lang="el-GR" sz="2500" b="1" dirty="0" smtClean="0">
                <a:solidFill>
                  <a:schemeClr val="bg1"/>
                </a:solidFill>
              </a:rPr>
              <a:t>Επιμερισμός Στόχων για το 2018: </a:t>
            </a:r>
            <a:br>
              <a:rPr lang="el-GR" sz="2500" b="1" dirty="0" smtClean="0">
                <a:solidFill>
                  <a:schemeClr val="bg1"/>
                </a:solidFill>
              </a:rPr>
            </a:br>
            <a:r>
              <a:rPr lang="el-GR" sz="2400" b="1" dirty="0" smtClean="0">
                <a:solidFill>
                  <a:schemeClr val="bg1"/>
                </a:solidFill>
              </a:rPr>
              <a:t>ΔΙΕΥΘΥΝΣΗ ΔΙΟΙΚΗΤΙΚΟΥ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endParaRPr lang="en-US" sz="25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6638925"/>
            <a:ext cx="9144000" cy="273050"/>
          </a:xfrm>
          <a:prstGeom prst="rect">
            <a:avLst/>
          </a:prstGeom>
          <a:gradFill flip="none" rotWithShape="1">
            <a:gsLst>
              <a:gs pos="0">
                <a:srgbClr val="2C59B2">
                  <a:tint val="66000"/>
                  <a:satMod val="160000"/>
                </a:srgbClr>
              </a:gs>
              <a:gs pos="50000">
                <a:srgbClr val="2C59B2">
                  <a:tint val="44500"/>
                  <a:satMod val="160000"/>
                </a:srgbClr>
              </a:gs>
              <a:gs pos="100000">
                <a:srgbClr val="2C59B2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611560" y="1556792"/>
          <a:ext cx="7632848" cy="4485076"/>
        </p:xfrm>
        <a:graphic>
          <a:graphicData uri="http://schemas.openxmlformats.org/drawingml/2006/table">
            <a:tbl>
              <a:tblPr/>
              <a:tblGrid>
                <a:gridCol w="792088"/>
                <a:gridCol w="1872969"/>
                <a:gridCol w="1462597"/>
                <a:gridCol w="1380643"/>
                <a:gridCol w="2124551"/>
              </a:tblGrid>
              <a:tr h="34418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9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Calibri"/>
                          <a:ea typeface="Times New Roman"/>
                          <a:cs typeface="Arial"/>
                        </a:rPr>
                        <a:t>ΔΙΕΥΘΥΝΣΗ ΔΙΟΙΚΗΤΙΚΟΥ</a:t>
                      </a:r>
                      <a:endParaRPr lang="el-GR" sz="13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52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b="1" dirty="0" smtClean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latin typeface="Calibri" pitchFamily="34" charset="0"/>
                          <a:ea typeface="Times New Roman"/>
                        </a:rPr>
                        <a:t>Κωδικός </a:t>
                      </a: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αριθμός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Calibri" pitchFamily="34" charset="0"/>
                          <a:ea typeface="Times New Roman"/>
                        </a:rPr>
                        <a:t>Στόχου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Times New Roman"/>
                          <a:cs typeface="Arial"/>
                        </a:rPr>
                        <a:t>Στόχος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Φορέας/εις </a:t>
                      </a:r>
                      <a:r>
                        <a:rPr lang="el-GR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υλοποίησης</a:t>
                      </a:r>
                      <a:endParaRPr lang="el-GR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Times New Roman"/>
                          <a:cs typeface="Arial"/>
                        </a:rPr>
                        <a:t>Χρονοδιάγραμμα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/>
                          <a:ea typeface="Times New Roman"/>
                          <a:cs typeface="Arial"/>
                        </a:rPr>
                        <a:t>Ποσοτικός προσδιορισμός στόχου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3.1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Times New Roman"/>
                          <a:cs typeface="Arial"/>
                        </a:rPr>
                        <a:t>Ολοκλήρωση της εφαρμογής του νέου πληροφοριακού συστήματος 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Times New Roman"/>
                          <a:cs typeface="Arial"/>
                        </a:rPr>
                        <a:t>-Τμήμα Γραμματείας         -Τμήμα Οικονομικού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Times New Roman"/>
                          <a:cs typeface="Arial"/>
                        </a:rPr>
                        <a:t>-Τμήμα Προσωπικού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Arial"/>
                        </a:rPr>
                        <a:t>31.12.2018</a:t>
                      </a:r>
                      <a:endParaRPr lang="el-GR" sz="110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Times New Roman"/>
                          <a:cs typeface="Arial"/>
                        </a:rPr>
                        <a:t>Απλούστευση και τυποποίηση των υφιστάμενων διοικητικών διαδικασιών 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-Τμήμα Οικονομικού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-Τμήμα Προσωπικού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Arial"/>
                        </a:rPr>
                        <a:t>31.12.2018</a:t>
                      </a:r>
                      <a:endParaRPr lang="el-GR" sz="110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0%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3.3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Times New Roman"/>
                          <a:cs typeface="Arial"/>
                        </a:rPr>
                        <a:t>Εφαρμογή διαδικασιών αξιοποίησης και αναβάθμισης του ανθρώπινου δυναμικού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Τμήμα Προσωπικού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31.12.2018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1100">
                          <a:latin typeface="Calibri"/>
                          <a:ea typeface="Times New Roman"/>
                          <a:cs typeface="Arial"/>
                        </a:rPr>
                        <a:t>0%</a:t>
                      </a:r>
                      <a:endParaRPr lang="el-GR" sz="110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3.4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Ανάπτυξη και εμπλουτισμός του συστήματος ηλεκτρονικής ενημέρωσης του προσωπικού αναφορικά με το θεσμικό πλαίσιο λειτουργίας του φορέα </a:t>
                      </a:r>
                      <a:endParaRPr lang="el-GR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Τμήμα Γραμματείας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31.12.2018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latin typeface="Calibri" pitchFamily="34" charset="0"/>
                          <a:ea typeface="Times New Roman"/>
                        </a:rPr>
                        <a:t>3.5</a:t>
                      </a:r>
                      <a:endParaRPr lang="el-GR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Times New Roman"/>
                          <a:cs typeface="Arial"/>
                        </a:rPr>
                        <a:t>Εναρμόνιση/Προσαρμογή  στις απαιτήσεις του νέου κανονιστικού  πλαισίου λειτουργίας του φορέα</a:t>
                      </a:r>
                      <a:endParaRPr lang="el-GR" sz="110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Τμήμα Προσ</a:t>
                      </a:r>
                      <a:r>
                        <a:rPr lang="en-GB" sz="1100" b="1" dirty="0">
                          <a:latin typeface="Calibri"/>
                          <a:ea typeface="Times New Roman"/>
                          <a:cs typeface="Arial"/>
                        </a:rPr>
                        <a:t>ωπ</a:t>
                      </a:r>
                      <a:r>
                        <a:rPr lang="en-GB" sz="1100" dirty="0">
                          <a:latin typeface="Calibri"/>
                          <a:ea typeface="Times New Roman"/>
                          <a:cs typeface="Arial"/>
                        </a:rPr>
                        <a:t>ικού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Times New Roman"/>
                          <a:cs typeface="Arial"/>
                        </a:rPr>
                        <a:t>31.12.2018</a:t>
                      </a:r>
                      <a:endParaRPr lang="el-GR" sz="110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l-GR" sz="1100" dirty="0">
                        <a:latin typeface="Times New Roman"/>
                        <a:ea typeface="Times New Roman"/>
                      </a:endParaRPr>
                    </a:p>
                  </a:txBody>
                  <a:tcPr marL="48935" marR="48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ekk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22127</TotalTime>
  <Words>2658</Words>
  <Application>Microsoft Office PowerPoint</Application>
  <PresentationFormat>On-screen Show (4:3)</PresentationFormat>
  <Paragraphs>452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Diseño predeterminado</vt:lpstr>
      <vt:lpstr>PowerPoint Presentation</vt:lpstr>
      <vt:lpstr>Νομική προσωπικότητα </vt:lpstr>
      <vt:lpstr>Αποστολή</vt:lpstr>
      <vt:lpstr>Στρατηγικοί στόχοι 2014-2020</vt:lpstr>
      <vt:lpstr>PowerPoint Presentation</vt:lpstr>
      <vt:lpstr>Επιχειρησιακοί Διοικητικοί Στόχοι - 2018</vt:lpstr>
      <vt:lpstr>ΟΡΓΑΝΟΓΡΑΜΜΑ</vt:lpstr>
      <vt:lpstr>        Επιμερισμός των Επιχειρησιακών Διοικητικών Στόχων  του ΕΚΚΕ για το 2018</vt:lpstr>
      <vt:lpstr>Επιμερισμός Στόχων για το 2018:  ΔΙΕΥΘΥΝΣΗ ΔΙΟΙΚΗΤΙΚΟΥ </vt:lpstr>
      <vt:lpstr>Επιμερισμός  Στόχων για το 2018:   ΔΙΕΥΘΥΝΣΗ ΕΠΙΣΤΗΜΟΝΙΚΗΣ ΠΛΗΡΟΦΟΡΗΣΗΣ ΚΑΙ ΕΚΔΟΣΕΩΝ  </vt:lpstr>
      <vt:lpstr>Επιμερισμός Στόχων για το 2018:   ΔΙΕΥΘΥΝΣΗ ΥΠΟΣΤΗΡΙΞΗΣ ΕΡΕΥΝΩΝ </vt:lpstr>
      <vt:lpstr>PowerPoint Presentation</vt:lpstr>
      <vt:lpstr> Πλεονεκτήματα &amp; αδυναμίες… </vt:lpstr>
      <vt:lpstr> Ανάπτυξη Ερευνητικών Δομών </vt:lpstr>
      <vt:lpstr> Ανάπτυξη Ερευνητικών Υποδομών Ι </vt:lpstr>
      <vt:lpstr> Ανάπτυξη Ερευνητικών Υποδομών ΙI </vt:lpstr>
      <vt:lpstr> Ανάπτυξη Ερευνητικών Υποδομών ΙIΙ </vt:lpstr>
      <vt:lpstr> Διάχυση Ερευνητικών Αποτελεσμάτων  Εκδόσεις ΕΚΚΕ </vt:lpstr>
      <vt:lpstr>PowerPoint Presentation</vt:lpstr>
      <vt:lpstr>   Διάχυση Ερευνητικών Αποτελεσμάτων ΕΚΔΟΣΕΙΣ ΙΙ   </vt:lpstr>
      <vt:lpstr>   Διάχυση Ερευνητικών Αποτελεσμάτων: ΗΛΕΚΤΡΟΝΙΚΕΣ ΕΚΔΟΣΕΙΣ   </vt:lpstr>
      <vt:lpstr>   Διάχυση Ερευνητικών Αποτελεσμάτων ΒΙΒΛΙΟΘΗΚΗ   </vt:lpstr>
      <vt:lpstr>Ερευνητικό Έργο Συμμετοχή σε Εθνικά και Ευρωπαϊκά ερευνητικά προγράμματα  </vt:lpstr>
      <vt:lpstr>Ερευνητικό έργο 2014 - 2018 Συμμετοχή σε Εθνικά ερευνητικά προγράμματα  </vt:lpstr>
      <vt:lpstr>Ερευνητικό Έργο 2014 -2018 Συμμετοχή σε Ευρωπαϊκά ερευνητικά προγράμματα  </vt:lpstr>
      <vt:lpstr>  Ενίσχυση Διεθνοποίησης και Εξωστρέφειας Ι  </vt:lpstr>
      <vt:lpstr>  Ενίσχυση Διεθνοποίησης και Εξωστρέφειας ΙΙ  </vt:lpstr>
      <vt:lpstr>  Εθνική και διεθνής δικτύωση με ΑΕΙ και ΕΚ Ι</vt:lpstr>
      <vt:lpstr> Εθνική και διεθνής δικτύωση με ΑΕΙ και ΕΚ ΙΙ</vt:lpstr>
      <vt:lpstr> Διασυνδέσεις με την παραγωγή και τη βιομηχανία  </vt:lpstr>
      <vt:lpstr> Συμβολή ΕΚΚΕ στην Περιφερειακή Ανάπτυξη</vt:lpstr>
      <vt:lpstr> Συμβολή ΕΚΚΕ στην Περιφερειακή Ανάπτυξη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Alexia Sitareniou</cp:lastModifiedBy>
  <cp:revision>1018</cp:revision>
  <dcterms:created xsi:type="dcterms:W3CDTF">2010-05-23T14:28:12Z</dcterms:created>
  <dcterms:modified xsi:type="dcterms:W3CDTF">2018-06-29T05:59:28Z</dcterms:modified>
</cp:coreProperties>
</file>