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5" r:id="rId1"/>
  </p:sldMasterIdLst>
  <p:notesMasterIdLst>
    <p:notesMasterId r:id="rId22"/>
  </p:notesMasterIdLst>
  <p:handoutMasterIdLst>
    <p:handoutMasterId r:id="rId23"/>
  </p:handoutMasterIdLst>
  <p:sldIdLst>
    <p:sldId id="1121" r:id="rId2"/>
    <p:sldId id="1137" r:id="rId3"/>
    <p:sldId id="1107" r:id="rId4"/>
    <p:sldId id="1151" r:id="rId5"/>
    <p:sldId id="1084" r:id="rId6"/>
    <p:sldId id="1150" r:id="rId7"/>
    <p:sldId id="1085" r:id="rId8"/>
    <p:sldId id="1134" r:id="rId9"/>
    <p:sldId id="1133" r:id="rId10"/>
    <p:sldId id="1140" r:id="rId11"/>
    <p:sldId id="1115" r:id="rId12"/>
    <p:sldId id="1113" r:id="rId13"/>
    <p:sldId id="1082" r:id="rId14"/>
    <p:sldId id="1166" r:id="rId15"/>
    <p:sldId id="1164" r:id="rId16"/>
    <p:sldId id="1167" r:id="rId17"/>
    <p:sldId id="1162" r:id="rId18"/>
    <p:sldId id="1135" r:id="rId19"/>
    <p:sldId id="1163" r:id="rId20"/>
    <p:sldId id="1028" r:id="rId21"/>
  </p:sldIdLst>
  <p:sldSz cx="9144000" cy="6858000" type="screen4x3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22912-43A2-4EF9-954E-CEE830A579BC}">
          <p14:sldIdLst>
            <p14:sldId id="1121"/>
            <p14:sldId id="1137"/>
            <p14:sldId id="1107"/>
            <p14:sldId id="1151"/>
            <p14:sldId id="1084"/>
            <p14:sldId id="1150"/>
            <p14:sldId id="1085"/>
            <p14:sldId id="1134"/>
            <p14:sldId id="1133"/>
            <p14:sldId id="1140"/>
            <p14:sldId id="1115"/>
            <p14:sldId id="1113"/>
            <p14:sldId id="1082"/>
            <p14:sldId id="1166"/>
            <p14:sldId id="1164"/>
            <p14:sldId id="1167"/>
            <p14:sldId id="1162"/>
            <p14:sldId id="1135"/>
            <p14:sldId id="1163"/>
            <p14:sldId id="1028"/>
          </p14:sldIdLst>
        </p14:section>
        <p14:section name="Untitled Section" id="{364E495B-7E0B-4A17-858C-79296881628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CA0"/>
    <a:srgbClr val="D60000"/>
    <a:srgbClr val="FF0066"/>
    <a:srgbClr val="292929"/>
    <a:srgbClr val="008000"/>
    <a:srgbClr val="00B846"/>
    <a:srgbClr val="00FF00"/>
    <a:srgbClr val="00CC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Στυλ με θέμα 1 - Έμφαση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Μεσαίο στυλ 2 - Έμφαση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Μεσαίο στυλ 3 - Έμφαση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9309" autoAdjust="0"/>
    <p:restoredTop sz="95966" autoAdjust="0"/>
  </p:normalViewPr>
  <p:slideViewPr>
    <p:cSldViewPr snapToObjects="1">
      <p:cViewPr>
        <p:scale>
          <a:sx n="82" d="100"/>
          <a:sy n="82" d="100"/>
        </p:scale>
        <p:origin x="-1330" y="-144"/>
      </p:cViewPr>
      <p:guideLst>
        <p:guide orient="horz" pos="2160"/>
        <p:guide orient="horz" pos="4319"/>
        <p:guide pos="2880"/>
        <p:guide pos="5759"/>
      </p:guideLst>
    </p:cSldViewPr>
  </p:slideViewPr>
  <p:outlineViewPr>
    <p:cViewPr>
      <p:scale>
        <a:sx n="33" d="100"/>
        <a:sy n="33" d="100"/>
      </p:scale>
      <p:origin x="258" y="112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3276"/>
    </p:cViewPr>
  </p:sorterViewPr>
  <p:notesViewPr>
    <p:cSldViewPr snapToObjects="1">
      <p:cViewPr varScale="1">
        <p:scale>
          <a:sx n="54" d="100"/>
          <a:sy n="54" d="100"/>
        </p:scale>
        <p:origin x="-2622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kyprianidou\AppData\Local\Microsoft\Windows\INetCache\Content.Outlook\LCKS6FQ0\&#917;&#916;&#922;_&#960;&#961;&#959;&#962;_&#935;&#961;&#951;&#956;&#945;&#964;&#959;&#948;&#959;&#964;&#951;&#963;&#951;_&#915;&#961;&#945;&#966;&#951;&#956;&#945;&#964;&#945;_20180115_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l-GR" dirty="0" smtClean="0"/>
              <a:t>ΑΠΟΤΕΛΕΣΜΑΤΑ</a:t>
            </a:r>
            <a:r>
              <a:rPr lang="el-GR" baseline="0" dirty="0" smtClean="0"/>
              <a:t> </a:t>
            </a:r>
            <a:r>
              <a:rPr lang="el-GR" dirty="0" smtClean="0"/>
              <a:t>ΕΡΕΥΝΩ </a:t>
            </a:r>
            <a:r>
              <a:rPr lang="el-GR" dirty="0"/>
              <a:t>- ΔΗΜΙΟΥΡΓΩ - ΚΑΙΝΟΤΟΜΩ  </a:t>
            </a:r>
            <a:endParaRPr lang="el-GR" dirty="0" smtClean="0"/>
          </a:p>
          <a:p>
            <a:pPr algn="l">
              <a:defRPr/>
            </a:pPr>
            <a:r>
              <a:rPr lang="el-GR" dirty="0" smtClean="0"/>
              <a:t>Α</a:t>
            </a:r>
            <a:r>
              <a:rPr lang="el-GR" dirty="0"/>
              <a:t>΄ κύκλος</a:t>
            </a:r>
          </a:p>
        </c:rich>
      </c:tx>
      <c:layout>
        <c:manualLayout>
          <c:xMode val="edge"/>
          <c:yMode val="edge"/>
          <c:x val="1.5240868328958927E-3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[ΕΔΚ_προς_Χρηματοδοτηση_Γραφηματα_20180115_v2.xlsx]γραφημα1!$AC$1</c:f>
              <c:strCache>
                <c:ptCount val="1"/>
                <c:pt idx="0">
                  <c:v>ΕΡΕΥΝΩ - ΔΗΜΙΟΥΡΓΩ - ΚΑΙΝΟΤΟΜΩ  Α΄ κύκλος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3.9691155110465563E-3"/>
                  <c:y val="-8.832289397625082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7777072889585485E-2"/>
                  <c:y val="7.27540328001325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8188188561737841E-2"/>
                  <c:y val="-7.781551782875741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5445429758173429E-2"/>
                  <c:y val="-2.19007823160963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0001617096441145E-2"/>
                  <c:y val="-4.104079379511484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2.2556952832352265E-2"/>
                  <c:y val="8.871278065484010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1.9859720204877272E-2"/>
                  <c:y val="6.29795818041582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[ΕΔΚ_προς_Χρηματοδοτηση_Γραφηματα_20180115_v2.xlsx]γραφημα1!$AB$2:$AB$9</c:f>
              <c:strCache>
                <c:ptCount val="8"/>
                <c:pt idx="0">
                  <c:v>Υλικά – Κατασκευές</c:v>
                </c:pt>
                <c:pt idx="1">
                  <c:v>Τουρισμός Πολιτισμός και Δημιουργικές Βιομηχανίες</c:v>
                </c:pt>
                <c:pt idx="2">
                  <c:v>Αγροδιατροφή και Βιομηχανία τροφίμων</c:v>
                </c:pt>
                <c:pt idx="3">
                  <c:v>Περιβάλλον και Βιώσιμη Ανάπτυξη</c:v>
                </c:pt>
                <c:pt idx="4">
                  <c:v>Υγεία και Φάρμακα</c:v>
                </c:pt>
                <c:pt idx="5">
                  <c:v>Μεταφορές και Εφοδιαστική Αλυσίδα</c:v>
                </c:pt>
                <c:pt idx="6">
                  <c:v>Ενέργεια</c:v>
                </c:pt>
                <c:pt idx="7">
                  <c:v>Τεχνολογίες Πληροφορικής και Επικοινωνιών</c:v>
                </c:pt>
              </c:strCache>
            </c:strRef>
          </c:cat>
          <c:val>
            <c:numRef>
              <c:f>[ΕΔΚ_προς_Χρηματοδοτηση_Γραφηματα_20180115_v2.xlsx]γραφημα1!$AC$2:$AC$9</c:f>
              <c:numCache>
                <c:formatCode>0.00%</c:formatCode>
                <c:ptCount val="8"/>
                <c:pt idx="0">
                  <c:v>6.7740235288123188E-2</c:v>
                </c:pt>
                <c:pt idx="1">
                  <c:v>0.13915832935371755</c:v>
                </c:pt>
                <c:pt idx="2">
                  <c:v>0.17399211732494502</c:v>
                </c:pt>
                <c:pt idx="3">
                  <c:v>0.11136599867420351</c:v>
                </c:pt>
                <c:pt idx="4">
                  <c:v>0.20449245656156126</c:v>
                </c:pt>
                <c:pt idx="5">
                  <c:v>6.7211688569795244E-2</c:v>
                </c:pt>
                <c:pt idx="6">
                  <c:v>6.6613226692282007E-2</c:v>
                </c:pt>
                <c:pt idx="7">
                  <c:v>0.16942594753537218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275" cy="496830"/>
          </a:xfrm>
          <a:prstGeom prst="rect">
            <a:avLst/>
          </a:prstGeom>
        </p:spPr>
        <p:txBody>
          <a:bodyPr vert="horz" lIns="91418" tIns="45710" rIns="91418" bIns="457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4" y="2"/>
            <a:ext cx="2946275" cy="496830"/>
          </a:xfrm>
          <a:prstGeom prst="rect">
            <a:avLst/>
          </a:prstGeom>
        </p:spPr>
        <p:txBody>
          <a:bodyPr vert="horz" lIns="91418" tIns="45710" rIns="91418" bIns="45710" rtlCol="0"/>
          <a:lstStyle>
            <a:lvl1pPr algn="r">
              <a:defRPr sz="1200"/>
            </a:lvl1pPr>
          </a:lstStyle>
          <a:p>
            <a:fld id="{6B599907-D490-42F6-A989-9E1F908E8555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290"/>
            <a:ext cx="2946275" cy="496830"/>
          </a:xfrm>
          <a:prstGeom prst="rect">
            <a:avLst/>
          </a:prstGeom>
        </p:spPr>
        <p:txBody>
          <a:bodyPr vert="horz" lIns="91418" tIns="45710" rIns="91418" bIns="457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4" y="9431290"/>
            <a:ext cx="2946275" cy="496830"/>
          </a:xfrm>
          <a:prstGeom prst="rect">
            <a:avLst/>
          </a:prstGeom>
        </p:spPr>
        <p:txBody>
          <a:bodyPr vert="horz" lIns="91418" tIns="45710" rIns="91418" bIns="45710" rtlCol="0" anchor="b"/>
          <a:lstStyle>
            <a:lvl1pPr algn="r">
              <a:defRPr sz="1200"/>
            </a:lvl1pPr>
          </a:lstStyle>
          <a:p>
            <a:fld id="{C4789930-95EA-4115-9523-06264DAC68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93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3155" tIns="46577" rIns="93155" bIns="465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3155" tIns="46577" rIns="93155" bIns="46577" rtlCol="0"/>
          <a:lstStyle>
            <a:lvl1pPr algn="r">
              <a:defRPr sz="1200"/>
            </a:lvl1pPr>
          </a:lstStyle>
          <a:p>
            <a:fld id="{39C135D6-20C6-47C7-AD38-C9953AB8AAE3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5" tIns="46577" rIns="93155" bIns="465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664"/>
            <a:ext cx="5438140" cy="4468416"/>
          </a:xfrm>
          <a:prstGeom prst="rect">
            <a:avLst/>
          </a:prstGeom>
        </p:spPr>
        <p:txBody>
          <a:bodyPr vert="horz" lIns="93155" tIns="46577" rIns="93155" bIns="4657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6491"/>
          </a:xfrm>
          <a:prstGeom prst="rect">
            <a:avLst/>
          </a:prstGeom>
        </p:spPr>
        <p:txBody>
          <a:bodyPr vert="horz" lIns="93155" tIns="46577" rIns="93155" bIns="465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6491"/>
          </a:xfrm>
          <a:prstGeom prst="rect">
            <a:avLst/>
          </a:prstGeom>
        </p:spPr>
        <p:txBody>
          <a:bodyPr vert="horz" lIns="93155" tIns="46577" rIns="93155" bIns="46577" rtlCol="0" anchor="b"/>
          <a:lstStyle>
            <a:lvl1pPr algn="r">
              <a:defRPr sz="1200"/>
            </a:lvl1pPr>
          </a:lstStyle>
          <a:p>
            <a:fld id="{BEA7D500-9FC5-4D92-9E54-19A8E4D1DA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7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281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http://metrics.ekt.gr/sites/metrics/files/%CE%95%CE%9A%CE%A4_FP7_GREECE_POSITION_report_el_2.pdf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9E054-95BA-4B8C-9CFC-51BFCE1E9743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2950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7D500-9FC5-4D92-9E54-19A8E4D1DA7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90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7D500-9FC5-4D92-9E54-19A8E4D1DA7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90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281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0A347-2B28-4EB7-87E5-F0692A909A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192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B3F2-B475-4F8A-A018-D5E703487E8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904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BFF24-7AF2-4C9A-8A43-9F1DEF5421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94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E904C-A0F3-478D-8DFE-A50D1EF5132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2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E4866-D64E-4EB2-A4B9-2106B3DD69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66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F8AD5-0F2A-48F6-9A7F-D95E7613F33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48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50D69-B247-42FF-B102-D2A02EA469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75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31B58-00EC-4CB6-8854-9CF79085B6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51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D7DDF-0C32-4AFC-91DC-A5862EF238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96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C53BF-252F-4F96-876B-6AD1A0F6A5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27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E84-5590-434A-A88B-50812BB6DAD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96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ACC76-B6B1-419A-9D2C-2FE2A451823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7/13/2018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yde-etak.gr/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main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15000"/>
            <a:ext cx="2082194" cy="857250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165100" y="457200"/>
            <a:ext cx="8826500" cy="4801314"/>
          </a:xfrm>
          <a:prstGeom prst="rect">
            <a:avLst/>
          </a:prstGeom>
          <a:solidFill>
            <a:schemeClr val="accent1">
              <a:lumMod val="40000"/>
              <a:lumOff val="60000"/>
              <a:alpha val="16000"/>
            </a:schemeClr>
          </a:solidFill>
          <a:ln w="15875">
            <a:solidFill>
              <a:schemeClr val="accent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3200" b="1" dirty="0" smtClean="0">
                <a:latin typeface="Century Gothic" pitchFamily="34" charset="0"/>
                <a:cs typeface="Helvetica"/>
              </a:rPr>
              <a:t>Ένα συνεκτικό σχέδιο </a:t>
            </a:r>
          </a:p>
          <a:p>
            <a:pPr algn="ctr">
              <a:lnSpc>
                <a:spcPct val="150000"/>
              </a:lnSpc>
            </a:pPr>
            <a:r>
              <a:rPr lang="el-GR" sz="3200" b="1" dirty="0" smtClean="0">
                <a:latin typeface="Century Gothic" pitchFamily="34" charset="0"/>
                <a:cs typeface="Helvetica"/>
              </a:rPr>
              <a:t>για την Έρευνα και τη Καινοτομία</a:t>
            </a:r>
            <a:r>
              <a:rPr lang="en-US" sz="3200" b="1" dirty="0" smtClean="0">
                <a:latin typeface="Century Gothic" pitchFamily="34" charset="0"/>
                <a:cs typeface="Helvetica"/>
              </a:rPr>
              <a:t>:</a:t>
            </a:r>
            <a:r>
              <a:rPr lang="el-GR" sz="3200" b="1" dirty="0" smtClean="0">
                <a:latin typeface="Century Gothic" pitchFamily="34" charset="0"/>
                <a:cs typeface="Helvetica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l-GR" sz="3200" b="1" dirty="0" smtClean="0">
                <a:latin typeface="Century Gothic" pitchFamily="34" charset="0"/>
                <a:cs typeface="Helvetica"/>
              </a:rPr>
              <a:t>Οι προτεραιότητες της Γ.Γ.Ε.Τ.</a:t>
            </a:r>
            <a:endParaRPr lang="el-GR" sz="2000" b="1" dirty="0" smtClean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endParaRPr lang="el-GR" sz="2000" b="1" dirty="0" smtClean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2400" b="1" dirty="0" err="1" smtClean="0">
                <a:latin typeface="Century Gothic" pitchFamily="34" charset="0"/>
              </a:rPr>
              <a:t>Πατρίτσια</a:t>
            </a:r>
            <a:r>
              <a:rPr lang="el-GR" sz="2400" b="1" dirty="0" smtClean="0">
                <a:latin typeface="Century Gothic" pitchFamily="34" charset="0"/>
              </a:rPr>
              <a:t> </a:t>
            </a:r>
            <a:r>
              <a:rPr lang="el-GR" sz="2400" b="1" dirty="0" err="1">
                <a:latin typeface="Century Gothic" pitchFamily="34" charset="0"/>
              </a:rPr>
              <a:t>Κυπριανίδου</a:t>
            </a:r>
            <a:endParaRPr lang="el-GR" sz="2400" b="1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2400" dirty="0">
                <a:latin typeface="Century Gothic" pitchFamily="34" charset="0"/>
              </a:rPr>
              <a:t>Γενική Γραμματέας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l-GR" sz="2400" dirty="0">
                <a:latin typeface="Century Gothic" pitchFamily="34" charset="0"/>
              </a:rPr>
              <a:t>Έρευνας και Τεχνολογίας</a:t>
            </a:r>
            <a:endParaRPr lang="en-US" sz="2400" dirty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endParaRPr lang="en-US" sz="2000" i="1" dirty="0" smtClean="0">
              <a:latin typeface="Century Gothic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2000" dirty="0" smtClean="0">
                <a:latin typeface="Century Gothic" pitchFamily="34" charset="0"/>
              </a:rPr>
              <a:t>Διημερίδα </a:t>
            </a:r>
            <a:r>
              <a:rPr lang="el-GR" sz="2000" dirty="0">
                <a:latin typeface="Century Gothic" pitchFamily="34" charset="0"/>
              </a:rPr>
              <a:t>ΕΣΕΚ, 1</a:t>
            </a:r>
            <a:r>
              <a:rPr lang="en-US" sz="2000" dirty="0" smtClean="0">
                <a:latin typeface="Century Gothic" pitchFamily="34" charset="0"/>
              </a:rPr>
              <a:t>8/06/2018</a:t>
            </a:r>
            <a:endParaRPr lang="el-GR" sz="2400" dirty="0">
              <a:latin typeface="Century Gothic" pitchFamily="34" charset="0"/>
            </a:endParaRPr>
          </a:p>
        </p:txBody>
      </p:sp>
      <p:pic>
        <p:nvPicPr>
          <p:cNvPr id="8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10200" y="5579958"/>
            <a:ext cx="879207" cy="97284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Εικόνα 5" descr="C:\Users\KASDOV~1.P\AppData\Local\Temp\eklogo_gr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5818362"/>
            <a:ext cx="2057400" cy="65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24649" y="5715000"/>
            <a:ext cx="1733551" cy="74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32039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267" y="838200"/>
            <a:ext cx="8915400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000" b="1" dirty="0" smtClean="0">
                <a:solidFill>
                  <a:prstClr val="black"/>
                </a:solidFill>
                <a:latin typeface="Century Gothic" pitchFamily="34" charset="0"/>
              </a:rPr>
              <a:t>Ν.4386/2016</a:t>
            </a:r>
            <a:r>
              <a:rPr lang="en-US" sz="2000" dirty="0" smtClean="0">
                <a:solidFill>
                  <a:prstClr val="black"/>
                </a:solidFill>
                <a:latin typeface="Century Gothic" pitchFamily="34" charset="0"/>
              </a:rPr>
              <a:t>: </a:t>
            </a:r>
            <a:endParaRPr lang="el-GR" sz="200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dirty="0" smtClean="0">
                <a:solidFill>
                  <a:prstClr val="black"/>
                </a:solidFill>
                <a:latin typeface="Century Gothic" pitchFamily="34" charset="0"/>
              </a:rPr>
              <a:t>Μοντέλο διοίκησης και εσωτερική ζωή ΕΚ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dirty="0" smtClean="0">
                <a:solidFill>
                  <a:prstClr val="black"/>
                </a:solidFill>
                <a:latin typeface="Century Gothic" pitchFamily="34" charset="0"/>
              </a:rPr>
              <a:t>Θέση νέων επιστημόνων – Συμβάσεις Ο.Χ./υποτροφίας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dirty="0" smtClean="0"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Τα </a:t>
            </a:r>
            <a:r>
              <a:rPr lang="el-GR" sz="2000" dirty="0"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Περιφερειακά Συμβούλια Έρευνας και Καινοτομίας (</a:t>
            </a:r>
            <a:r>
              <a:rPr lang="el-GR" sz="2000" dirty="0">
                <a:latin typeface="Century Gothic" panose="020B0502020202020204" pitchFamily="34" charset="0"/>
                <a:ea typeface="Arial Unicode MS" pitchFamily="34" charset="-128"/>
                <a:cs typeface="Arial" pitchFamily="34" charset="0"/>
              </a:rPr>
              <a:t>ΠΣΕΚ)</a:t>
            </a:r>
          </a:p>
          <a:p>
            <a:pPr lvl="2">
              <a:lnSpc>
                <a:spcPct val="150000"/>
              </a:lnSpc>
            </a:pPr>
            <a:endParaRPr lang="el-GR" sz="2000" dirty="0" smtClean="0">
              <a:solidFill>
                <a:prstClr val="black"/>
              </a:solidFill>
              <a:latin typeface="Century Gothic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sz="2000" b="1" dirty="0" smtClean="0">
                <a:solidFill>
                  <a:prstClr val="black"/>
                </a:solidFill>
                <a:latin typeface="Century Gothic" pitchFamily="34" charset="0"/>
              </a:rPr>
              <a:t>Ν.4485/201</a:t>
            </a:r>
            <a:r>
              <a:rPr lang="en-US" sz="2000" b="1" dirty="0" smtClean="0">
                <a:solidFill>
                  <a:prstClr val="black"/>
                </a:solidFill>
                <a:latin typeface="Century Gothic" pitchFamily="34" charset="0"/>
              </a:rPr>
              <a:t>7</a:t>
            </a:r>
            <a:r>
              <a:rPr lang="en-US" sz="2000" dirty="0" smtClean="0">
                <a:solidFill>
                  <a:prstClr val="black"/>
                </a:solidFill>
                <a:latin typeface="Century Gothic" pitchFamily="34" charset="0"/>
              </a:rPr>
              <a:t>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dirty="0" smtClean="0">
                <a:solidFill>
                  <a:prstClr val="black"/>
                </a:solidFill>
                <a:latin typeface="Century Gothic" pitchFamily="34" charset="0"/>
              </a:rPr>
              <a:t>Παρεμβάσεις για αντιμετώπιση γραφειοκρατίας και αύξηση ευελιξίας (ΕΣΠΑ, κρατικές ενισχύσεις)</a:t>
            </a:r>
            <a:r>
              <a:rPr lang="en-US" sz="2000" u="sng" dirty="0">
                <a:solidFill>
                  <a:prstClr val="black"/>
                </a:solidFill>
                <a:latin typeface="Century Gothic" pitchFamily="34" charset="0"/>
              </a:rPr>
              <a:t> A</a:t>
            </a:r>
            <a:r>
              <a:rPr lang="el-GR" sz="2000" u="sng" dirty="0" err="1">
                <a:solidFill>
                  <a:prstClr val="black"/>
                </a:solidFill>
                <a:latin typeface="Century Gothic" pitchFamily="34" charset="0"/>
              </a:rPr>
              <a:t>νάγκη</a:t>
            </a:r>
            <a:r>
              <a:rPr lang="el-GR" sz="2000" u="sng" dirty="0">
                <a:solidFill>
                  <a:prstClr val="black"/>
                </a:solidFill>
                <a:latin typeface="Century Gothic" pitchFamily="34" charset="0"/>
              </a:rPr>
              <a:t> για περαιτέρω ελάφρυνση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b="1" dirty="0" smtClean="0">
                <a:latin typeface="Century Gothic" panose="020B0502020202020204" pitchFamily="34" charset="0"/>
              </a:rPr>
              <a:t>Ηθική </a:t>
            </a:r>
            <a:r>
              <a:rPr lang="el-GR" sz="2000" b="1" dirty="0">
                <a:latin typeface="Century Gothic" panose="020B0502020202020204" pitchFamily="34" charset="0"/>
              </a:rPr>
              <a:t>και Ακεραιότητα στην </a:t>
            </a:r>
            <a:r>
              <a:rPr lang="el-GR" sz="2000" b="1" dirty="0" smtClean="0">
                <a:latin typeface="Century Gothic" panose="020B0502020202020204" pitchFamily="34" charset="0"/>
              </a:rPr>
              <a:t>Έρευνα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l-GR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el-GR" sz="2000" b="1" dirty="0" smtClean="0">
                <a:solidFill>
                  <a:prstClr val="black"/>
                </a:solidFill>
                <a:latin typeface="Century Gothic" pitchFamily="34" charset="0"/>
              </a:rPr>
              <a:t>ΚΥΑ </a:t>
            </a:r>
            <a:r>
              <a:rPr lang="el-GR" sz="2000" b="1" dirty="0">
                <a:solidFill>
                  <a:prstClr val="black"/>
                </a:solidFill>
                <a:latin typeface="Century Gothic" pitchFamily="34" charset="0"/>
              </a:rPr>
              <a:t>για στήριξη καινοτομικών επιχειρήσεων</a:t>
            </a:r>
          </a:p>
          <a:p>
            <a:pPr marL="800100" lvl="2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dirty="0">
                <a:solidFill>
                  <a:prstClr val="black"/>
                </a:solidFill>
                <a:latin typeface="Century Gothic" pitchFamily="34" charset="0"/>
              </a:rPr>
              <a:t>για φοροαπαλλαγές και αποσβέσεις ερευνητικού </a:t>
            </a:r>
            <a:r>
              <a:rPr lang="el-GR" sz="2000" dirty="0" smtClean="0">
                <a:solidFill>
                  <a:prstClr val="black"/>
                </a:solidFill>
                <a:latin typeface="Century Gothic" pitchFamily="34" charset="0"/>
              </a:rPr>
              <a:t>εξοπλισμού</a:t>
            </a:r>
            <a:endParaRPr lang="el-GR" sz="20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224135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3A3CA0"/>
                </a:solidFill>
                <a:latin typeface="Century Gothic" pitchFamily="34" charset="0"/>
              </a:rPr>
              <a:t>Θεσμικές παρεμβάσεις</a:t>
            </a:r>
            <a:endParaRPr lang="el-GR" sz="2400" b="1" dirty="0">
              <a:solidFill>
                <a:srgbClr val="3A3CA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6356350"/>
            <a:ext cx="2133600" cy="365125"/>
          </a:xfrm>
        </p:spPr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685800"/>
            <a:ext cx="815340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69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232" y="410634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3A3CA0"/>
                </a:solidFill>
                <a:latin typeface="Century Gothic" pitchFamily="34" charset="0"/>
                <a:cs typeface="Helvetica"/>
              </a:rPr>
              <a:t>ΕΣΠΑ </a:t>
            </a:r>
            <a:r>
              <a:rPr lang="el-GR" sz="2800" b="1" dirty="0" smtClean="0">
                <a:solidFill>
                  <a:srgbClr val="3A3CA0"/>
                </a:solidFill>
                <a:latin typeface="Century Gothic" pitchFamily="34" charset="0"/>
                <a:cs typeface="Helvetica"/>
              </a:rPr>
              <a:t>2014–2020</a:t>
            </a:r>
            <a:endParaRPr lang="el-GR" sz="2800" b="1" dirty="0">
              <a:solidFill>
                <a:srgbClr val="3A3CA0"/>
              </a:solidFill>
              <a:latin typeface="Century Gothic" pitchFamily="34" charset="0"/>
              <a:cs typeface="Helvetica"/>
            </a:endParaRPr>
          </a:p>
          <a:p>
            <a:pPr lvl="0"/>
            <a:r>
              <a:rPr lang="el-GR" sz="2800" b="1" dirty="0" smtClean="0">
                <a:solidFill>
                  <a:srgbClr val="3A3CA0"/>
                </a:solidFill>
                <a:latin typeface="Century Gothic" panose="020B0502020202020204" pitchFamily="34" charset="0"/>
              </a:rPr>
              <a:t> </a:t>
            </a:r>
            <a:endParaRPr lang="en-US" sz="2800" b="1" dirty="0">
              <a:solidFill>
                <a:srgbClr val="3A3CA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6 - TextBox"/>
          <p:cNvSpPr txBox="1"/>
          <p:nvPr/>
        </p:nvSpPr>
        <p:spPr>
          <a:xfrm>
            <a:off x="152400" y="2895600"/>
            <a:ext cx="8724988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b="1" dirty="0" smtClean="0">
                <a:latin typeface="Century Gothic" pitchFamily="34" charset="0"/>
              </a:rPr>
              <a:t>Αναπτυξιακός χαρακτήρας - </a:t>
            </a:r>
            <a:r>
              <a:rPr lang="el-GR" sz="2000" b="1" dirty="0">
                <a:latin typeface="Century Gothic" pitchFamily="34" charset="0"/>
              </a:rPr>
              <a:t>Συνεργατικά </a:t>
            </a:r>
            <a:r>
              <a:rPr lang="el-GR" sz="2000" b="1" dirty="0" smtClean="0">
                <a:latin typeface="Century Gothic" pitchFamily="34" charset="0"/>
              </a:rPr>
              <a:t>έργα</a:t>
            </a:r>
            <a:r>
              <a:rPr lang="en-US" sz="2000" b="1" dirty="0" smtClean="0">
                <a:latin typeface="Century Gothic" pitchFamily="34" charset="0"/>
              </a:rPr>
              <a:t> - </a:t>
            </a:r>
            <a:r>
              <a:rPr lang="el-GR" sz="2000" b="1" dirty="0" smtClean="0">
                <a:latin typeface="Century Gothic" pitchFamily="34" charset="0"/>
              </a:rPr>
              <a:t>Στήριξη </a:t>
            </a:r>
            <a:r>
              <a:rPr lang="el-GR" sz="2000" b="1" dirty="0">
                <a:latin typeface="Century Gothic" pitchFamily="34" charset="0"/>
              </a:rPr>
              <a:t>ΜΜΕ και τμημάτων Ε&amp;Α επιχειρήσεων- Δικτύωση</a:t>
            </a:r>
            <a:endParaRPr lang="en-US" sz="2000" b="1" dirty="0">
              <a:latin typeface="Century Gothic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b="1" dirty="0" smtClean="0">
                <a:latin typeface="Century Gothic" pitchFamily="34" charset="0"/>
                <a:cs typeface="Helvetica"/>
              </a:rPr>
              <a:t>Θεματικές προτεραιότητες</a:t>
            </a:r>
            <a:r>
              <a:rPr lang="en-US" sz="2000" b="1" dirty="0" smtClean="0">
                <a:latin typeface="Century Gothic" pitchFamily="34" charset="0"/>
                <a:cs typeface="Helvetica"/>
              </a:rPr>
              <a:t>: </a:t>
            </a:r>
            <a:r>
              <a:rPr lang="el-GR" sz="2000" b="1" dirty="0" smtClean="0">
                <a:latin typeface="Century Gothic" pitchFamily="34" charset="0"/>
              </a:rPr>
              <a:t>Μια </a:t>
            </a:r>
            <a:r>
              <a:rPr lang="el-GR" sz="2000" b="1" dirty="0">
                <a:latin typeface="Century Gothic" pitchFamily="34" charset="0"/>
              </a:rPr>
              <a:t>εθνική στρατηγική </a:t>
            </a:r>
            <a:r>
              <a:rPr lang="en-US" sz="2000" b="1" dirty="0">
                <a:latin typeface="Century Gothic" pitchFamily="34" charset="0"/>
                <a:cs typeface="Helvetica"/>
              </a:rPr>
              <a:t>RIS</a:t>
            </a:r>
            <a:r>
              <a:rPr lang="el-GR" sz="2000" b="1" dirty="0">
                <a:latin typeface="Century Gothic" pitchFamily="34" charset="0"/>
                <a:cs typeface="Helvetica"/>
              </a:rPr>
              <a:t>3 </a:t>
            </a:r>
            <a:r>
              <a:rPr lang="el-GR" sz="2000" b="1" dirty="0">
                <a:latin typeface="Century Gothic" pitchFamily="34" charset="0"/>
              </a:rPr>
              <a:t>και 13 περιφερειακές </a:t>
            </a:r>
            <a:r>
              <a:rPr lang="en-US" sz="2000" b="1" dirty="0" smtClean="0">
                <a:latin typeface="Century Gothic" pitchFamily="34" charset="0"/>
              </a:rPr>
              <a:t>(</a:t>
            </a:r>
            <a:r>
              <a:rPr lang="el-GR" sz="2000" b="1" dirty="0" smtClean="0">
                <a:latin typeface="Century Gothic" pitchFamily="34" charset="0"/>
                <a:cs typeface="Helvetica"/>
              </a:rPr>
              <a:t>Έξυπνη Εξειδίκευση</a:t>
            </a:r>
            <a:r>
              <a:rPr lang="en-US" sz="2000" b="1" dirty="0" smtClean="0">
                <a:latin typeface="Century Gothic" pitchFamily="34" charset="0"/>
                <a:cs typeface="Helvetica"/>
              </a:rPr>
              <a:t>)</a:t>
            </a:r>
            <a:endParaRPr lang="en-US" sz="2000" b="1" dirty="0" smtClean="0">
              <a:latin typeface="Century Gothic" pitchFamily="34" charset="0"/>
            </a:endParaRPr>
          </a:p>
        </p:txBody>
      </p:sp>
      <p:sp>
        <p:nvSpPr>
          <p:cNvPr id="10" name="15 - TextBox"/>
          <p:cNvSpPr txBox="1"/>
          <p:nvPr/>
        </p:nvSpPr>
        <p:spPr>
          <a:xfrm>
            <a:off x="152400" y="1248251"/>
            <a:ext cx="89679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l-GR" sz="2400" b="1" dirty="0" smtClean="0">
                <a:latin typeface="Century Gothic" pitchFamily="34" charset="0"/>
                <a:cs typeface="Helvetica"/>
              </a:rPr>
              <a:t>Έρευνα</a:t>
            </a:r>
            <a:r>
              <a:rPr lang="en-US" sz="2400" b="1" dirty="0" smtClean="0">
                <a:latin typeface="Century Gothic" pitchFamily="34" charset="0"/>
                <a:cs typeface="Helvetica"/>
              </a:rPr>
              <a:t>: </a:t>
            </a:r>
            <a:r>
              <a:rPr lang="el-GR" sz="2400" b="1" dirty="0" smtClean="0">
                <a:latin typeface="Century Gothic" pitchFamily="34" charset="0"/>
                <a:cs typeface="Helvetica"/>
              </a:rPr>
              <a:t>1.2 </a:t>
            </a:r>
            <a:r>
              <a:rPr lang="en-US" sz="2400" b="1" dirty="0" smtClean="0">
                <a:latin typeface="Century Gothic" pitchFamily="34" charset="0"/>
                <a:cs typeface="Helvetica"/>
              </a:rPr>
              <a:t>b</a:t>
            </a:r>
            <a:r>
              <a:rPr lang="el-GR" sz="2400" b="1" dirty="0">
                <a:latin typeface="Century Gothic" pitchFamily="34" charset="0"/>
                <a:cs typeface="Helvetica"/>
              </a:rPr>
              <a:t> </a:t>
            </a:r>
            <a:r>
              <a:rPr lang="el-GR" sz="2400" b="1" dirty="0" smtClean="0">
                <a:latin typeface="Century Gothic" pitchFamily="34" charset="0"/>
                <a:cs typeface="Helvetica"/>
              </a:rPr>
              <a:t>€ ΕΠΑΝΕΚ</a:t>
            </a:r>
            <a:endParaRPr lang="en-US" sz="2400" b="1" dirty="0" smtClean="0">
              <a:latin typeface="Century Gothic" pitchFamily="34" charset="0"/>
              <a:cs typeface="Helvetica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Century Gothic" pitchFamily="34" charset="0"/>
                <a:cs typeface="Helvetica"/>
              </a:rPr>
              <a:t>~9</a:t>
            </a:r>
            <a:r>
              <a:rPr lang="el-GR" sz="2400" b="1" dirty="0">
                <a:latin typeface="Century Gothic" pitchFamily="34" charset="0"/>
                <a:cs typeface="Helvetica"/>
              </a:rPr>
              <a:t>000</a:t>
            </a:r>
            <a:r>
              <a:rPr lang="en-US" sz="2400" b="1" dirty="0">
                <a:latin typeface="Century Gothic" pitchFamily="34" charset="0"/>
                <a:cs typeface="Helvetica"/>
              </a:rPr>
              <a:t> </a:t>
            </a:r>
            <a:r>
              <a:rPr lang="el-GR" sz="2400" b="1" dirty="0">
                <a:latin typeface="Century Gothic" pitchFamily="34" charset="0"/>
                <a:cs typeface="Helvetica"/>
              </a:rPr>
              <a:t>ποιοτικές θέσεις </a:t>
            </a:r>
            <a:r>
              <a:rPr lang="el-GR" sz="2400" b="1" dirty="0" smtClean="0">
                <a:latin typeface="Century Gothic" pitchFamily="34" charset="0"/>
                <a:cs typeface="Helvetica"/>
              </a:rPr>
              <a:t>εργασίας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2400" b="1" dirty="0" smtClean="0">
                <a:latin typeface="Century Gothic" pitchFamily="34" charset="0"/>
                <a:cs typeface="Helvetica"/>
              </a:rPr>
              <a:t>Δύο φορείς διαχείρισης έργων ΕΤΑΚ</a:t>
            </a:r>
            <a:r>
              <a:rPr lang="en-US" sz="2400" b="1" dirty="0" smtClean="0">
                <a:latin typeface="Century Gothic" pitchFamily="34" charset="0"/>
              </a:rPr>
              <a:t>: </a:t>
            </a:r>
            <a:r>
              <a:rPr lang="el-GR" sz="2400" b="1" dirty="0" smtClean="0">
                <a:latin typeface="Century Gothic" pitchFamily="34" charset="0"/>
              </a:rPr>
              <a:t>ΓΓΕΤ και ΕΥΔΕ-ΕΤΑΚ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endParaRPr lang="el-GR" sz="2400" b="1" dirty="0">
              <a:latin typeface="Century Gothic" panose="020B0502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37566" y="990600"/>
            <a:ext cx="8153400" cy="0"/>
          </a:xfrm>
          <a:prstGeom prst="line">
            <a:avLst/>
          </a:prstGeom>
          <a:ln w="31750">
            <a:solidFill>
              <a:srgbClr val="3A3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9 - Εικόνα" descr="Αποτέλεσμα εικόνας για Λογότυπο εσπα 201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2566" y="276135"/>
            <a:ext cx="1143000" cy="659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15 - TextBox"/>
          <p:cNvSpPr txBox="1"/>
          <p:nvPr/>
        </p:nvSpPr>
        <p:spPr>
          <a:xfrm>
            <a:off x="152400" y="4953000"/>
            <a:ext cx="82518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3537">
              <a:defRPr/>
            </a:pPr>
            <a:r>
              <a:rPr lang="el-GR" sz="2000" b="1" u="sng" dirty="0" smtClean="0">
                <a:latin typeface="Century Gothic" pitchFamily="34" charset="0"/>
                <a:cs typeface="Helvetica"/>
              </a:rPr>
              <a:t>Αδυναμίες</a:t>
            </a:r>
            <a:r>
              <a:rPr lang="en-US" sz="2000" dirty="0" smtClean="0">
                <a:latin typeface="Century Gothic" pitchFamily="34" charset="0"/>
                <a:cs typeface="Helvetica"/>
              </a:rPr>
              <a:t>: </a:t>
            </a:r>
            <a:endParaRPr lang="el-GR" sz="2000" dirty="0" smtClean="0">
              <a:latin typeface="Century Gothic" pitchFamily="34" charset="0"/>
              <a:cs typeface="Helvetica"/>
            </a:endParaRPr>
          </a:p>
          <a:p>
            <a:pPr marL="342900" indent="-342900" defTabSz="913537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2000" b="1" dirty="0" smtClean="0">
                <a:latin typeface="Century Gothic" pitchFamily="34" charset="0"/>
                <a:cs typeface="Helvetica"/>
              </a:rPr>
              <a:t>Γραφειοκρατία</a:t>
            </a:r>
          </a:p>
          <a:p>
            <a:pPr marL="342900" indent="-342900" defTabSz="913537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2000" b="1" dirty="0" smtClean="0">
                <a:latin typeface="Century Gothic" pitchFamily="34" charset="0"/>
                <a:cs typeface="Helvetica"/>
              </a:rPr>
              <a:t>Περιορισμός θεματικών</a:t>
            </a:r>
          </a:p>
          <a:p>
            <a:pPr marL="342900" indent="-342900" defTabSz="913537"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l-GR" sz="2000" b="1" dirty="0" smtClean="0">
                <a:latin typeface="Century Gothic" pitchFamily="34" charset="0"/>
                <a:cs typeface="Helvetica"/>
              </a:rPr>
              <a:t>Ποσοστώσεις ανά Περιφέρεια με επιπτώσεις, ειδικά στην Αττική</a:t>
            </a:r>
          </a:p>
        </p:txBody>
      </p:sp>
    </p:spTree>
    <p:extLst>
      <p:ext uri="{BB962C8B-B14F-4D97-AF65-F5344CB8AC3E}">
        <p14:creationId xmlns:p14="http://schemas.microsoft.com/office/powerpoint/2010/main" val="134503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77200" cy="805482"/>
          </a:xfrm>
        </p:spPr>
        <p:txBody>
          <a:bodyPr>
            <a:normAutofit/>
          </a:bodyPr>
          <a:lstStyle/>
          <a:p>
            <a:pPr algn="l"/>
            <a:r>
              <a:rPr lang="el-GR" sz="2400" b="1" dirty="0" smtClean="0">
                <a:solidFill>
                  <a:srgbClr val="3A3CA0"/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Η Στρατηγική Έξυπνης Εξειδίκευσης </a:t>
            </a:r>
            <a:endParaRPr lang="el-GR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066800"/>
            <a:ext cx="7848600" cy="3230562"/>
          </a:xfrm>
        </p:spPr>
        <p:txBody>
          <a:bodyPr>
            <a:noAutofit/>
          </a:bodyPr>
          <a:lstStyle/>
          <a:p>
            <a:pPr marL="6858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000" b="1" dirty="0" err="1" smtClean="0">
                <a:latin typeface="Century Gothic" panose="020B0502020202020204" pitchFamily="34" charset="0"/>
              </a:rPr>
              <a:t>Αγροδιατροφή</a:t>
            </a:r>
            <a:endParaRPr lang="el-GR" sz="2000" b="1" dirty="0" smtClean="0">
              <a:latin typeface="Century Gothic" panose="020B0502020202020204" pitchFamily="34" charset="0"/>
            </a:endParaRPr>
          </a:p>
          <a:p>
            <a:pPr marL="6858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anose="020B0502020202020204" pitchFamily="34" charset="0"/>
              </a:rPr>
              <a:t>Περιβάλλον και Βιώσιμη Ανάπτυξη</a:t>
            </a:r>
          </a:p>
          <a:p>
            <a:pPr marL="6858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anose="020B0502020202020204" pitchFamily="34" charset="0"/>
              </a:rPr>
              <a:t>Ενέργεια</a:t>
            </a:r>
          </a:p>
          <a:p>
            <a:pPr marL="6858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anose="020B0502020202020204" pitchFamily="34" charset="0"/>
              </a:rPr>
              <a:t>Υλικά - Κατασκευές</a:t>
            </a:r>
          </a:p>
          <a:p>
            <a:pPr marL="6858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anose="020B0502020202020204" pitchFamily="34" charset="0"/>
              </a:rPr>
              <a:t>Μεταφορές &amp; Εφοδιαστική Αλυσίδα</a:t>
            </a:r>
          </a:p>
          <a:p>
            <a:pPr marL="6858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anose="020B0502020202020204" pitchFamily="34" charset="0"/>
              </a:rPr>
              <a:t>ΤΠΕ</a:t>
            </a:r>
          </a:p>
          <a:p>
            <a:pPr marL="6858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000" b="1" dirty="0" err="1" smtClean="0">
                <a:latin typeface="Century Gothic" panose="020B0502020202020204" pitchFamily="34" charset="0"/>
              </a:rPr>
              <a:t>Βιοεπιστήμες</a:t>
            </a:r>
            <a:r>
              <a:rPr lang="el-GR" sz="2000" b="1" dirty="0" smtClean="0">
                <a:latin typeface="Century Gothic" panose="020B0502020202020204" pitchFamily="34" charset="0"/>
              </a:rPr>
              <a:t>, Υγεία και Φάρμακα</a:t>
            </a:r>
          </a:p>
          <a:p>
            <a:pPr marL="6858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anose="020B0502020202020204" pitchFamily="34" charset="0"/>
              </a:rPr>
              <a:t>Πολιτισμός, Τουρισμός &amp; Δημιουργικές Βιομηχανίες</a:t>
            </a:r>
          </a:p>
          <a:p>
            <a:endParaRPr lang="el-GR" sz="2000" b="1" dirty="0">
              <a:latin typeface="Century Gothic" panose="020B0502020202020204" pitchFamily="34" charset="0"/>
            </a:endParaRPr>
          </a:p>
        </p:txBody>
      </p:sp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43F59-80C0-440D-BA26-31E636D2BF7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" y="0"/>
            <a:ext cx="9144000" cy="108012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Contents of the presentation</a:t>
            </a:r>
            <a:endParaRPr kumimoji="0" lang="el-GR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838200"/>
            <a:ext cx="8153400" cy="0"/>
          </a:xfrm>
          <a:prstGeom prst="line">
            <a:avLst/>
          </a:prstGeom>
          <a:ln w="31750">
            <a:solidFill>
              <a:srgbClr val="3A3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2400" y="4426803"/>
            <a:ext cx="8763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l-GR" sz="2400" b="1" i="1" dirty="0" smtClean="0">
                <a:solidFill>
                  <a:srgbClr val="3A3CA0"/>
                </a:solidFill>
              </a:rPr>
              <a:t>Συνεχής διαβούλευση με τους εταίρους του οικοσυστήματος Ε&amp;Κ</a:t>
            </a:r>
          </a:p>
          <a:p>
            <a:pPr marL="285750" indent="-285750">
              <a:buFont typeface="Wingdings" charset="2"/>
              <a:buChar char="Ø"/>
            </a:pPr>
            <a:r>
              <a:rPr lang="el-GR" sz="2400" b="1" i="1" dirty="0" smtClean="0">
                <a:solidFill>
                  <a:srgbClr val="3A3CA0"/>
                </a:solidFill>
              </a:rPr>
              <a:t>Σύστημα Αξιολόγησης - Μητρώο Πιστοποιημένων Αξιολογητών</a:t>
            </a:r>
            <a:endParaRPr lang="en-US" sz="2400" b="1" i="1" dirty="0">
              <a:solidFill>
                <a:srgbClr val="3A3C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5562600"/>
            <a:ext cx="83820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l-GR" b="1" dirty="0">
                <a:latin typeface="Century Gothic" panose="020B0502020202020204" pitchFamily="34" charset="0"/>
              </a:rPr>
              <a:t>Η Ελλάδα χώρα «Μέτριας Καινοτομίας»</a:t>
            </a:r>
            <a:r>
              <a:rPr lang="en-US" b="1" dirty="0">
                <a:latin typeface="Century Gothic" panose="020B0502020202020204" pitchFamily="34" charset="0"/>
              </a:rPr>
              <a:t> </a:t>
            </a:r>
            <a:endParaRPr lang="el-GR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l-GR" i="1" dirty="0" smtClean="0">
                <a:latin typeface="Century Gothic" panose="020B0502020202020204" pitchFamily="34" charset="0"/>
              </a:rPr>
              <a:t>(</a:t>
            </a:r>
            <a:r>
              <a:rPr lang="en-US" i="1" dirty="0">
                <a:latin typeface="Century Gothic" panose="020B0502020202020204" pitchFamily="34" charset="0"/>
              </a:rPr>
              <a:t>Moderator Innovator, European Innovation Scoreboard 2017</a:t>
            </a:r>
            <a:r>
              <a:rPr lang="el-GR" i="1" dirty="0">
                <a:latin typeface="Century Gothic" panose="020B0502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038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03675" y="1587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980739"/>
              </p:ext>
            </p:extLst>
          </p:nvPr>
        </p:nvGraphicFramePr>
        <p:xfrm>
          <a:off x="304802" y="838834"/>
          <a:ext cx="8686798" cy="583800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038806"/>
                <a:gridCol w="2305485"/>
                <a:gridCol w="1101537"/>
                <a:gridCol w="1186580"/>
                <a:gridCol w="54390"/>
              </a:tblGrid>
              <a:tr h="4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Τίτλος Δράσης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Στάδιο υλοποίησης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>
                          <a:effectLst/>
                          <a:latin typeface="+mj-lt"/>
                          <a:cs typeface="Arial" panose="020B0604020202020204" pitchFamily="34" charset="0"/>
                        </a:rPr>
                        <a:t>Εξειδίκευση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>
                          <a:effectLst/>
                          <a:latin typeface="+mj-lt"/>
                          <a:cs typeface="Arial" panose="020B0604020202020204" pitchFamily="34" charset="0"/>
                        </a:rPr>
                        <a:t>(Δ.Δ €)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Προκήρυξη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Δ.Δ €)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17681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kern="12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Ενίσχυση </a:t>
                      </a:r>
                      <a:r>
                        <a:rPr lang="el-GR" sz="1600" b="0" kern="120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Ερευν</a:t>
                      </a:r>
                      <a:r>
                        <a:rPr lang="el-GR" sz="1600" b="0" kern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l-GR" sz="1600" b="0" kern="12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Υποδομών </a:t>
                      </a:r>
                      <a:r>
                        <a:rPr lang="el-GR" sz="1600" b="0" kern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Εθν. Εμβέλειας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υλοποιείται</a:t>
                      </a: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l-GR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(Α' Κύκλος)</a:t>
                      </a:r>
                      <a:endParaRPr lang="el-GR" sz="16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kern="12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73.000.000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kern="12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73.000.000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78162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kern="12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Ενίσχυση </a:t>
                      </a:r>
                      <a:r>
                        <a:rPr lang="el-GR" sz="1600" b="0" kern="120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Ερευν</a:t>
                      </a:r>
                      <a:r>
                        <a:rPr lang="el-GR" sz="1600" b="0" kern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 Υποδομών Εθν. Εμβέλειας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kern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υποβολή ΤΔ  </a:t>
                      </a:r>
                      <a:r>
                        <a:rPr lang="el-GR" sz="16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(Β' Κύκλος)</a:t>
                      </a:r>
                      <a:endParaRPr lang="el-GR" sz="16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kern="1200">
                          <a:effectLst/>
                          <a:latin typeface="+mj-lt"/>
                          <a:cs typeface="Arial" panose="020B0604020202020204" pitchFamily="34" charset="0"/>
                        </a:rPr>
                        <a:t>20.000.000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kern="12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20.000.000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14843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kern="12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Δράση </a:t>
                      </a:r>
                      <a:r>
                        <a:rPr lang="el-GR" sz="1600" b="0" kern="120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Στρατηγ</a:t>
                      </a:r>
                      <a:r>
                        <a:rPr lang="el-GR" sz="1600" b="0" kern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l-GR" sz="1600" b="0" kern="12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Ανάπτυξης </a:t>
                      </a:r>
                      <a:r>
                        <a:rPr lang="el-GR" sz="1600" b="0" kern="120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Ερευνητ</a:t>
                      </a:r>
                      <a:r>
                        <a:rPr lang="el-GR" sz="1600" b="0" kern="120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l-GR" sz="1600" b="0" kern="12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Φορέων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υλοποιείται</a:t>
                      </a: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kern="1200">
                          <a:effectLst/>
                          <a:latin typeface="+mj-lt"/>
                          <a:cs typeface="Arial" panose="020B0604020202020204" pitchFamily="34" charset="0"/>
                        </a:rPr>
                        <a:t>31.860.000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kern="120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31.860.000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49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ΕΡΕΥΝΩ-ΔΗΜΙΟΥΡΓΩ-ΚΑΙΝΟΤΟΜΩ  Α΄ΚΥΚΛΟΣ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υλοποιείται  ( ΕΥΔΕ-ΕΤΑΚ )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410.000.000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372.535.722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4672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Ειδικές δράσεις: Υδατοκαλλιεργειών, </a:t>
                      </a:r>
                      <a:endParaRPr lang="el-GR" sz="1600" b="0" dirty="0" smtClean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Βιομηχανικών </a:t>
                      </a: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Υλικών &amp; Πολιτισμού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υπό </a:t>
                      </a: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αξιολόγηση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>
                          <a:effectLst/>
                          <a:latin typeface="+mj-lt"/>
                          <a:cs typeface="Arial" panose="020B0604020202020204" pitchFamily="34" charset="0"/>
                        </a:rPr>
                        <a:t>24.250.000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24.250.000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998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Διμερείς Ε&amp;Τ Συνεργασίες  </a:t>
                      </a: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(Ευρωπαϊκή &amp; Διεθνής </a:t>
                      </a: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δικτύωση </a:t>
                      </a: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ερευνητικών </a:t>
                      </a: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ομάδων)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Ελλάδα-Κίνα </a:t>
                      </a: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(αξιολόγηση)</a:t>
                      </a:r>
                      <a:endParaRPr lang="el-GR" sz="1600" b="0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Ελλάδα –</a:t>
                      </a: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Γερμανία (</a:t>
                      </a:r>
                      <a:r>
                        <a:rPr lang="el-GR" sz="1600" b="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υλοπ</a:t>
                      </a: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.)</a:t>
                      </a:r>
                      <a:endParaRPr lang="el-GR" sz="1600" b="0" dirty="0"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Ελλάδα –</a:t>
                      </a: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Ισραήλ (</a:t>
                      </a:r>
                      <a:r>
                        <a:rPr lang="el-GR" sz="1600" b="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υλοπ</a:t>
                      </a: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Ελλάδα </a:t>
                      </a: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–Ρωσία </a:t>
                      </a: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l-GR" sz="1600" b="0" dirty="0" err="1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υλοπ</a:t>
                      </a: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.)</a:t>
                      </a: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50.000.000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25.500.000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10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ERANETs</a:t>
                      </a: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και </a:t>
                      </a:r>
                      <a:r>
                        <a:rPr lang="en-US" sz="1600" b="0" dirty="0" smtClean="0">
                          <a:latin typeface="+mj-lt"/>
                          <a:cs typeface="Arial" panose="020B0604020202020204" pitchFamily="34" charset="0"/>
                        </a:rPr>
                        <a:t>JUs</a:t>
                      </a:r>
                      <a:r>
                        <a:rPr lang="el-GR" sz="1600" b="0" baseline="0" dirty="0" smtClean="0">
                          <a:latin typeface="+mj-lt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600" b="0" dirty="0" smtClean="0">
                          <a:latin typeface="+mj-lt"/>
                          <a:cs typeface="Arial" panose="020B0604020202020204" pitchFamily="34" charset="0"/>
                        </a:rPr>
                        <a:t> JPIs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υλοποιείται </a:t>
                      </a: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25.000.000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4.500.000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3095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>
                          <a:effectLst/>
                          <a:latin typeface="+mj-lt"/>
                          <a:cs typeface="Arial" panose="020B0604020202020204" pitchFamily="34" charset="0"/>
                        </a:rPr>
                        <a:t>Μηχ/σμός Παρακολ.Υλοποίησης RIS3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εντάχθηκε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>
                          <a:effectLst/>
                          <a:latin typeface="+mj-lt"/>
                          <a:cs typeface="Arial" panose="020B0604020202020204" pitchFamily="34" charset="0"/>
                        </a:rPr>
                        <a:t>4.425.000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4.425.000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74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Καινοτομικές συστάδες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υποβολή αναλ. </a:t>
                      </a: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πρόσκλησης 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>
                          <a:effectLst/>
                          <a:latin typeface="+mj-lt"/>
                          <a:cs typeface="Arial" panose="020B0604020202020204" pitchFamily="34" charset="0"/>
                        </a:rPr>
                        <a:t>24.000.000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εντός 2018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50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Κέντρα Ικανότητας 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υποβολή αναλ. </a:t>
                      </a: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πρόσκλησης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>
                          <a:effectLst/>
                          <a:latin typeface="+mj-lt"/>
                          <a:cs typeface="Arial" panose="020B0604020202020204" pitchFamily="34" charset="0"/>
                        </a:rPr>
                        <a:t>30.000.000</a:t>
                      </a:r>
                      <a:endParaRPr lang="el-GR" sz="1600" b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εντός 2018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b="0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lang="el-GR" sz="1600" b="0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2427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>
                          <a:solidFill>
                            <a:srgbClr val="C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ΣΥΝΟΛΟ </a:t>
                      </a:r>
                      <a:r>
                        <a:rPr lang="el-GR" sz="1600" b="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(</a:t>
                      </a:r>
                      <a:r>
                        <a:rPr lang="el-GR" sz="1600" b="0" dirty="0">
                          <a:solidFill>
                            <a:srgbClr val="C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€)</a:t>
                      </a:r>
                      <a:endParaRPr lang="el-GR" sz="1600" b="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endParaRPr lang="el-GR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707.535.000</a:t>
                      </a: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0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556.070.722 </a:t>
                      </a:r>
                      <a:endParaRPr lang="el-GR" sz="1600" b="0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18010" y="297095"/>
            <a:ext cx="49159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3A3CA0"/>
                </a:solidFill>
                <a:latin typeface="Century Gothic" pitchFamily="34" charset="0"/>
                <a:cs typeface="Helvetica"/>
              </a:rPr>
              <a:t>«Ανοικτές» Δράσεις ΕΣΠΑ </a:t>
            </a:r>
            <a:r>
              <a:rPr lang="el-GR" b="1" dirty="0">
                <a:solidFill>
                  <a:srgbClr val="3A3CA0"/>
                </a:solidFill>
                <a:latin typeface="Century Gothic" pitchFamily="34" charset="0"/>
                <a:cs typeface="Helvetica"/>
              </a:rPr>
              <a:t>2014–2020</a:t>
            </a:r>
          </a:p>
        </p:txBody>
      </p:sp>
    </p:spTree>
    <p:extLst>
      <p:ext uri="{BB962C8B-B14F-4D97-AF65-F5344CB8AC3E}">
        <p14:creationId xmlns:p14="http://schemas.microsoft.com/office/powerpoint/2010/main" val="276601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Γράφημα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9055834"/>
              </p:ext>
            </p:extLst>
          </p:nvPr>
        </p:nvGraphicFramePr>
        <p:xfrm>
          <a:off x="457200" y="457200"/>
          <a:ext cx="7315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152400" y="5617686"/>
            <a:ext cx="838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 smtClean="0">
                <a:latin typeface="Century Gothic" panose="020B0502020202020204" pitchFamily="34" charset="0"/>
              </a:rPr>
              <a:t>Εντάσσονται 685 έργα με ΔΔ ~373 </a:t>
            </a:r>
            <a:r>
              <a:rPr lang="el-GR" b="1" dirty="0">
                <a:latin typeface="Century Gothic" panose="020B0502020202020204" pitchFamily="34" charset="0"/>
              </a:rPr>
              <a:t>εκ € </a:t>
            </a:r>
            <a:endParaRPr lang="el-GR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 smtClean="0">
                <a:latin typeface="Century Gothic" panose="020B0502020202020204" pitchFamily="34" charset="0"/>
              </a:rPr>
              <a:t>θα </a:t>
            </a:r>
            <a:r>
              <a:rPr lang="el-GR" b="1" dirty="0" err="1">
                <a:latin typeface="Century Gothic" panose="020B0502020202020204" pitchFamily="34" charset="0"/>
              </a:rPr>
              <a:t>μοχλευθούν</a:t>
            </a:r>
            <a:r>
              <a:rPr lang="el-GR" b="1" dirty="0">
                <a:latin typeface="Century Gothic" panose="020B0502020202020204" pitchFamily="34" charset="0"/>
              </a:rPr>
              <a:t> περί τα 65 εκ € ιδιωτικών </a:t>
            </a:r>
            <a:r>
              <a:rPr lang="el-GR" b="1" dirty="0" smtClean="0">
                <a:latin typeface="Century Gothic" panose="020B0502020202020204" pitchFamily="34" charset="0"/>
              </a:rPr>
              <a:t>επενδύσεων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 smtClean="0">
                <a:latin typeface="Century Gothic" panose="020B0502020202020204" pitchFamily="34" charset="0"/>
              </a:rPr>
              <a:t>&gt;4000 </a:t>
            </a:r>
            <a:r>
              <a:rPr lang="el-GR" b="1" dirty="0">
                <a:latin typeface="Century Gothic" panose="020B0502020202020204" pitchFamily="34" charset="0"/>
              </a:rPr>
              <a:t>νέες ποιοτικές θέσεις εργασίας στην </a:t>
            </a:r>
            <a:r>
              <a:rPr lang="el-GR" b="1" dirty="0" smtClean="0">
                <a:latin typeface="Century Gothic" panose="020B0502020202020204" pitchFamily="34" charset="0"/>
              </a:rPr>
              <a:t>έρευνα και ανάπτυξη</a:t>
            </a:r>
            <a:endParaRPr lang="el-GR" b="1" dirty="0">
              <a:latin typeface="Century Gothic" panose="020B0502020202020204" pitchFamily="34" charset="0"/>
            </a:endParaRP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53400" y="69850"/>
            <a:ext cx="762000" cy="843151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044950" y="3333750"/>
          <a:ext cx="1054100" cy="1905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54100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l-GR" sz="1100" u="none" strike="noStrike" dirty="0">
                          <a:effectLst/>
                        </a:rPr>
                        <a:t>707.535.000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60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990600"/>
            <a:ext cx="90678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l-GR" sz="2000" b="1" dirty="0">
                <a:latin typeface="Century Gothic" panose="020B0502020202020204" pitchFamily="34" charset="0"/>
                <a:cs typeface="Arial" panose="020B0604020202020204" pitchFamily="34" charset="0"/>
              </a:rPr>
              <a:t>ΕΡΕΥΝΩ-ΔΗΜΙΟΥΡΓΩ-ΚΑΙΝΟΤΟΜΩ Β</a:t>
            </a:r>
            <a:r>
              <a:rPr lang="el-GR" sz="20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΄ΚΥΚΛΟΣ</a:t>
            </a:r>
            <a:r>
              <a:rPr lang="en-US" sz="20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  <a:r>
              <a:rPr lang="el-GR" sz="20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&gt;70 </a:t>
            </a:r>
            <a:r>
              <a:rPr lang="el-GR" sz="2000" b="1" dirty="0" err="1" smtClean="0">
                <a:latin typeface="Century Gothic" panose="020B0502020202020204" pitchFamily="34" charset="0"/>
              </a:rPr>
              <a:t>εκ€</a:t>
            </a:r>
            <a:r>
              <a:rPr lang="el-GR" sz="20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(ΕΥΔΕ-ΕΤΑΚ)</a:t>
            </a:r>
            <a:endParaRPr lang="el-GR" sz="2000" b="1" dirty="0">
              <a:latin typeface="Century Gothic" panose="020B0502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Seal of Excellence</a:t>
            </a:r>
            <a:r>
              <a:rPr lang="el-GR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l-G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(για επιχειρήσεις), 50 </a:t>
            </a:r>
            <a:r>
              <a:rPr lang="el-GR" sz="2000" b="1" dirty="0" smtClean="0">
                <a:latin typeface="Century Gothic" panose="020B0502020202020204" pitchFamily="34" charset="0"/>
              </a:rPr>
              <a:t>εκ </a:t>
            </a:r>
            <a:r>
              <a:rPr lang="el-GR" sz="2000" b="1" dirty="0">
                <a:latin typeface="Century Gothic" panose="020B0502020202020204" pitchFamily="34" charset="0"/>
              </a:rPr>
              <a:t>€ </a:t>
            </a:r>
            <a:r>
              <a:rPr lang="el-G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l-GR" sz="2000" b="1" dirty="0">
                <a:latin typeface="Century Gothic" panose="020B0502020202020204" pitchFamily="34" charset="0"/>
                <a:cs typeface="Arial" panose="020B0604020202020204" pitchFamily="34" charset="0"/>
              </a:rPr>
              <a:t>(ΕΥΔΕ-ΕΤΑΚ)</a:t>
            </a:r>
            <a:endParaRPr lang="el-GR" sz="2000" b="1" dirty="0">
              <a:latin typeface="Century Gothic" panose="020B0502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l-GR" sz="2000" b="1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Αξιοποίηση </a:t>
            </a:r>
            <a:r>
              <a:rPr lang="el-GR" sz="2000" b="1" dirty="0" err="1" smtClean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Ακαδημ</a:t>
            </a:r>
            <a:r>
              <a:rPr lang="el-GR" sz="2000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./</a:t>
            </a:r>
            <a:r>
              <a:rPr lang="el-GR" sz="2000" b="1" dirty="0" err="1" smtClean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Ερευνητ</a:t>
            </a:r>
            <a:r>
              <a:rPr lang="el-GR" sz="2000" b="1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. </a:t>
            </a:r>
            <a:r>
              <a:rPr lang="el-GR" sz="2000" b="1" dirty="0">
                <a:solidFill>
                  <a:prstClr val="black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Αποτελέσματος» </a:t>
            </a:r>
            <a:r>
              <a:rPr lang="el-GR" sz="2000" b="1" dirty="0">
                <a:latin typeface="Century Gothic" panose="020B0502020202020204" pitchFamily="34" charset="0"/>
                <a:ea typeface="Calibri"/>
                <a:cs typeface="Arial" panose="020B0604020202020204" pitchFamily="34" charset="0"/>
              </a:rPr>
              <a:t>(</a:t>
            </a:r>
            <a:r>
              <a:rPr lang="en-US" sz="2000" b="1" dirty="0">
                <a:latin typeface="Century Gothic" panose="020B0502020202020204" pitchFamily="34" charset="0"/>
                <a:ea typeface="Calibri"/>
                <a:cs typeface="Arial" panose="020B0604020202020204" pitchFamily="34" charset="0"/>
              </a:rPr>
              <a:t>TTOs</a:t>
            </a:r>
            <a:r>
              <a:rPr lang="en-US" sz="2000" b="1" dirty="0" smtClean="0">
                <a:latin typeface="Century Gothic" panose="020B0502020202020204" pitchFamily="34" charset="0"/>
                <a:ea typeface="Calibri"/>
                <a:cs typeface="Arial" panose="020B0604020202020204" pitchFamily="34" charset="0"/>
              </a:rPr>
              <a:t>)</a:t>
            </a:r>
            <a:r>
              <a:rPr lang="en-US" sz="20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:</a:t>
            </a:r>
            <a:r>
              <a:rPr lang="el-GR" sz="20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15</a:t>
            </a:r>
            <a:r>
              <a:rPr lang="el-GR" sz="2000" b="1" dirty="0" smtClean="0">
                <a:latin typeface="Century Gothic" panose="020B0502020202020204" pitchFamily="34" charset="0"/>
              </a:rPr>
              <a:t>εκ €</a:t>
            </a:r>
            <a:r>
              <a:rPr lang="el-GR" sz="20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>
                <a:latin typeface="Century Gothic" panose="020B0502020202020204" pitchFamily="34" charset="0"/>
              </a:rPr>
              <a:t>(</a:t>
            </a:r>
            <a:r>
              <a:rPr lang="el-GR" sz="2000" b="1" dirty="0">
                <a:latin typeface="Century Gothic" panose="020B0502020202020204" pitchFamily="34" charset="0"/>
              </a:rPr>
              <a:t>ΓΓΕΤ)</a:t>
            </a:r>
            <a:endParaRPr lang="el-GR" sz="2000" dirty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000" b="1" dirty="0" smtClean="0">
                <a:latin typeface="Century Gothic" panose="020B0502020202020204" pitchFamily="34" charset="0"/>
              </a:rPr>
              <a:t>ERC </a:t>
            </a:r>
            <a:r>
              <a:rPr lang="en-US" sz="2000" b="1" dirty="0">
                <a:latin typeface="Century Gothic" panose="020B0502020202020204" pitchFamily="34" charset="0"/>
              </a:rPr>
              <a:t>Grant </a:t>
            </a:r>
            <a:r>
              <a:rPr lang="en-US" sz="2000" b="1" dirty="0" smtClean="0">
                <a:latin typeface="Century Gothic" panose="020B0502020202020204" pitchFamily="34" charset="0"/>
              </a:rPr>
              <a:t>schemes</a:t>
            </a:r>
            <a:r>
              <a:rPr lang="el-GR" sz="2000" b="1" dirty="0" smtClean="0">
                <a:latin typeface="Century Gothic" panose="020B0502020202020204" pitchFamily="34" charset="0"/>
              </a:rPr>
              <a:t>,</a:t>
            </a:r>
            <a:r>
              <a:rPr lang="en-US" sz="2000" b="1" dirty="0" smtClean="0">
                <a:latin typeface="Century Gothic" panose="020B0502020202020204" pitchFamily="34" charset="0"/>
              </a:rPr>
              <a:t> </a:t>
            </a:r>
            <a:r>
              <a:rPr lang="el-G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10 </a:t>
            </a:r>
            <a:r>
              <a:rPr lang="el-GR" sz="2000" b="1" dirty="0">
                <a:latin typeface="Century Gothic" panose="020B0502020202020204" pitchFamily="34" charset="0"/>
              </a:rPr>
              <a:t>εκ € </a:t>
            </a:r>
            <a:r>
              <a:rPr lang="en-US" sz="2000" b="1" dirty="0" smtClean="0">
                <a:latin typeface="Century Gothic" panose="020B0502020202020204" pitchFamily="34" charset="0"/>
              </a:rPr>
              <a:t>(</a:t>
            </a:r>
            <a:r>
              <a:rPr lang="el-GR" sz="2000" b="1" dirty="0" smtClean="0">
                <a:latin typeface="Century Gothic" panose="020B0502020202020204" pitchFamily="34" charset="0"/>
              </a:rPr>
              <a:t>ΓΓΕΤ)</a:t>
            </a:r>
            <a:endParaRPr lang="el-GR" sz="2000" dirty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anose="020B0502020202020204" pitchFamily="34" charset="0"/>
              </a:rPr>
              <a:t>Στήριξη </a:t>
            </a:r>
            <a:r>
              <a:rPr lang="en-US" sz="2000" b="1" dirty="0" smtClean="0">
                <a:latin typeface="Century Gothic" panose="020B0502020202020204" pitchFamily="34" charset="0"/>
              </a:rPr>
              <a:t>R&amp;D</a:t>
            </a:r>
            <a:r>
              <a:rPr lang="el-GR" sz="2000" b="1" dirty="0" smtClean="0">
                <a:latin typeface="Century Gothic" panose="020B0502020202020204" pitchFamily="34" charset="0"/>
              </a:rPr>
              <a:t> επιχειρήσεων, </a:t>
            </a:r>
            <a:r>
              <a:rPr lang="el-G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20 </a:t>
            </a:r>
            <a:r>
              <a:rPr lang="el-GR" sz="2000" b="1" dirty="0">
                <a:latin typeface="Century Gothic" panose="020B0502020202020204" pitchFamily="34" charset="0"/>
              </a:rPr>
              <a:t>εκ € </a:t>
            </a:r>
            <a:r>
              <a:rPr lang="el-GR" sz="20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(ΕΥΔΕ-ΕΤΑΚ)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l-GR" sz="2000" b="1" dirty="0" err="1" smtClean="0">
                <a:latin typeface="Century Gothic" panose="020B0502020202020204" pitchFamily="34" charset="0"/>
                <a:ea typeface="Calibri"/>
                <a:cs typeface="Arial" panose="020B0604020202020204" pitchFamily="34" charset="0"/>
              </a:rPr>
              <a:t>Τεχνοβλαστοί</a:t>
            </a:r>
            <a:r>
              <a:rPr lang="el-GR" sz="2000" b="1" dirty="0" smtClean="0">
                <a:latin typeface="Century Gothic" panose="020B0502020202020204" pitchFamily="34" charset="0"/>
                <a:ea typeface="Calibri"/>
                <a:cs typeface="Arial" panose="020B0604020202020204" pitchFamily="34" charset="0"/>
              </a:rPr>
              <a:t>, </a:t>
            </a:r>
            <a:r>
              <a:rPr lang="el-GR" sz="20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35 </a:t>
            </a:r>
            <a:r>
              <a:rPr lang="el-GR" sz="2000" b="1" dirty="0" smtClean="0">
                <a:latin typeface="Century Gothic" panose="020B0502020202020204" pitchFamily="34" charset="0"/>
              </a:rPr>
              <a:t>εκ </a:t>
            </a:r>
            <a:r>
              <a:rPr lang="el-GR" sz="2000" b="1" dirty="0">
                <a:latin typeface="Century Gothic" panose="020B0502020202020204" pitchFamily="34" charset="0"/>
              </a:rPr>
              <a:t>€ </a:t>
            </a:r>
            <a:r>
              <a:rPr lang="el-GR" sz="20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(</a:t>
            </a:r>
            <a:r>
              <a:rPr lang="el-GR" sz="2000" b="1" dirty="0">
                <a:latin typeface="Century Gothic" panose="020B0502020202020204" pitchFamily="34" charset="0"/>
                <a:cs typeface="Arial" panose="020B0604020202020204" pitchFamily="34" charset="0"/>
              </a:rPr>
              <a:t>ΕΥΔΕ-ΕΤΑΚ</a:t>
            </a:r>
            <a:r>
              <a:rPr lang="el-GR" sz="20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anose="020B0502020202020204" pitchFamily="34" charset="0"/>
              </a:rPr>
              <a:t>Προκηρύξεις </a:t>
            </a:r>
            <a:r>
              <a:rPr lang="el-GR" sz="2000" b="1" dirty="0">
                <a:latin typeface="Century Gothic" panose="020B0502020202020204" pitchFamily="34" charset="0"/>
              </a:rPr>
              <a:t>Διμερών Συνεργασιών</a:t>
            </a:r>
            <a:r>
              <a:rPr lang="en-US" sz="2000" b="1" dirty="0">
                <a:latin typeface="Century Gothic" panose="020B0502020202020204" pitchFamily="34" charset="0"/>
              </a:rPr>
              <a:t>: </a:t>
            </a:r>
            <a:r>
              <a:rPr lang="el-GR" sz="2000" b="1" dirty="0" smtClean="0">
                <a:latin typeface="Century Gothic" panose="020B0502020202020204" pitchFamily="34" charset="0"/>
              </a:rPr>
              <a:t>Ρωσία</a:t>
            </a:r>
            <a:r>
              <a:rPr lang="el-GR" sz="2000" b="1" dirty="0">
                <a:latin typeface="Century Gothic" panose="020B0502020202020204" pitchFamily="34" charset="0"/>
              </a:rPr>
              <a:t>, Ισραήλ, </a:t>
            </a:r>
            <a:r>
              <a:rPr lang="el-GR" sz="2000" b="1" dirty="0" smtClean="0">
                <a:latin typeface="Century Gothic" panose="020B0502020202020204" pitchFamily="34" charset="0"/>
              </a:rPr>
              <a:t>Γερμανία</a:t>
            </a:r>
            <a:r>
              <a:rPr lang="en-US" sz="2000" b="1" dirty="0" smtClean="0">
                <a:latin typeface="Century Gothic" panose="020B0502020202020204" pitchFamily="34" charset="0"/>
              </a:rPr>
              <a:t> </a:t>
            </a:r>
            <a:r>
              <a:rPr lang="en-US" sz="2000" b="1" dirty="0">
                <a:latin typeface="Century Gothic" panose="020B0502020202020204" pitchFamily="34" charset="0"/>
              </a:rPr>
              <a:t>(</a:t>
            </a:r>
            <a:r>
              <a:rPr lang="el-GR" sz="2000" b="1" dirty="0">
                <a:latin typeface="Century Gothic" panose="020B0502020202020204" pitchFamily="34" charset="0"/>
              </a:rPr>
              <a:t>ΓΓΕΤ)</a:t>
            </a: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l-GR" sz="2000" dirty="0"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l-GR" sz="2000" b="1" dirty="0" smtClean="0">
              <a:latin typeface="Century Gothic" panose="020B0502020202020204" pitchFamily="34" charset="0"/>
            </a:endParaRPr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368300" y="152400"/>
            <a:ext cx="8077200" cy="805482"/>
          </a:xfrm>
        </p:spPr>
        <p:txBody>
          <a:bodyPr>
            <a:normAutofit/>
          </a:bodyPr>
          <a:lstStyle/>
          <a:p>
            <a:pPr algn="l"/>
            <a:r>
              <a:rPr lang="el-GR" sz="2400" b="1" dirty="0" smtClean="0">
                <a:solidFill>
                  <a:srgbClr val="3A3CA0"/>
                </a:solidFill>
                <a:latin typeface="Century Gothic" panose="020B0502020202020204" pitchFamily="34" charset="0"/>
                <a:ea typeface="Arial Unicode MS" pitchFamily="34" charset="-128"/>
                <a:cs typeface="Arial Unicode MS" pitchFamily="34" charset="-128"/>
              </a:rPr>
              <a:t>Επόμενες δράσεις</a:t>
            </a:r>
            <a:endParaRPr lang="el-GR" sz="24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838200"/>
            <a:ext cx="8153400" cy="0"/>
          </a:xfrm>
          <a:prstGeom prst="line">
            <a:avLst/>
          </a:prstGeom>
          <a:ln w="31750">
            <a:solidFill>
              <a:srgbClr val="3A3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228600" y="5429071"/>
            <a:ext cx="8216900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b="1" dirty="0">
                <a:latin typeface="Century Gothic" panose="020B0502020202020204" pitchFamily="34" charset="0"/>
              </a:rPr>
              <a:t>Οδικός Χάρτης </a:t>
            </a:r>
            <a:r>
              <a:rPr lang="en-US" b="1" dirty="0">
                <a:latin typeface="Century Gothic" panose="020B0502020202020204" pitchFamily="34" charset="0"/>
              </a:rPr>
              <a:t>ESFRI: </a:t>
            </a:r>
            <a:r>
              <a:rPr lang="el-GR" dirty="0">
                <a:latin typeface="Century Gothic" panose="020B0502020202020204" pitchFamily="34" charset="0"/>
              </a:rPr>
              <a:t>17 από τις 28 υποδομές του εθνικού σχεδίου  χρηματοδότησης συνδέονται με ΕΥ </a:t>
            </a:r>
            <a:r>
              <a:rPr lang="en-US" dirty="0">
                <a:latin typeface="Century Gothic" panose="020B0502020202020204" pitchFamily="34" charset="0"/>
              </a:rPr>
              <a:t>ESFRI</a:t>
            </a:r>
            <a:endParaRPr lang="el-G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89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03675" y="1587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739128"/>
              </p:ext>
            </p:extLst>
          </p:nvPr>
        </p:nvGraphicFramePr>
        <p:xfrm>
          <a:off x="609600" y="1219200"/>
          <a:ext cx="7772400" cy="392017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934505"/>
                <a:gridCol w="2466295"/>
                <a:gridCol w="1371600"/>
              </a:tblGrid>
              <a:tr h="824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Τίτλος Δράσης</a:t>
                      </a:r>
                      <a:endParaRPr lang="el-GR" sz="1600" b="1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>
                          <a:effectLst/>
                          <a:latin typeface="+mj-lt"/>
                          <a:cs typeface="Arial" panose="020B0604020202020204" pitchFamily="34" charset="0"/>
                        </a:rPr>
                        <a:t>Στάδιο υλοποίησης</a:t>
                      </a:r>
                      <a:endParaRPr lang="el-GR" sz="1600" b="1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kern="1200" dirty="0" smtClean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( €)</a:t>
                      </a:r>
                      <a:endParaRPr lang="el-GR" sz="1600" b="1" kern="1200" dirty="0" smtClean="0">
                        <a:solidFill>
                          <a:schemeClr val="lt1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</a:tr>
              <a:tr h="418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Πρόγραμμα </a:t>
                      </a:r>
                      <a:r>
                        <a:rPr lang="en-US" sz="1600" b="1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PRIMA</a:t>
                      </a:r>
                      <a:r>
                        <a:rPr lang="el-GR" sz="1600" b="1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(*)</a:t>
                      </a: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i="1" dirty="0">
                          <a:solidFill>
                            <a:srgbClr val="3A3CA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l-GR" sz="1600" b="1" dirty="0" smtClean="0"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  <a:r>
                        <a:rPr lang="el-GR" sz="1600" b="1" baseline="30000" dirty="0" smtClean="0">
                          <a:latin typeface="+mj-lt"/>
                          <a:cs typeface="Arial" panose="020B0604020202020204" pitchFamily="34" charset="0"/>
                        </a:rPr>
                        <a:t>η</a:t>
                      </a:r>
                      <a:r>
                        <a:rPr lang="el-GR" sz="1600" b="1" dirty="0" smtClean="0">
                          <a:latin typeface="+mj-lt"/>
                          <a:cs typeface="Arial" panose="020B0604020202020204" pitchFamily="34" charset="0"/>
                        </a:rPr>
                        <a:t> ετήσια προκήρ.2018 </a:t>
                      </a:r>
                      <a:endParaRPr lang="el-GR" sz="1600" b="1" dirty="0" smtClean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10.000.000  </a:t>
                      </a:r>
                      <a:endParaRPr lang="el-GR" sz="1600" b="1" dirty="0" smtClean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</a:tr>
              <a:tr h="4180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Εθνικό Δίκτυο Ιατρικής Ακριβείας 2017-2019</a:t>
                      </a:r>
                      <a:endParaRPr lang="el-GR" sz="1600" b="1" dirty="0" smtClean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ΤΔ</a:t>
                      </a:r>
                      <a:endParaRPr lang="el-GR" sz="1600" b="1" dirty="0" smtClean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5.300.000  </a:t>
                      </a:r>
                      <a:endParaRPr lang="el-GR" sz="1600" b="1" dirty="0" smtClean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</a:tr>
              <a:tr h="423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Εμβληματικές</a:t>
                      </a:r>
                      <a:r>
                        <a:rPr lang="el-GR" sz="1600" b="1" baseline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sz="1600" b="1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δράσεις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«Οι δρόμοι της ελιάς/της</a:t>
                      </a:r>
                      <a:r>
                        <a:rPr lang="el-GR" sz="1600" b="1" baseline="0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l-GR" sz="1600" b="1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αμπέλου/του μελιού»</a:t>
                      </a:r>
                      <a:endParaRPr lang="el-GR" sz="1600" b="1" dirty="0" smtClean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ΤΔ</a:t>
                      </a:r>
                      <a:endParaRPr lang="el-GR" sz="1600" b="1" dirty="0" smtClean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10.000.000 </a:t>
                      </a:r>
                      <a:endParaRPr lang="el-GR" sz="1600" b="1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</a:tr>
              <a:tr h="8244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 smtClean="0">
                        <a:solidFill>
                          <a:prstClr val="black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Euro HPC (JU</a:t>
                      </a:r>
                      <a:r>
                        <a:rPr lang="el-GR" sz="1600" b="1" dirty="0" smtClean="0">
                          <a:solidFill>
                            <a:prstClr val="black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  <a:endParaRPr lang="el-GR" sz="1600" b="1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Διερεύνηση </a:t>
                      </a:r>
                      <a:r>
                        <a:rPr lang="el-GR" sz="1600" b="1" dirty="0" smtClean="0">
                          <a:solidFill>
                            <a:prstClr val="black"/>
                          </a:solidFill>
                          <a:latin typeface="+mj-lt"/>
                        </a:rPr>
                        <a:t>πλαισίου χρηματοδότησης ΕΕ</a:t>
                      </a:r>
                      <a:endParaRPr lang="el-GR" sz="1600" b="1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&gt;10.000.000 </a:t>
                      </a:r>
                      <a:endParaRPr lang="el-G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600" b="1" dirty="0"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</a:tr>
              <a:tr h="56520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ΣΥΝΟΛΟ (</a:t>
                      </a:r>
                      <a:r>
                        <a:rPr lang="el-GR" sz="1600" b="1" dirty="0">
                          <a:solidFill>
                            <a:srgbClr val="C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€)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endParaRPr lang="el-GR" sz="160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b="1" dirty="0" smtClean="0">
                          <a:solidFill>
                            <a:srgbClr val="C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&gt;35.300.000</a:t>
                      </a:r>
                      <a:endParaRPr lang="el-GR" sz="1600" b="1" dirty="0">
                        <a:solidFill>
                          <a:srgbClr val="C00000"/>
                        </a:solidFill>
                        <a:effectLst/>
                        <a:latin typeface="+mj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5991" marR="5991" marT="5991" marB="0"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70410" y="457200"/>
            <a:ext cx="64399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3A3CA0"/>
                </a:solidFill>
                <a:latin typeface="Century Gothic" pitchFamily="34" charset="0"/>
                <a:cs typeface="Helvetica"/>
              </a:rPr>
              <a:t>Δράσεις ΠΔΕ /</a:t>
            </a:r>
            <a:r>
              <a:rPr lang="el-GR" sz="2000" b="1" dirty="0" smtClean="0">
                <a:solidFill>
                  <a:srgbClr val="3A3CA0"/>
                </a:solidFill>
                <a:latin typeface="Century Gothic" pitchFamily="34" charset="0"/>
                <a:cs typeface="Helvetica"/>
              </a:rPr>
              <a:t>δημόσιας</a:t>
            </a:r>
            <a:r>
              <a:rPr lang="el-GR" b="1" dirty="0" smtClean="0">
                <a:solidFill>
                  <a:srgbClr val="3A3CA0"/>
                </a:solidFill>
                <a:latin typeface="Century Gothic" pitchFamily="34" charset="0"/>
                <a:cs typeface="Helvetica"/>
              </a:rPr>
              <a:t> δαπάνης, 2017–2020</a:t>
            </a:r>
            <a:endParaRPr lang="el-GR" b="1" dirty="0">
              <a:solidFill>
                <a:srgbClr val="3A3CA0"/>
              </a:solidFill>
              <a:latin typeface="Century Gothic" pitchFamily="34" charset="0"/>
              <a:cs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2775" y="5164227"/>
            <a:ext cx="6781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l-GR" sz="1400" i="1" dirty="0" smtClean="0">
                <a:latin typeface="Century Gothic" panose="020B0502020202020204" pitchFamily="34" charset="0"/>
              </a:rPr>
              <a:t>(*) Σε </a:t>
            </a:r>
            <a:r>
              <a:rPr lang="el-GR" sz="1400" i="1" dirty="0">
                <a:latin typeface="Century Gothic" panose="020B0502020202020204" pitchFamily="34" charset="0"/>
              </a:rPr>
              <a:t>σύνολο 394 </a:t>
            </a:r>
            <a:r>
              <a:rPr lang="el-GR" sz="1400" i="1" dirty="0" smtClean="0">
                <a:latin typeface="Century Gothic" panose="020B0502020202020204" pitchFamily="34" charset="0"/>
              </a:rPr>
              <a:t>προτάσεων, </a:t>
            </a:r>
            <a:r>
              <a:rPr lang="el-GR" sz="1400" i="1" dirty="0">
                <a:latin typeface="Century Gothic" panose="020B0502020202020204" pitchFamily="34" charset="0"/>
              </a:rPr>
              <a:t>194 με ελληνική συμμετοχή </a:t>
            </a:r>
          </a:p>
        </p:txBody>
      </p:sp>
    </p:spTree>
    <p:extLst>
      <p:ext uri="{BB962C8B-B14F-4D97-AF65-F5344CB8AC3E}">
        <p14:creationId xmlns:p14="http://schemas.microsoft.com/office/powerpoint/2010/main" val="356360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6200"/>
            <a:ext cx="8534400" cy="1079107"/>
          </a:xfrm>
        </p:spPr>
        <p:txBody>
          <a:bodyPr>
            <a:normAutofit/>
          </a:bodyPr>
          <a:lstStyle/>
          <a:p>
            <a:pPr algn="l"/>
            <a:r>
              <a:rPr lang="el-GR" sz="2800" b="1" dirty="0" smtClean="0">
                <a:solidFill>
                  <a:srgbClr val="3A3CA0"/>
                </a:solidFill>
                <a:latin typeface="Century Gothic" pitchFamily="34" charset="0"/>
              </a:rPr>
              <a:t>Η Έρευνα </a:t>
            </a:r>
            <a:r>
              <a:rPr lang="el-GR" sz="2800" b="1" dirty="0">
                <a:solidFill>
                  <a:srgbClr val="3A3CA0"/>
                </a:solidFill>
                <a:latin typeface="Century Gothic" pitchFamily="34" charset="0"/>
              </a:rPr>
              <a:t>για τη Κοινωνία </a:t>
            </a:r>
            <a:endParaRPr lang="el-GR" sz="2800" b="1" dirty="0" smtClean="0">
              <a:solidFill>
                <a:srgbClr val="3A3CA0"/>
              </a:solidFill>
              <a:latin typeface="Century Gothic" pitchFamily="34" charset="0"/>
              <a:ea typeface="+mn-ea"/>
              <a:cs typeface="Helvetica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914400"/>
            <a:ext cx="8153400" cy="0"/>
          </a:xfrm>
          <a:prstGeom prst="line">
            <a:avLst/>
          </a:prstGeom>
          <a:ln w="31750">
            <a:solidFill>
              <a:srgbClr val="3A3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44500" y="1600200"/>
            <a:ext cx="82296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3429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l-GR" sz="2400" b="1" dirty="0" smtClean="0">
                <a:latin typeface="Century Gothic" pitchFamily="34" charset="0"/>
              </a:rPr>
              <a:t>Εξωστρέφεια ερευνητικών</a:t>
            </a:r>
            <a:r>
              <a:rPr lang="en-US" sz="2400" b="1" dirty="0" smtClean="0">
                <a:latin typeface="Century Gothic" pitchFamily="34" charset="0"/>
              </a:rPr>
              <a:t> </a:t>
            </a:r>
            <a:r>
              <a:rPr lang="el-GR" sz="2400" b="1" dirty="0" smtClean="0">
                <a:latin typeface="Century Gothic" pitchFamily="34" charset="0"/>
              </a:rPr>
              <a:t>φορέων - Ανοιχτές «θύρες» </a:t>
            </a:r>
          </a:p>
          <a:p>
            <a:pPr marL="685800" indent="-3429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l-GR" sz="2400" b="1" dirty="0" smtClean="0">
                <a:latin typeface="Century Gothic" pitchFamily="34" charset="0"/>
              </a:rPr>
              <a:t>Όσμωση με άλλες βαθμίδες εκπαίδευσης</a:t>
            </a:r>
            <a:endParaRPr lang="el-GR" sz="2400" b="1" dirty="0">
              <a:latin typeface="Century Gothic" pitchFamily="34" charset="0"/>
            </a:endParaRPr>
          </a:p>
          <a:p>
            <a:pPr marL="6858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sz="2400" b="1" dirty="0">
                <a:latin typeface="Century Gothic" pitchFamily="34" charset="0"/>
              </a:rPr>
              <a:t>Στήριξη του θεσμικού ρόλου των ΕΚ ως συμβούλων της </a:t>
            </a:r>
            <a:r>
              <a:rPr lang="el-GR" sz="2400" b="1" dirty="0" smtClean="0">
                <a:latin typeface="Century Gothic" pitchFamily="34" charset="0"/>
              </a:rPr>
              <a:t>Πολιτείας για τις μεγάλες προκλήσεις της εποχής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211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266700" y="1237847"/>
            <a:ext cx="9049043" cy="494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itchFamily="34" charset="0"/>
              </a:rPr>
              <a:t>Στρατηγικός στόχος με σημαντικά βήματα στο «σήμερα» </a:t>
            </a:r>
          </a:p>
        </p:txBody>
      </p:sp>
      <p:sp>
        <p:nvSpPr>
          <p:cNvPr id="5" name="10 - TextBox"/>
          <p:cNvSpPr txBox="1"/>
          <p:nvPr/>
        </p:nvSpPr>
        <p:spPr>
          <a:xfrm>
            <a:off x="266700" y="224135"/>
            <a:ext cx="910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3A3CA0"/>
                </a:solidFill>
                <a:latin typeface="Century Gothic" pitchFamily="34" charset="0"/>
              </a:rPr>
              <a:t>Ο «ενιαίος» χώρος ανώτατης εκπαίδευσης και έρευνας</a:t>
            </a:r>
            <a:endParaRPr lang="el-GR" sz="2400" b="1" dirty="0">
              <a:solidFill>
                <a:srgbClr val="3A3CA0"/>
              </a:solidFill>
              <a:latin typeface="Century Gothic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04800" y="762000"/>
            <a:ext cx="8153400" cy="0"/>
          </a:xfrm>
          <a:prstGeom prst="line">
            <a:avLst/>
          </a:prstGeom>
          <a:ln w="31750">
            <a:solidFill>
              <a:srgbClr val="3A3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1 - TextBox"/>
          <p:cNvSpPr txBox="1"/>
          <p:nvPr/>
        </p:nvSpPr>
        <p:spPr>
          <a:xfrm>
            <a:off x="304800" y="2158663"/>
            <a:ext cx="4219720" cy="4247317"/>
          </a:xfrm>
          <a:prstGeom prst="rect">
            <a:avLst/>
          </a:prstGeom>
          <a:solidFill>
            <a:schemeClr val="accent1">
              <a:lumMod val="40000"/>
              <a:lumOff val="60000"/>
              <a:alpha val="26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b="1" u="sng" dirty="0" smtClean="0">
                <a:latin typeface="Century Gothic" pitchFamily="34" charset="0"/>
              </a:rPr>
              <a:t>Δυσκολίες</a:t>
            </a:r>
            <a:r>
              <a:rPr lang="en-US" b="1" u="sng" dirty="0" smtClean="0">
                <a:latin typeface="Century Gothic" pitchFamily="34" charset="0"/>
              </a:rPr>
              <a:t>/</a:t>
            </a:r>
            <a:r>
              <a:rPr lang="el-GR" b="1" u="sng" dirty="0" smtClean="0">
                <a:latin typeface="Century Gothic" pitchFamily="34" charset="0"/>
              </a:rPr>
              <a:t>Αδυναμίες</a:t>
            </a:r>
            <a:r>
              <a:rPr lang="en-US" b="1" u="sng" dirty="0" smtClean="0">
                <a:latin typeface="Century Gothic" pitchFamily="34" charset="0"/>
              </a:rPr>
              <a:t>:</a:t>
            </a:r>
            <a:endParaRPr lang="el-GR" b="1" u="sng" dirty="0" smtClean="0">
              <a:latin typeface="Century Gothic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b="1" dirty="0" smtClean="0">
                <a:latin typeface="Century Gothic" pitchFamily="34" charset="0"/>
              </a:rPr>
              <a:t>Δεν υπάρχει «ενιαία» αντίληψη στην ερευνητική/ακαδημαϊκή κοινότητα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b="1" dirty="0" smtClean="0">
                <a:latin typeface="Century Gothic" pitchFamily="34" charset="0"/>
              </a:rPr>
              <a:t>Υπάρχει ποικιλία διοικητικών δομών αλλά και κουλτούρας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Αναγκαιότητα άμεσων ρυθμίσεων (ενιαίο μητρώο αξιολογητών, κινητικότητα ερευνητών)</a:t>
            </a:r>
          </a:p>
        </p:txBody>
      </p:sp>
      <p:sp>
        <p:nvSpPr>
          <p:cNvPr id="3" name="Rectangle 2"/>
          <p:cNvSpPr/>
          <p:nvPr/>
        </p:nvSpPr>
        <p:spPr>
          <a:xfrm>
            <a:off x="4724400" y="2158663"/>
            <a:ext cx="3943350" cy="4247317"/>
          </a:xfrm>
          <a:prstGeom prst="rect">
            <a:avLst/>
          </a:prstGeom>
          <a:solidFill>
            <a:schemeClr val="accent1">
              <a:lumMod val="40000"/>
              <a:lumOff val="60000"/>
              <a:alpha val="26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marL="342900">
              <a:lnSpc>
                <a:spcPct val="150000"/>
              </a:lnSpc>
            </a:pPr>
            <a:r>
              <a:rPr lang="el-GR" b="1" u="sng" dirty="0">
                <a:latin typeface="Century Gothic" pitchFamily="34" charset="0"/>
              </a:rPr>
              <a:t>Απαιτείται διαβούλευση «από τα κάτω» για </a:t>
            </a:r>
            <a:r>
              <a:rPr lang="el-GR" b="1" u="sng" dirty="0" err="1">
                <a:latin typeface="Century Gothic" pitchFamily="34" charset="0"/>
              </a:rPr>
              <a:t>συνδιαμόρφωση</a:t>
            </a:r>
            <a:r>
              <a:rPr lang="el-GR" b="1" u="sng" dirty="0">
                <a:latin typeface="Century Gothic" pitchFamily="34" charset="0"/>
              </a:rPr>
              <a:t> πλαισίου και για </a:t>
            </a:r>
            <a:r>
              <a:rPr lang="el-GR" b="1" u="sng" dirty="0" smtClean="0">
                <a:latin typeface="Century Gothic" pitchFamily="34" charset="0"/>
              </a:rPr>
              <a:t>συναινέσεις</a:t>
            </a:r>
            <a:endParaRPr lang="en-US" b="1" u="sng" dirty="0" smtClean="0">
              <a:latin typeface="Century Gothic" pitchFamily="34" charset="0"/>
            </a:endParaRPr>
          </a:p>
          <a:p>
            <a:pPr marL="342900">
              <a:lnSpc>
                <a:spcPct val="150000"/>
              </a:lnSpc>
            </a:pPr>
            <a:r>
              <a:rPr lang="el-GR" b="1" dirty="0" smtClean="0">
                <a:latin typeface="Century Gothic" pitchFamily="34" charset="0"/>
              </a:rPr>
              <a:t> </a:t>
            </a:r>
            <a:endParaRPr lang="en-US" b="1" dirty="0" smtClean="0">
              <a:latin typeface="Century Gothic" pitchFamily="34" charset="0"/>
            </a:endParaRPr>
          </a:p>
          <a:p>
            <a:pPr marL="6286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b="1" dirty="0" smtClean="0">
                <a:latin typeface="Century Gothic" pitchFamily="34" charset="0"/>
              </a:rPr>
              <a:t>συνέργειες </a:t>
            </a:r>
            <a:r>
              <a:rPr lang="el-GR" b="1" dirty="0">
                <a:latin typeface="Century Gothic" pitchFamily="34" charset="0"/>
              </a:rPr>
              <a:t>Πανεπιστημίων και Ερευνητικών </a:t>
            </a:r>
            <a:r>
              <a:rPr lang="el-GR" b="1" dirty="0" smtClean="0">
                <a:latin typeface="Century Gothic" pitchFamily="34" charset="0"/>
              </a:rPr>
              <a:t>Κέντρων</a:t>
            </a:r>
            <a:endParaRPr lang="en-US" b="1" dirty="0" smtClean="0">
              <a:latin typeface="Century Gothic" pitchFamily="34" charset="0"/>
            </a:endParaRPr>
          </a:p>
          <a:p>
            <a:pPr marL="6286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b="1" dirty="0" smtClean="0">
                <a:latin typeface="Century Gothic" pitchFamily="34" charset="0"/>
              </a:rPr>
              <a:t>σύγκλιση θεσμικού </a:t>
            </a:r>
            <a:r>
              <a:rPr lang="el-GR" b="1" dirty="0">
                <a:latin typeface="Century Gothic" pitchFamily="34" charset="0"/>
              </a:rPr>
              <a:t>πλαισίου </a:t>
            </a:r>
            <a:endParaRPr lang="en-US" b="1" dirty="0" smtClean="0">
              <a:latin typeface="Century Gothic" pitchFamily="34" charset="0"/>
            </a:endParaRPr>
          </a:p>
          <a:p>
            <a:pPr marL="6286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b="1" dirty="0" smtClean="0">
                <a:latin typeface="Century Gothic" pitchFamily="34" charset="0"/>
              </a:rPr>
              <a:t>όσμωση </a:t>
            </a:r>
            <a:r>
              <a:rPr lang="el-GR" b="1" dirty="0">
                <a:latin typeface="Century Gothic" pitchFamily="34" charset="0"/>
              </a:rPr>
              <a:t>του σχήματος διακυβέρνησης</a:t>
            </a:r>
          </a:p>
        </p:txBody>
      </p:sp>
    </p:spTree>
    <p:extLst>
      <p:ext uri="{BB962C8B-B14F-4D97-AF65-F5344CB8AC3E}">
        <p14:creationId xmlns:p14="http://schemas.microsoft.com/office/powerpoint/2010/main" val="12562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685800"/>
          </a:xfrm>
        </p:spPr>
        <p:txBody>
          <a:bodyPr>
            <a:normAutofit/>
          </a:bodyPr>
          <a:lstStyle/>
          <a:p>
            <a:pPr algn="l"/>
            <a:r>
              <a:rPr lang="el-GR" sz="2800" b="1" dirty="0" smtClean="0">
                <a:solidFill>
                  <a:srgbClr val="3A3CA0"/>
                </a:solidFill>
                <a:latin typeface="Century Gothic" pitchFamily="34" charset="0"/>
              </a:rPr>
              <a:t>Άμεσα ζητήματα</a:t>
            </a:r>
            <a:endParaRPr lang="el-GR" sz="2800" b="1" dirty="0" smtClean="0">
              <a:solidFill>
                <a:srgbClr val="3A3CA0"/>
              </a:solidFill>
              <a:latin typeface="Century Gothic" pitchFamily="34" charset="0"/>
              <a:ea typeface="+mn-ea"/>
              <a:cs typeface="Helvetica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914400"/>
            <a:ext cx="8153400" cy="0"/>
          </a:xfrm>
          <a:prstGeom prst="line">
            <a:avLst/>
          </a:prstGeom>
          <a:ln w="31750">
            <a:solidFill>
              <a:srgbClr val="3A3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76200" y="1219200"/>
            <a:ext cx="8839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l-GR" sz="2400" b="1" dirty="0" smtClean="0">
                <a:latin typeface="Century Gothic" pitchFamily="34" charset="0"/>
              </a:rPr>
              <a:t>Χρηματοδότηση Έρευνας και Καινοτομίας 2021-2027</a:t>
            </a:r>
          </a:p>
          <a:p>
            <a:pPr marL="685800" indent="-3429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l-GR" sz="2400" dirty="0">
                <a:latin typeface="Century Gothic" pitchFamily="34" charset="0"/>
              </a:rPr>
              <a:t>Ολοκλήρωση </a:t>
            </a:r>
            <a:r>
              <a:rPr lang="el-GR" sz="2400" dirty="0" smtClean="0">
                <a:latin typeface="Century Gothic" pitchFamily="34" charset="0"/>
              </a:rPr>
              <a:t>διαβούλευσης </a:t>
            </a:r>
            <a:r>
              <a:rPr lang="el-GR" sz="2400" dirty="0">
                <a:latin typeface="Century Gothic" pitchFamily="34" charset="0"/>
              </a:rPr>
              <a:t>κ-μ ΕΕ </a:t>
            </a:r>
            <a:r>
              <a:rPr lang="el-GR" sz="2400" dirty="0" smtClean="0">
                <a:latin typeface="Century Gothic" pitchFamily="34" charset="0"/>
              </a:rPr>
              <a:t>για το νέο ΠΠ </a:t>
            </a:r>
            <a:r>
              <a:rPr lang="en-US" sz="2400" dirty="0" smtClean="0">
                <a:latin typeface="Century Gothic" pitchFamily="34" charset="0"/>
              </a:rPr>
              <a:t>Horizon </a:t>
            </a:r>
            <a:r>
              <a:rPr lang="en-US" sz="2400" dirty="0">
                <a:latin typeface="Century Gothic" pitchFamily="34" charset="0"/>
              </a:rPr>
              <a:t>Europe</a:t>
            </a:r>
            <a:r>
              <a:rPr lang="el-GR" sz="2400" dirty="0">
                <a:latin typeface="Century Gothic" pitchFamily="34" charset="0"/>
              </a:rPr>
              <a:t> </a:t>
            </a:r>
            <a:r>
              <a:rPr lang="el-GR" sz="2400" dirty="0" smtClean="0">
                <a:latin typeface="Century Gothic" pitchFamily="34" charset="0"/>
              </a:rPr>
              <a:t>(97,4 </a:t>
            </a:r>
            <a:r>
              <a:rPr lang="en-US" sz="2400" dirty="0" smtClean="0">
                <a:latin typeface="Century Gothic" pitchFamily="34" charset="0"/>
              </a:rPr>
              <a:t>b </a:t>
            </a:r>
            <a:r>
              <a:rPr lang="el-GR" sz="2400" dirty="0" smtClean="0">
                <a:latin typeface="Century Gothic" pitchFamily="34" charset="0"/>
              </a:rPr>
              <a:t>€), τα Διαρθρωτικά Ταμεία και το Ευρωπαϊκό Συμβούλιο Καινοτομίας</a:t>
            </a:r>
            <a:r>
              <a:rPr lang="en-US" sz="2400" dirty="0" smtClean="0">
                <a:latin typeface="Century Gothic" pitchFamily="34" charset="0"/>
              </a:rPr>
              <a:t>, </a:t>
            </a:r>
            <a:r>
              <a:rPr lang="el-GR" sz="2400" dirty="0">
                <a:latin typeface="Century Gothic" pitchFamily="34" charset="0"/>
              </a:rPr>
              <a:t>το </a:t>
            </a:r>
            <a:r>
              <a:rPr lang="en-US" sz="2400" dirty="0" err="1" smtClean="0">
                <a:latin typeface="Century Gothic" pitchFamily="34" charset="0"/>
              </a:rPr>
              <a:t>InvestEU</a:t>
            </a:r>
            <a:endParaRPr lang="el-GR" sz="2400" dirty="0">
              <a:latin typeface="Century Gothic" pitchFamily="34" charset="0"/>
            </a:endParaRPr>
          </a:p>
          <a:p>
            <a:pPr marL="6858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l-GR" sz="2400" b="1" dirty="0" smtClean="0">
                <a:latin typeface="Century Gothic" pitchFamily="34" charset="0"/>
              </a:rPr>
              <a:t>Θέματα Ανοιχτής Επιστήμης </a:t>
            </a:r>
            <a:endParaRPr lang="el-GR" sz="2400" b="1" dirty="0">
              <a:latin typeface="Century Gothic" pitchFamily="34" charset="0"/>
            </a:endParaRPr>
          </a:p>
          <a:p>
            <a:pPr marL="685800" indent="-342900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l-GR" sz="2400" b="1" dirty="0" smtClean="0">
                <a:latin typeface="Century Gothic" pitchFamily="34" charset="0"/>
              </a:rPr>
              <a:t>Πενταετής διεθνής αξιολόγηση Ερευνητικών Κέντρων και Ινστιτούτων</a:t>
            </a:r>
            <a:r>
              <a:rPr lang="en-US" sz="2400" b="1" dirty="0" smtClean="0">
                <a:latin typeface="Century Gothic" pitchFamily="34" charset="0"/>
              </a:rPr>
              <a:t>:</a:t>
            </a:r>
            <a:r>
              <a:rPr lang="el-GR" sz="2400" b="1" dirty="0" smtClean="0">
                <a:latin typeface="Century Gothic" pitchFamily="34" charset="0"/>
              </a:rPr>
              <a:t> </a:t>
            </a:r>
            <a:r>
              <a:rPr lang="el-GR" sz="2400" dirty="0" smtClean="0">
                <a:latin typeface="Century Gothic" pitchFamily="34" charset="0"/>
              </a:rPr>
              <a:t>έως Ιούνιο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292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10 - TextBox"/>
          <p:cNvSpPr txBox="1"/>
          <p:nvPr/>
        </p:nvSpPr>
        <p:spPr>
          <a:xfrm>
            <a:off x="304800" y="31498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3A3CA0"/>
                </a:solidFill>
                <a:latin typeface="Century Gothic" pitchFamily="34" charset="0"/>
              </a:rPr>
              <a:t>Σχήμα Διακυβέρνησης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81000" y="838200"/>
            <a:ext cx="8153400" cy="0"/>
          </a:xfrm>
          <a:prstGeom prst="line">
            <a:avLst/>
          </a:prstGeom>
          <a:ln w="31750">
            <a:solidFill>
              <a:srgbClr val="3A3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395536" y="1408584"/>
            <a:ext cx="7992888" cy="4154016"/>
            <a:chOff x="395536" y="1713384"/>
            <a:chExt cx="7992888" cy="4154016"/>
          </a:xfrm>
        </p:grpSpPr>
        <p:cxnSp>
          <p:nvCxnSpPr>
            <p:cNvPr id="29" name="Straight Connector 28"/>
            <p:cNvCxnSpPr/>
            <p:nvPr/>
          </p:nvCxnSpPr>
          <p:spPr>
            <a:xfrm flipH="1" flipV="1">
              <a:off x="1452712" y="4494283"/>
              <a:ext cx="5747580" cy="1517"/>
            </a:xfrm>
            <a:prstGeom prst="lin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395536" y="1713384"/>
              <a:ext cx="7992888" cy="4154016"/>
              <a:chOff x="395536" y="1484784"/>
              <a:chExt cx="7992888" cy="4154016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395536" y="1484784"/>
                <a:ext cx="7992888" cy="4154016"/>
                <a:chOff x="395536" y="1484784"/>
                <a:chExt cx="7992888" cy="4154016"/>
              </a:xfrm>
            </p:grpSpPr>
            <p:cxnSp>
              <p:nvCxnSpPr>
                <p:cNvPr id="6" name="Straight Connector 5"/>
                <p:cNvCxnSpPr/>
                <p:nvPr/>
              </p:nvCxnSpPr>
              <p:spPr>
                <a:xfrm flipV="1">
                  <a:off x="1475656" y="2744924"/>
                  <a:ext cx="4192" cy="603684"/>
                </a:xfrm>
                <a:prstGeom prst="lin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</p:cxnSp>
            <p:cxnSp>
              <p:nvCxnSpPr>
                <p:cNvPr id="9" name="Straight Connector 8"/>
                <p:cNvCxnSpPr/>
                <p:nvPr/>
              </p:nvCxnSpPr>
              <p:spPr>
                <a:xfrm>
                  <a:off x="4355976" y="3789040"/>
                  <a:ext cx="0" cy="1368152"/>
                </a:xfrm>
                <a:prstGeom prst="line">
                  <a:avLst/>
                </a:prstGeom>
                <a:ln>
                  <a:headEnd type="none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" name="Group 9"/>
                <p:cNvGrpSpPr/>
                <p:nvPr/>
              </p:nvGrpSpPr>
              <p:grpSpPr>
                <a:xfrm>
                  <a:off x="395536" y="1484784"/>
                  <a:ext cx="7992888" cy="4154016"/>
                  <a:chOff x="467544" y="836712"/>
                  <a:chExt cx="7992888" cy="4154016"/>
                </a:xfrm>
              </p:grpSpPr>
              <p:cxnSp>
                <p:nvCxnSpPr>
                  <p:cNvPr id="11" name="Straight Connector 10"/>
                  <p:cNvCxnSpPr>
                    <a:stCxn id="23" idx="1"/>
                  </p:cNvCxnSpPr>
                  <p:nvPr/>
                </p:nvCxnSpPr>
                <p:spPr>
                  <a:xfrm flipH="1">
                    <a:off x="1556048" y="2096852"/>
                    <a:ext cx="1863824" cy="0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</p:cxnSp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4427984" y="2276872"/>
                    <a:ext cx="0" cy="648072"/>
                  </a:xfrm>
                  <a:prstGeom prst="line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</p:cxnSp>
              <p:grpSp>
                <p:nvGrpSpPr>
                  <p:cNvPr id="13" name="Group 12"/>
                  <p:cNvGrpSpPr/>
                  <p:nvPr/>
                </p:nvGrpSpPr>
                <p:grpSpPr>
                  <a:xfrm>
                    <a:off x="3419872" y="836712"/>
                    <a:ext cx="4896544" cy="1512168"/>
                    <a:chOff x="3419872" y="836712"/>
                    <a:chExt cx="4896544" cy="1512168"/>
                  </a:xfrm>
                </p:grpSpPr>
                <p:cxnSp>
                  <p:nvCxnSpPr>
                    <p:cNvPr id="20" name="Straight Arrow Connector 19"/>
                    <p:cNvCxnSpPr/>
                    <p:nvPr/>
                  </p:nvCxnSpPr>
                  <p:spPr>
                    <a:xfrm flipH="1">
                      <a:off x="5220072" y="1124744"/>
                      <a:ext cx="864096" cy="0"/>
                    </a:xfrm>
                    <a:prstGeom prst="straightConnector1">
                      <a:avLst/>
                    </a:prstGeom>
                    <a:ln>
                      <a:solidFill>
                        <a:srgbClr val="4F81BD"/>
                      </a:solidFill>
                      <a:headEnd type="none"/>
                      <a:tailEnd type="none"/>
                    </a:ln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</p:cxnSp>
                <p:sp>
                  <p:nvSpPr>
                    <p:cNvPr id="21" name="Rounded Rectangle 20"/>
                    <p:cNvSpPr/>
                    <p:nvPr/>
                  </p:nvSpPr>
                  <p:spPr>
                    <a:xfrm>
                      <a:off x="3419872" y="836712"/>
                      <a:ext cx="2016224" cy="576064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l-GR" sz="2000" b="1" dirty="0" smtClean="0"/>
                        <a:t>Κοινοβούλιο </a:t>
                      </a:r>
                      <a:endParaRPr lang="en-US" b="1" dirty="0"/>
                    </a:p>
                  </p:txBody>
                </p:sp>
                <p:sp>
                  <p:nvSpPr>
                    <p:cNvPr id="22" name="Rounded Rectangle 21"/>
                    <p:cNvSpPr/>
                    <p:nvPr/>
                  </p:nvSpPr>
                  <p:spPr>
                    <a:xfrm>
                      <a:off x="5940152" y="836712"/>
                      <a:ext cx="2376264" cy="576064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l-GR" sz="1400" b="1" dirty="0"/>
                        <a:t>Ειδική Μόνιμη Επιτροπή </a:t>
                      </a:r>
                      <a:endParaRPr lang="el-GR" sz="1400" b="1" dirty="0" smtClean="0"/>
                    </a:p>
                    <a:p>
                      <a:pPr algn="ctr"/>
                      <a:r>
                        <a:rPr lang="el-GR" sz="1400" b="1" dirty="0" smtClean="0"/>
                        <a:t>Έρευνας </a:t>
                      </a:r>
                      <a:r>
                        <a:rPr lang="el-GR" sz="1400" b="1" dirty="0"/>
                        <a:t>και Τεχνολογίας</a:t>
                      </a:r>
                      <a:endParaRPr lang="en-US" sz="1400" b="1" dirty="0"/>
                    </a:p>
                  </p:txBody>
                </p:sp>
                <p:sp>
                  <p:nvSpPr>
                    <p:cNvPr id="23" name="Rounded Rectangle 22"/>
                    <p:cNvSpPr/>
                    <p:nvPr/>
                  </p:nvSpPr>
                  <p:spPr>
                    <a:xfrm>
                      <a:off x="3419872" y="1844824"/>
                      <a:ext cx="2016224" cy="504056"/>
                    </a:xfrm>
                    <a:prstGeom prst="roundRect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l-GR" sz="2000" b="1" dirty="0" smtClean="0"/>
                        <a:t>Κυβέρνηση</a:t>
                      </a:r>
                      <a:endParaRPr lang="en-US" sz="2000" b="1" dirty="0"/>
                    </a:p>
                  </p:txBody>
                </p:sp>
                <p:cxnSp>
                  <p:nvCxnSpPr>
                    <p:cNvPr id="24" name="Straight Connector 23"/>
                    <p:cNvCxnSpPr>
                      <a:stCxn id="21" idx="2"/>
                      <a:endCxn id="23" idx="0"/>
                    </p:cNvCxnSpPr>
                    <p:nvPr/>
                  </p:nvCxnSpPr>
                  <p:spPr>
                    <a:xfrm>
                      <a:off x="4427984" y="1412776"/>
                      <a:ext cx="0" cy="432048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accent1"/>
                    </a:lnRef>
                    <a:fillRef idx="1">
                      <a:schemeClr val="lt1"/>
                    </a:fillRef>
                    <a:effectRef idx="0">
                      <a:schemeClr val="accent1"/>
                    </a:effectRef>
                    <a:fontRef idx="minor">
                      <a:schemeClr val="dk1"/>
                    </a:fontRef>
                  </p:style>
                </p:cxnSp>
              </p:grpSp>
              <p:sp>
                <p:nvSpPr>
                  <p:cNvPr id="14" name="Rounded Rectangle 13"/>
                  <p:cNvSpPr/>
                  <p:nvPr/>
                </p:nvSpPr>
                <p:spPr>
                  <a:xfrm>
                    <a:off x="539552" y="2492896"/>
                    <a:ext cx="2016224" cy="648072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l-GR" b="1" dirty="0"/>
                      <a:t>Περιφέρειες</a:t>
                    </a:r>
                  </a:p>
                  <a:p>
                    <a:pPr algn="ctr"/>
                    <a:r>
                      <a:rPr lang="el-GR" b="1" dirty="0"/>
                      <a:t>Π.Σ.Ε.Κ</a:t>
                    </a:r>
                    <a:endParaRPr lang="en-US" b="1" dirty="0"/>
                  </a:p>
                </p:txBody>
              </p:sp>
              <p:sp>
                <p:nvSpPr>
                  <p:cNvPr id="15" name="Rounded Rectangle 14"/>
                  <p:cNvSpPr/>
                  <p:nvPr/>
                </p:nvSpPr>
                <p:spPr>
                  <a:xfrm>
                    <a:off x="3203848" y="2492896"/>
                    <a:ext cx="2592288" cy="648072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l-GR" b="1" dirty="0" smtClean="0"/>
                  </a:p>
                  <a:p>
                    <a:pPr algn="ctr"/>
                    <a:r>
                      <a:rPr lang="el-GR" b="1" dirty="0" err="1" smtClean="0"/>
                      <a:t>Υπ.Π.Ε.Θ</a:t>
                    </a:r>
                    <a:r>
                      <a:rPr lang="el-GR" b="1" dirty="0" smtClean="0"/>
                      <a:t>.</a:t>
                    </a:r>
                  </a:p>
                  <a:p>
                    <a:pPr algn="ctr"/>
                    <a:r>
                      <a:rPr lang="el-GR" b="1" dirty="0" smtClean="0"/>
                      <a:t>Τομέας Ε&amp;Κ/Γ.Γ.Ε.Τ</a:t>
                    </a:r>
                  </a:p>
                  <a:p>
                    <a:pPr algn="ctr"/>
                    <a:endParaRPr lang="en-US" b="1" dirty="0"/>
                  </a:p>
                </p:txBody>
              </p:sp>
              <p:sp>
                <p:nvSpPr>
                  <p:cNvPr id="16" name="Rounded Rectangle 15"/>
                  <p:cNvSpPr/>
                  <p:nvPr/>
                </p:nvSpPr>
                <p:spPr>
                  <a:xfrm>
                    <a:off x="5724128" y="2564904"/>
                    <a:ext cx="1800200" cy="432048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l-GR" sz="2000" b="1" dirty="0" smtClean="0"/>
                      <a:t>Ε.Σ.Ε.Κ. – Τ.Ε.Σ</a:t>
                    </a:r>
                    <a:endParaRPr lang="en-US" sz="2000" b="1" dirty="0"/>
                  </a:p>
                </p:txBody>
              </p:sp>
              <p:sp>
                <p:nvSpPr>
                  <p:cNvPr id="17" name="Rounded Rectangle 16"/>
                  <p:cNvSpPr/>
                  <p:nvPr/>
                </p:nvSpPr>
                <p:spPr>
                  <a:xfrm>
                    <a:off x="467544" y="4210472"/>
                    <a:ext cx="2376264" cy="780256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l-GR" b="1" dirty="0" smtClean="0"/>
                      <a:t>Ιδιωτικός Τομέας</a:t>
                    </a:r>
                    <a:endParaRPr lang="en-US" b="1" dirty="0"/>
                  </a:p>
                </p:txBody>
              </p:sp>
              <p:sp>
                <p:nvSpPr>
                  <p:cNvPr id="18" name="Rounded Rectangle 17"/>
                  <p:cNvSpPr/>
                  <p:nvPr/>
                </p:nvSpPr>
                <p:spPr>
                  <a:xfrm>
                    <a:off x="3043808" y="4076328"/>
                    <a:ext cx="2736304" cy="914400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l-GR" b="1" dirty="0" smtClean="0"/>
                      <a:t>Ερευνητικά Κέντρα</a:t>
                    </a:r>
                  </a:p>
                  <a:p>
                    <a:pPr algn="ctr"/>
                    <a:r>
                      <a:rPr lang="el-GR" b="1" dirty="0" smtClean="0"/>
                      <a:t>Τεχνολογικοί Φορείς</a:t>
                    </a:r>
                    <a:endParaRPr lang="en-US" b="1" dirty="0"/>
                  </a:p>
                </p:txBody>
              </p:sp>
              <p:sp>
                <p:nvSpPr>
                  <p:cNvPr id="19" name="Rounded Rectangle 18"/>
                  <p:cNvSpPr/>
                  <p:nvPr/>
                </p:nvSpPr>
                <p:spPr>
                  <a:xfrm>
                    <a:off x="6084168" y="4207396"/>
                    <a:ext cx="2376264" cy="783332"/>
                  </a:xfrm>
                  <a:prstGeom prst="roundRect">
                    <a:avLst/>
                  </a:prstGeom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GB" sz="2000" b="1" dirty="0" smtClean="0"/>
                      <a:t>A.E.I. (</a:t>
                    </a:r>
                    <a:r>
                      <a:rPr lang="el-GR" sz="2000" b="1" dirty="0" smtClean="0"/>
                      <a:t>Ε.Π.Ι.</a:t>
                    </a:r>
                    <a:r>
                      <a:rPr lang="en-GB" sz="2000" b="1" dirty="0" smtClean="0"/>
                      <a:t>)</a:t>
                    </a:r>
                    <a:endParaRPr lang="en-US" sz="2000" b="1" dirty="0"/>
                  </a:p>
                </p:txBody>
              </p:sp>
            </p:grpSp>
          </p:grpSp>
          <p:cxnSp>
            <p:nvCxnSpPr>
              <p:cNvPr id="33" name="Straight Connector 32"/>
              <p:cNvCxnSpPr/>
              <p:nvPr/>
            </p:nvCxnSpPr>
            <p:spPr>
              <a:xfrm flipV="1">
                <a:off x="1446619" y="4268717"/>
                <a:ext cx="4192" cy="60368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7191908" y="4251784"/>
                <a:ext cx="4192" cy="603684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6871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27049" y="1219200"/>
            <a:ext cx="8229600" cy="394399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3" algn="ctr"/>
            <a:endParaRPr lang="en-US" sz="2400" b="1" dirty="0" smtClean="0">
              <a:solidFill>
                <a:srgbClr val="C00000"/>
              </a:solidFill>
              <a:latin typeface="Century Gothic" panose="020B0502020202020204" pitchFamily="34" charset="0"/>
              <a:cs typeface="Helvetica"/>
            </a:endParaRPr>
          </a:p>
          <a:p>
            <a:pPr lvl="3" algn="ctr"/>
            <a:endParaRPr lang="en-US" sz="2400" b="1" dirty="0">
              <a:solidFill>
                <a:srgbClr val="C00000"/>
              </a:solidFill>
              <a:latin typeface="Century Gothic" panose="020B0502020202020204" pitchFamily="34" charset="0"/>
              <a:cs typeface="Helvetica"/>
            </a:endParaRPr>
          </a:p>
          <a:p>
            <a:pPr lvl="3" algn="r">
              <a:buFont typeface="Wingdings" panose="05000000000000000000" pitchFamily="2" charset="2"/>
              <a:buChar char="ü"/>
            </a:pPr>
            <a:endParaRPr lang="en-US" sz="2400" b="1" u="sng" dirty="0" smtClean="0">
              <a:solidFill>
                <a:srgbClr val="C00000"/>
              </a:solidFill>
              <a:latin typeface="Century Gothic" panose="020B0502020202020204" pitchFamily="34" charset="0"/>
              <a:cs typeface="Helvetica"/>
              <a:hlinkClick r:id="rId3"/>
            </a:endParaRPr>
          </a:p>
          <a:p>
            <a:pPr lvl="3" algn="r">
              <a:buFont typeface="Wingdings" panose="05000000000000000000" pitchFamily="2" charset="2"/>
              <a:buChar char="ü"/>
            </a:pPr>
            <a:endParaRPr lang="el-GR" sz="2400" b="1" u="sng" dirty="0" smtClean="0">
              <a:solidFill>
                <a:schemeClr val="tx2"/>
              </a:solidFill>
              <a:latin typeface="Century Gothic" panose="020B0502020202020204" pitchFamily="34" charset="0"/>
              <a:hlinkClick r:id="rId3"/>
            </a:endParaRPr>
          </a:p>
          <a:p>
            <a:pPr lvl="3" algn="r">
              <a:buFont typeface="Wingdings" panose="05000000000000000000" pitchFamily="2" charset="2"/>
              <a:buChar char="ü"/>
            </a:pPr>
            <a:endParaRPr lang="el-GR" sz="2400" b="1" u="sng" dirty="0">
              <a:solidFill>
                <a:schemeClr val="tx2"/>
              </a:solidFill>
              <a:latin typeface="Century Gothic" panose="020B0502020202020204" pitchFamily="34" charset="0"/>
              <a:hlinkClick r:id="rId3"/>
            </a:endParaRPr>
          </a:p>
          <a:p>
            <a:pPr lvl="8" algn="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www.gsrt.gr</a:t>
            </a:r>
            <a:endParaRPr lang="el-GR" sz="2400" b="1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lvl="8" algn="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erevna.minedu.gov.gr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  <a:cs typeface="Helvetica"/>
            </a:endParaRPr>
          </a:p>
          <a:p>
            <a:pPr lvl="3" algn="r"/>
            <a:r>
              <a:rPr lang="en-GB" sz="24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www.eyde-etak.gr</a:t>
            </a:r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lvl="3" algn="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www.espa.gr</a:t>
            </a:r>
            <a:endParaRPr lang="el-GR" sz="2400" b="1" dirty="0" smtClean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lvl="3" algn="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www.antagonistikotita.gr/epanek</a:t>
            </a:r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en-US" sz="28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5581005"/>
            <a:ext cx="879207" cy="97284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7049" y="5729495"/>
            <a:ext cx="1733551" cy="747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 descr="main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1006" y="5715000"/>
            <a:ext cx="2082194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Εικόνα 5" descr="C:\Users\KASDOV~1.P\AppData\Local\Temp\eklogo_gr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71800" y="5818362"/>
            <a:ext cx="2057400" cy="65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4547206" y="1371600"/>
            <a:ext cx="41395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4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Helvetica"/>
              </a:rPr>
              <a:t>Ευχαριστώ</a:t>
            </a:r>
            <a:endParaRPr lang="el-GR" sz="4400" b="1" dirty="0" smtClean="0">
              <a:latin typeface="Century Gothic" pitchFamily="34" charset="0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998693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2" descr="C:\Users\loverdou.e\AppData\Local\Temp\nsmai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1295400"/>
            <a:ext cx="7620000" cy="49002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3" name="10 - TextBox"/>
          <p:cNvSpPr txBox="1"/>
          <p:nvPr/>
        </p:nvSpPr>
        <p:spPr>
          <a:xfrm>
            <a:off x="607464" y="452735"/>
            <a:ext cx="7850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3A3CA0"/>
                </a:solidFill>
                <a:latin typeface="Century Gothic" pitchFamily="34" charset="0"/>
              </a:rPr>
              <a:t>Οργανόγραμμα ΓΓΕΤ</a:t>
            </a:r>
            <a:endParaRPr lang="el-GR" sz="2800" b="1" dirty="0">
              <a:solidFill>
                <a:srgbClr val="3A3CA0"/>
              </a:solidFill>
              <a:latin typeface="Century Gothic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71500" y="990600"/>
            <a:ext cx="8153400" cy="0"/>
          </a:xfrm>
          <a:prstGeom prst="line">
            <a:avLst/>
          </a:prstGeom>
          <a:ln w="31750">
            <a:solidFill>
              <a:srgbClr val="3A3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r>
              <a:rPr lang="el-GR" dirty="0" smtClean="0">
                <a:solidFill>
                  <a:prstClr val="black">
                    <a:tint val="75000"/>
                  </a:prstClr>
                </a:solidFill>
              </a:rPr>
              <a:t>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31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11 - TextBox"/>
          <p:cNvSpPr txBox="1"/>
          <p:nvPr/>
        </p:nvSpPr>
        <p:spPr>
          <a:xfrm>
            <a:off x="229741" y="1072545"/>
            <a:ext cx="8753232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anose="020B0502020202020204" pitchFamily="34" charset="0"/>
              </a:rPr>
              <a:t>Ν.4386/2016</a:t>
            </a:r>
            <a:r>
              <a:rPr lang="el-GR" sz="2000" b="1" dirty="0">
                <a:latin typeface="Century Gothic" panose="020B0502020202020204" pitchFamily="34" charset="0"/>
              </a:rPr>
              <a:t>, </a:t>
            </a:r>
            <a:r>
              <a:rPr lang="el-GR" sz="2000" b="1" dirty="0" smtClean="0">
                <a:latin typeface="Century Gothic" panose="020B0502020202020204" pitchFamily="34" charset="0"/>
              </a:rPr>
              <a:t>άρθρο 9 (1)</a:t>
            </a:r>
            <a:r>
              <a:rPr lang="en-US" sz="2000" b="1" dirty="0" smtClean="0">
                <a:latin typeface="Century Gothic" panose="020B0502020202020204" pitchFamily="34" charset="0"/>
              </a:rPr>
              <a:t>:</a:t>
            </a:r>
            <a:endParaRPr lang="el-GR" sz="2000" b="1" dirty="0" smtClean="0">
              <a:latin typeface="Century Gothic" panose="020B0502020202020204" pitchFamily="34" charset="0"/>
            </a:endParaRPr>
          </a:p>
          <a:p>
            <a:r>
              <a:rPr lang="el-GR" i="1" dirty="0" smtClean="0">
                <a:latin typeface="Century Gothic" panose="020B0502020202020204" pitchFamily="34" charset="0"/>
              </a:rPr>
              <a:t>«Το </a:t>
            </a:r>
            <a:r>
              <a:rPr lang="el-GR" i="1" dirty="0">
                <a:latin typeface="Century Gothic" panose="020B0502020202020204" pitchFamily="34" charset="0"/>
              </a:rPr>
              <a:t>ΕΣΕΚ είναι το ανώτατο γνωμοδοτικό όργανο της </a:t>
            </a:r>
            <a:r>
              <a:rPr lang="el-GR" i="1" dirty="0" smtClean="0">
                <a:latin typeface="Century Gothic" panose="020B0502020202020204" pitchFamily="34" charset="0"/>
              </a:rPr>
              <a:t>Πολιτείας </a:t>
            </a:r>
            <a:r>
              <a:rPr lang="el-GR" i="1" dirty="0">
                <a:latin typeface="Century Gothic" panose="020B0502020202020204" pitchFamily="34" charset="0"/>
              </a:rPr>
              <a:t>σε </a:t>
            </a:r>
            <a:r>
              <a:rPr lang="el-GR" i="1" dirty="0" err="1">
                <a:latin typeface="Century Gothic" panose="020B0502020202020204" pitchFamily="34" charset="0"/>
              </a:rPr>
              <a:t>ό,τι</a:t>
            </a:r>
            <a:r>
              <a:rPr lang="el-GR" i="1" dirty="0">
                <a:latin typeface="Century Gothic" panose="020B0502020202020204" pitchFamily="34" charset="0"/>
              </a:rPr>
              <a:t> αφορά τη χάραξη εθνικής πολιτικής </a:t>
            </a:r>
            <a:r>
              <a:rPr lang="el-GR" i="1" dirty="0" smtClean="0">
                <a:latin typeface="Century Gothic" panose="020B0502020202020204" pitchFamily="34" charset="0"/>
              </a:rPr>
              <a:t>στην </a:t>
            </a:r>
            <a:r>
              <a:rPr lang="el-GR" i="1" dirty="0">
                <a:latin typeface="Century Gothic" panose="020B0502020202020204" pitchFamily="34" charset="0"/>
              </a:rPr>
              <a:t>Έρευνα, την Τεχνολογία και την Ανάπτυξη της </a:t>
            </a:r>
            <a:r>
              <a:rPr lang="el-GR" i="1" dirty="0" smtClean="0">
                <a:latin typeface="Century Gothic" panose="020B0502020202020204" pitchFamily="34" charset="0"/>
              </a:rPr>
              <a:t>Καινοτομίας </a:t>
            </a:r>
            <a:r>
              <a:rPr lang="el-GR" i="1" dirty="0">
                <a:latin typeface="Century Gothic" panose="020B0502020202020204" pitchFamily="34" charset="0"/>
              </a:rPr>
              <a:t>(ΕΤΑΚ) και υποστηρίζει τον Υπουργό Παιδείας, </a:t>
            </a:r>
            <a:r>
              <a:rPr lang="el-GR" i="1" dirty="0" smtClean="0">
                <a:latin typeface="Century Gothic" panose="020B0502020202020204" pitchFamily="34" charset="0"/>
              </a:rPr>
              <a:t>Έρευνας </a:t>
            </a:r>
            <a:r>
              <a:rPr lang="el-GR" i="1" dirty="0">
                <a:latin typeface="Century Gothic" panose="020B0502020202020204" pitchFamily="34" charset="0"/>
              </a:rPr>
              <a:t>και Θρησκευμάτων και τον Γενικό Γραμματέα Έρευνας και Τεχνολογίας στα ζητήματα που άπτονται </a:t>
            </a:r>
            <a:r>
              <a:rPr lang="el-GR" i="1" dirty="0" smtClean="0">
                <a:latin typeface="Century Gothic" panose="020B0502020202020204" pitchFamily="34" charset="0"/>
              </a:rPr>
              <a:t>της </a:t>
            </a:r>
            <a:r>
              <a:rPr lang="el-GR" i="1" dirty="0">
                <a:latin typeface="Century Gothic" panose="020B0502020202020204" pitchFamily="34" charset="0"/>
              </a:rPr>
              <a:t>αρμοδιότητάς </a:t>
            </a:r>
            <a:r>
              <a:rPr lang="el-GR" i="1" dirty="0" smtClean="0">
                <a:latin typeface="Century Gothic" panose="020B0502020202020204" pitchFamily="34" charset="0"/>
              </a:rPr>
              <a:t>τους»</a:t>
            </a:r>
            <a:endParaRPr lang="el-GR" i="1" dirty="0">
              <a:latin typeface="Century Gothic" panose="020B0502020202020204" pitchFamily="34" charset="0"/>
            </a:endParaRPr>
          </a:p>
          <a:p>
            <a:endParaRPr lang="el-GR" sz="2000" dirty="0">
              <a:latin typeface="Century Gothic" panose="020B0502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itchFamily="34" charset="0"/>
              </a:rPr>
              <a:t>Διακεκριμένοι </a:t>
            </a:r>
            <a:r>
              <a:rPr lang="el-GR" sz="2000" b="1" dirty="0">
                <a:latin typeface="Century Gothic" pitchFamily="34" charset="0"/>
              </a:rPr>
              <a:t>επιστήμονες ανά θεματικό τομέα (ΤΕΣ) </a:t>
            </a:r>
          </a:p>
          <a:p>
            <a:pPr>
              <a:spcBef>
                <a:spcPts val="600"/>
              </a:spcBef>
            </a:pPr>
            <a:r>
              <a:rPr lang="el-GR" i="1" dirty="0" smtClean="0">
                <a:latin typeface="Century Gothic" panose="020B0502020202020204" pitchFamily="34" charset="0"/>
              </a:rPr>
              <a:t>«Δεκαεπτά </a:t>
            </a:r>
            <a:r>
              <a:rPr lang="el-GR" i="1" dirty="0">
                <a:latin typeface="Century Gothic" panose="020B0502020202020204" pitchFamily="34" charset="0"/>
              </a:rPr>
              <a:t>(17) μέλη, τα </a:t>
            </a:r>
            <a:r>
              <a:rPr lang="el-GR" i="1" dirty="0" smtClean="0">
                <a:latin typeface="Century Gothic" panose="020B0502020202020204" pitchFamily="34" charset="0"/>
              </a:rPr>
              <a:t>οποία </a:t>
            </a:r>
            <a:r>
              <a:rPr lang="el-GR" i="1" dirty="0">
                <a:latin typeface="Century Gothic" panose="020B0502020202020204" pitchFamily="34" charset="0"/>
              </a:rPr>
              <a:t>διακρίνονται για την κατάρτιση και την εμπειρία σ</a:t>
            </a:r>
            <a:r>
              <a:rPr lang="el-GR" i="1" dirty="0" smtClean="0">
                <a:latin typeface="Century Gothic" panose="020B0502020202020204" pitchFamily="34" charset="0"/>
              </a:rPr>
              <a:t>τους </a:t>
            </a:r>
            <a:r>
              <a:rPr lang="el-GR" i="1" dirty="0">
                <a:latin typeface="Century Gothic" panose="020B0502020202020204" pitchFamily="34" charset="0"/>
              </a:rPr>
              <a:t>στους τομείς της ΕΤΑΚ, και προέρχονται από τον </a:t>
            </a:r>
            <a:r>
              <a:rPr lang="el-GR" i="1" dirty="0" smtClean="0">
                <a:latin typeface="Century Gothic" panose="020B0502020202020204" pitchFamily="34" charset="0"/>
              </a:rPr>
              <a:t>ερευνητικό</a:t>
            </a:r>
            <a:r>
              <a:rPr lang="el-GR" i="1" dirty="0">
                <a:latin typeface="Century Gothic" panose="020B0502020202020204" pitchFamily="34" charset="0"/>
              </a:rPr>
              <a:t>, ακαδημαϊκό και επιχειρηματικό χώρο της </a:t>
            </a:r>
            <a:r>
              <a:rPr lang="el-GR" i="1" dirty="0" smtClean="0">
                <a:latin typeface="Century Gothic" panose="020B0502020202020204" pitchFamily="34" charset="0"/>
              </a:rPr>
              <a:t>ημεδαπής </a:t>
            </a:r>
            <a:r>
              <a:rPr lang="el-GR" i="1" dirty="0">
                <a:latin typeface="Century Gothic" panose="020B0502020202020204" pitchFamily="34" charset="0"/>
              </a:rPr>
              <a:t>ή της </a:t>
            </a:r>
            <a:r>
              <a:rPr lang="el-GR" i="1" dirty="0" smtClean="0">
                <a:latin typeface="Century Gothic" panose="020B0502020202020204" pitchFamily="34" charset="0"/>
              </a:rPr>
              <a:t>αλλοδαπής» </a:t>
            </a:r>
          </a:p>
          <a:p>
            <a:endParaRPr lang="el-GR" sz="2000" i="1" dirty="0" smtClean="0"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b="1" dirty="0" smtClean="0">
                <a:latin typeface="Century Gothic" panose="020B0502020202020204" pitchFamily="34" charset="0"/>
              </a:rPr>
              <a:t>Ο ρόλος της ελληνικής διασποράς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b="1" dirty="0" smtClean="0">
                <a:latin typeface="Century Gothic" panose="020B0502020202020204" pitchFamily="34" charset="0"/>
              </a:rPr>
              <a:t>Δύο </a:t>
            </a:r>
            <a:r>
              <a:rPr lang="el-GR" sz="2000" b="1" dirty="0">
                <a:latin typeface="Century Gothic" panose="020B0502020202020204" pitchFamily="34" charset="0"/>
              </a:rPr>
              <a:t>(2) μέλη </a:t>
            </a:r>
            <a:r>
              <a:rPr lang="el-GR" sz="2000" b="1" dirty="0" smtClean="0">
                <a:latin typeface="Century Gothic" panose="020B0502020202020204" pitchFamily="34" charset="0"/>
              </a:rPr>
              <a:t>από </a:t>
            </a:r>
            <a:r>
              <a:rPr lang="el-GR" sz="2000" b="1" dirty="0">
                <a:latin typeface="Century Gothic" panose="020B0502020202020204" pitchFamily="34" charset="0"/>
              </a:rPr>
              <a:t>τον παραγωγικό </a:t>
            </a:r>
            <a:r>
              <a:rPr lang="el-GR" sz="2000" b="1" dirty="0" smtClean="0">
                <a:latin typeface="Century Gothic" panose="020B0502020202020204" pitchFamily="34" charset="0"/>
              </a:rPr>
              <a:t>επιχειρηματικό </a:t>
            </a:r>
            <a:r>
              <a:rPr lang="el-GR" sz="2000" b="1" dirty="0">
                <a:latin typeface="Century Gothic" panose="020B0502020202020204" pitchFamily="34" charset="0"/>
              </a:rPr>
              <a:t>χώρο </a:t>
            </a:r>
            <a:endParaRPr lang="el-GR" sz="2000" b="1" dirty="0" smtClean="0">
              <a:latin typeface="Century Gothic" panose="020B05020202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2000" b="1" dirty="0" smtClean="0">
                <a:latin typeface="Century Gothic" panose="020B0502020202020204" pitchFamily="34" charset="0"/>
              </a:rPr>
              <a:t>Δύο </a:t>
            </a:r>
            <a:r>
              <a:rPr lang="el-GR" sz="2000" b="1" dirty="0">
                <a:latin typeface="Century Gothic" panose="020B0502020202020204" pitchFamily="34" charset="0"/>
              </a:rPr>
              <a:t>(2) μέλη των </a:t>
            </a:r>
            <a:r>
              <a:rPr lang="el-GR" sz="2000" b="1" dirty="0" smtClean="0">
                <a:latin typeface="Century Gothic" panose="020B0502020202020204" pitchFamily="34" charset="0"/>
              </a:rPr>
              <a:t>ΠΣΕΚ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762000"/>
            <a:ext cx="8153400" cy="0"/>
          </a:xfrm>
          <a:prstGeom prst="line">
            <a:avLst/>
          </a:prstGeom>
          <a:ln w="31750">
            <a:solidFill>
              <a:srgbClr val="3A3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9741" y="160635"/>
            <a:ext cx="86154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400" b="1" dirty="0">
                <a:solidFill>
                  <a:srgbClr val="3A3CA0"/>
                </a:solidFill>
                <a:latin typeface="Century Gothic" panose="020B0502020202020204" pitchFamily="34" charset="0"/>
              </a:rPr>
              <a:t>Το Επιστημονικό Συμβούλιο Έρευνας και </a:t>
            </a:r>
            <a:r>
              <a:rPr lang="el-GR" sz="2400" b="1" dirty="0" smtClean="0">
                <a:solidFill>
                  <a:srgbClr val="3A3CA0"/>
                </a:solidFill>
                <a:latin typeface="Century Gothic" panose="020B0502020202020204" pitchFamily="34" charset="0"/>
              </a:rPr>
              <a:t>Καινοτομίας</a:t>
            </a:r>
            <a:endParaRPr lang="el-GR" sz="2400" b="1" dirty="0">
              <a:solidFill>
                <a:srgbClr val="3A3CA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69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900" y="997089"/>
            <a:ext cx="86995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l-GR" sz="2000" b="1" dirty="0">
                <a:latin typeface="Century Gothic" panose="020B0502020202020204" pitchFamily="34" charset="0"/>
              </a:rPr>
              <a:t>Χάραξη/άσκηση της εθνικής πολιτικής στους τομείς της επιστημονικής Έρευνας, Τεχνολογίας και Καινοτομίας (ΕΤΑΚ)</a:t>
            </a:r>
            <a:r>
              <a:rPr lang="en-US" sz="2000" b="1" dirty="0">
                <a:latin typeface="Century Gothic" pitchFamily="34" charset="0"/>
              </a:rPr>
              <a:t>:</a:t>
            </a:r>
            <a:endParaRPr lang="el-GR" sz="2000" b="1" dirty="0">
              <a:latin typeface="Century Gothic" pitchFamily="34" charset="0"/>
            </a:endParaRP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2000" b="1" dirty="0" smtClean="0">
                <a:latin typeface="Century Gothic" pitchFamily="34" charset="0"/>
              </a:rPr>
              <a:t>Σε </a:t>
            </a:r>
            <a:r>
              <a:rPr lang="el-GR" sz="2000" b="1" dirty="0">
                <a:latin typeface="Century Gothic" pitchFamily="34" charset="0"/>
              </a:rPr>
              <a:t>θεματικούς τομείς </a:t>
            </a:r>
            <a:r>
              <a:rPr lang="el-GR" sz="2000" b="1" dirty="0" smtClean="0">
                <a:latin typeface="Century Gothic" pitchFamily="34" charset="0"/>
              </a:rPr>
              <a:t>προτεραιότητας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2000" b="1" dirty="0" smtClean="0">
                <a:latin typeface="Century Gothic" pitchFamily="34" charset="0"/>
              </a:rPr>
              <a:t>Σε </a:t>
            </a:r>
            <a:r>
              <a:rPr lang="el-GR" sz="2000" b="1" dirty="0">
                <a:latin typeface="Century Gothic" pitchFamily="34" charset="0"/>
              </a:rPr>
              <a:t>διεθνές και ευρωπαϊκό </a:t>
            </a:r>
            <a:r>
              <a:rPr lang="el-GR" sz="2000" b="1" dirty="0" smtClean="0">
                <a:latin typeface="Century Gothic" pitchFamily="34" charset="0"/>
              </a:rPr>
              <a:t>επίπεδο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sz="2000" b="1" dirty="0" smtClean="0">
                <a:latin typeface="Century Gothic" pitchFamily="34" charset="0"/>
              </a:rPr>
              <a:t>Σε </a:t>
            </a:r>
            <a:r>
              <a:rPr lang="el-GR" sz="2000" b="1" dirty="0">
                <a:latin typeface="Century Gothic" pitchFamily="34" charset="0"/>
              </a:rPr>
              <a:t>εθνικό και περιφερειακό </a:t>
            </a:r>
            <a:r>
              <a:rPr lang="el-GR" sz="2000" b="1" dirty="0" smtClean="0">
                <a:latin typeface="Century Gothic" pitchFamily="34" charset="0"/>
              </a:rPr>
              <a:t>επίπεδο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el-GR" sz="2000" b="1" dirty="0" smtClean="0">
              <a:latin typeface="Century Gothic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itchFamily="34" charset="0"/>
              </a:rPr>
              <a:t>Εποπτεία Ερευνητικών και Τεχνολογικών Φορέων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l-GR" sz="2000" b="1" dirty="0" smtClean="0">
              <a:latin typeface="Century Gothic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000" b="1" dirty="0">
                <a:latin typeface="Century Gothic" panose="020B0502020202020204" pitchFamily="34" charset="0"/>
              </a:rPr>
              <a:t>Το Ελληνικό Ίδρυμα Έρευνας και Καινοτομίας (ΕΛΙΔΕΚ</a:t>
            </a:r>
            <a:r>
              <a:rPr lang="el-GR" sz="2000" b="1" dirty="0" smtClean="0">
                <a:latin typeface="Century Gothic" panose="020B0502020202020204" pitchFamily="34" charset="0"/>
              </a:rPr>
              <a:t>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l-GR" sz="2000" b="1" dirty="0" smtClean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anose="020B0502020202020204" pitchFamily="34" charset="0"/>
              </a:rPr>
              <a:t>Σχεδιασμός</a:t>
            </a:r>
            <a:r>
              <a:rPr lang="el-GR" sz="2000" b="1" dirty="0">
                <a:latin typeface="Century Gothic" panose="020B0502020202020204" pitchFamily="34" charset="0"/>
              </a:rPr>
              <a:t>, προκήρυξη και χρηματοδότηση σχετικών </a:t>
            </a:r>
            <a:r>
              <a:rPr lang="el-GR" sz="2000" b="1" dirty="0" smtClean="0">
                <a:latin typeface="Century Gothic" panose="020B0502020202020204" pitchFamily="34" charset="0"/>
              </a:rPr>
              <a:t>δράσεων</a:t>
            </a: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b="1" dirty="0" smtClean="0">
              <a:latin typeface="Century Gothic" panose="020B050202020202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anose="020B0502020202020204" pitchFamily="34" charset="0"/>
              </a:rPr>
              <a:t>Παρακολούθηση/αποτίμηση </a:t>
            </a:r>
            <a:r>
              <a:rPr lang="el-GR" sz="2000" b="1" dirty="0">
                <a:latin typeface="Century Gothic" pitchFamily="34" charset="0"/>
              </a:rPr>
              <a:t>των αποτελεσμάτων </a:t>
            </a:r>
            <a:r>
              <a:rPr lang="el-GR" sz="2000" b="1" dirty="0" smtClean="0">
                <a:latin typeface="Century Gothic" pitchFamily="34" charset="0"/>
              </a:rPr>
              <a:t>πολιτικών </a:t>
            </a:r>
            <a:r>
              <a:rPr lang="el-GR" sz="2000" b="1" dirty="0">
                <a:latin typeface="Century Gothic" pitchFamily="34" charset="0"/>
              </a:rPr>
              <a:t>και δράσεων έρευνας και </a:t>
            </a:r>
            <a:r>
              <a:rPr lang="el-GR" sz="2000" b="1" dirty="0" smtClean="0">
                <a:latin typeface="Century Gothic" pitchFamily="34" charset="0"/>
              </a:rPr>
              <a:t>καινοτομίας</a:t>
            </a:r>
            <a:r>
              <a:rPr lang="en-US" sz="2000" b="1" dirty="0" smtClean="0">
                <a:latin typeface="Century Gothic" pitchFamily="34" charset="0"/>
              </a:rPr>
              <a:t> – </a:t>
            </a:r>
            <a:r>
              <a:rPr lang="el-GR" sz="2000" b="1" dirty="0" smtClean="0">
                <a:latin typeface="Century Gothic" pitchFamily="34" charset="0"/>
              </a:rPr>
              <a:t>Εθνική Στρατηγική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685800"/>
            <a:ext cx="8153400" cy="0"/>
          </a:xfrm>
          <a:prstGeom prst="line">
            <a:avLst/>
          </a:prstGeom>
          <a:ln w="31750">
            <a:solidFill>
              <a:srgbClr val="3A3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10 - TextBox"/>
          <p:cNvSpPr txBox="1"/>
          <p:nvPr/>
        </p:nvSpPr>
        <p:spPr>
          <a:xfrm>
            <a:off x="423333" y="162580"/>
            <a:ext cx="8644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3A3CA0"/>
                </a:solidFill>
                <a:latin typeface="Century Gothic" pitchFamily="34" charset="0"/>
              </a:rPr>
              <a:t>Η αποστολή </a:t>
            </a:r>
            <a:r>
              <a:rPr lang="el-GR" sz="2800" b="1" dirty="0">
                <a:solidFill>
                  <a:srgbClr val="3A3CA0"/>
                </a:solidFill>
                <a:latin typeface="Century Gothic" pitchFamily="34" charset="0"/>
              </a:rPr>
              <a:t>της </a:t>
            </a:r>
            <a:r>
              <a:rPr lang="el-GR" sz="2800" b="1" dirty="0" smtClean="0">
                <a:solidFill>
                  <a:srgbClr val="3A3CA0"/>
                </a:solidFill>
                <a:latin typeface="Century Gothic" pitchFamily="34" charset="0"/>
              </a:rPr>
              <a:t>ΓΓΕΤ					(1/2)</a:t>
            </a:r>
            <a:endParaRPr lang="el-GR" sz="2800" b="1" dirty="0">
              <a:solidFill>
                <a:srgbClr val="3A3CA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50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4000" y="923865"/>
            <a:ext cx="8813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itchFamily="34" charset="0"/>
              </a:rPr>
              <a:t>Διαμόρφωση </a:t>
            </a:r>
            <a:r>
              <a:rPr lang="el-GR" sz="2000" b="1" dirty="0">
                <a:latin typeface="Century Gothic" panose="020B0502020202020204" pitchFamily="34" charset="0"/>
              </a:rPr>
              <a:t>ισχυρών δεσμών μεταξύ </a:t>
            </a:r>
            <a:r>
              <a:rPr lang="el-GR" sz="2000" b="1" dirty="0" smtClean="0">
                <a:latin typeface="Century Gothic" panose="020B0502020202020204" pitchFamily="34" charset="0"/>
              </a:rPr>
              <a:t>ελληνικής </a:t>
            </a:r>
            <a:r>
              <a:rPr lang="el-GR" sz="2000" b="1" dirty="0">
                <a:latin typeface="Century Gothic" panose="020B0502020202020204" pitchFamily="34" charset="0"/>
              </a:rPr>
              <a:t>και </a:t>
            </a:r>
            <a:r>
              <a:rPr lang="el-GR" sz="2000" b="1" dirty="0" smtClean="0">
                <a:latin typeface="Century Gothic" panose="020B0502020202020204" pitchFamily="34" charset="0"/>
              </a:rPr>
              <a:t>διεθνούς ερευνητικής κοινότητας - εκπροσώπηση σε διεθνή/ευρωπαϊκά όργανα/επιτροπές</a:t>
            </a:r>
            <a:endParaRPr lang="en-US" sz="2000" b="1" dirty="0" smtClean="0">
              <a:latin typeface="Century Gothic" panose="020B0502020202020204" pitchFamily="34" charset="0"/>
            </a:endParaRPr>
          </a:p>
          <a:p>
            <a:endParaRPr lang="el-GR" sz="2000" b="1" dirty="0" smtClean="0">
              <a:latin typeface="Century Gothic" panose="020B0502020202020204" pitchFamily="34" charset="0"/>
            </a:endParaRPr>
          </a:p>
          <a:p>
            <a:pPr marL="342900" lvl="1" indent="-3429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anose="020B0502020202020204" pitchFamily="34" charset="0"/>
              </a:rPr>
              <a:t>Υποστήριξη </a:t>
            </a:r>
            <a:r>
              <a:rPr lang="el-GR" sz="2000" b="1" dirty="0">
                <a:latin typeface="Century Gothic" pitchFamily="34" charset="0"/>
              </a:rPr>
              <a:t>δράσεων ευαισθητοποίησης της ελληνικής </a:t>
            </a:r>
            <a:r>
              <a:rPr lang="el-GR" sz="2000" b="1" dirty="0" smtClean="0">
                <a:latin typeface="Century Gothic" pitchFamily="34" charset="0"/>
              </a:rPr>
              <a:t>κοινωνίας</a:t>
            </a:r>
          </a:p>
          <a:p>
            <a:pPr marL="342900" indent="-342900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itchFamily="34" charset="0"/>
              </a:rPr>
              <a:t>Καινοτομία (αναπτυξιακός νόμος</a:t>
            </a:r>
            <a:r>
              <a:rPr lang="en-US" sz="2000" b="1" dirty="0" smtClean="0">
                <a:latin typeface="Century Gothic" pitchFamily="34" charset="0"/>
              </a:rPr>
              <a:t>/</a:t>
            </a:r>
            <a:r>
              <a:rPr lang="el-GR" sz="2000" b="1" dirty="0" smtClean="0">
                <a:latin typeface="Century Gothic" pitchFamily="34" charset="0"/>
              </a:rPr>
              <a:t> οικονομικά υπουργεία)</a:t>
            </a:r>
            <a:r>
              <a:rPr lang="el-GR" sz="2000" b="1" dirty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el-GR" sz="2000" b="1" dirty="0" smtClean="0">
                <a:solidFill>
                  <a:srgbClr val="C00000"/>
                </a:solidFill>
                <a:latin typeface="Century Gothic" pitchFamily="34" charset="0"/>
              </a:rPr>
              <a:t>Οριζόντιος ο ρόλος </a:t>
            </a:r>
            <a:r>
              <a:rPr lang="el-GR" sz="2000" b="1" dirty="0">
                <a:solidFill>
                  <a:srgbClr val="C00000"/>
                </a:solidFill>
                <a:latin typeface="Century Gothic" pitchFamily="34" charset="0"/>
              </a:rPr>
              <a:t>Έρευνας στην Αναπτυξιακή </a:t>
            </a:r>
            <a:r>
              <a:rPr lang="el-GR" sz="2000" b="1" dirty="0" smtClean="0">
                <a:solidFill>
                  <a:srgbClr val="C00000"/>
                </a:solidFill>
                <a:latin typeface="Century Gothic" pitchFamily="34" charset="0"/>
              </a:rPr>
              <a:t>Στρατηγική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l-GR" sz="2000" b="1" dirty="0" smtClean="0">
                <a:latin typeface="Century Gothic" pitchFamily="34" charset="0"/>
              </a:rPr>
              <a:t>Μεγάλες προκλήσεις </a:t>
            </a:r>
            <a:r>
              <a:rPr lang="en-US" sz="2000" b="1" dirty="0" smtClean="0">
                <a:latin typeface="Century Gothic" pitchFamily="34" charset="0"/>
              </a:rPr>
              <a:t>:</a:t>
            </a:r>
            <a:endParaRPr lang="el-GR" sz="2000" b="1" dirty="0" smtClean="0">
              <a:latin typeface="Century Gothic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l-GR" sz="2000" b="1" dirty="0" smtClean="0">
                <a:latin typeface="Century Gothic" pitchFamily="34" charset="0"/>
              </a:rPr>
              <a:t>κλιματική αλλαγή</a:t>
            </a:r>
            <a:r>
              <a:rPr lang="en-US" sz="2000" b="1" dirty="0" smtClean="0">
                <a:latin typeface="Century Gothic" pitchFamily="34" charset="0"/>
              </a:rPr>
              <a:t> /</a:t>
            </a:r>
            <a:r>
              <a:rPr lang="el-GR" sz="2000" b="1" dirty="0" smtClean="0">
                <a:latin typeface="Century Gothic" pitchFamily="34" charset="0"/>
              </a:rPr>
              <a:t>ενέργεια</a:t>
            </a:r>
            <a:r>
              <a:rPr lang="en-US" sz="2000" b="1" dirty="0" smtClean="0">
                <a:latin typeface="Century Gothic" pitchFamily="34" charset="0"/>
              </a:rPr>
              <a:t>/</a:t>
            </a:r>
            <a:r>
              <a:rPr lang="el-GR" sz="2000" b="1" dirty="0" err="1" smtClean="0">
                <a:latin typeface="Century Gothic" pitchFamily="34" charset="0"/>
              </a:rPr>
              <a:t>νησιωτικότητα</a:t>
            </a:r>
            <a:r>
              <a:rPr lang="en-US" sz="2000" b="1" dirty="0" smtClean="0">
                <a:latin typeface="Century Gothic" pitchFamily="34" charset="0"/>
              </a:rPr>
              <a:t>/</a:t>
            </a:r>
            <a:r>
              <a:rPr lang="el-GR" sz="2000" b="1" dirty="0" smtClean="0">
                <a:latin typeface="Century Gothic" pitchFamily="34" charset="0"/>
              </a:rPr>
              <a:t>ψηφιακή οικονομία</a:t>
            </a:r>
            <a:r>
              <a:rPr lang="en-US" sz="2000" b="1" dirty="0" smtClean="0">
                <a:latin typeface="Century Gothic" pitchFamily="34" charset="0"/>
              </a:rPr>
              <a:t>/</a:t>
            </a:r>
            <a:r>
              <a:rPr lang="el-GR" sz="2000" b="1" dirty="0" smtClean="0">
                <a:latin typeface="Century Gothic" pitchFamily="34" charset="0"/>
              </a:rPr>
              <a:t>ψηφιοποίηση του κράτους</a:t>
            </a:r>
            <a:r>
              <a:rPr lang="en-US" sz="2000" b="1" dirty="0" smtClean="0">
                <a:latin typeface="Century Gothic" pitchFamily="34" charset="0"/>
              </a:rPr>
              <a:t>/</a:t>
            </a:r>
            <a:r>
              <a:rPr lang="el-GR" sz="2000" b="1" dirty="0" smtClean="0">
                <a:latin typeface="Century Gothic" pitchFamily="34" charset="0"/>
              </a:rPr>
              <a:t>κοινωνικά θέματα</a:t>
            </a:r>
            <a:r>
              <a:rPr lang="en-US" sz="2000" b="1" dirty="0" smtClean="0">
                <a:latin typeface="Century Gothic" pitchFamily="34" charset="0"/>
              </a:rPr>
              <a:t>/</a:t>
            </a:r>
            <a:endParaRPr lang="el-GR" sz="2000" b="1" dirty="0" smtClean="0">
              <a:latin typeface="Century Gothic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l-GR" sz="2000" b="1" dirty="0" smtClean="0">
                <a:latin typeface="Century Gothic" pitchFamily="34" charset="0"/>
              </a:rPr>
              <a:t>διπλωματία της επιστήμης</a:t>
            </a:r>
            <a:endParaRPr lang="en-US" sz="2000" b="1" dirty="0" smtClean="0">
              <a:latin typeface="Century Gothic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l-GR" sz="2000" b="1" dirty="0" smtClean="0">
                <a:latin typeface="Century Gothic" pitchFamily="34" charset="0"/>
              </a:rPr>
              <a:t>4</a:t>
            </a:r>
            <a:r>
              <a:rPr lang="el-GR" sz="2000" b="1" baseline="30000" dirty="0" smtClean="0">
                <a:latin typeface="Century Gothic" pitchFamily="34" charset="0"/>
              </a:rPr>
              <a:t>η</a:t>
            </a:r>
            <a:r>
              <a:rPr lang="el-GR" sz="2000" b="1" dirty="0" smtClean="0">
                <a:latin typeface="Century Gothic" pitchFamily="34" charset="0"/>
              </a:rPr>
              <a:t> </a:t>
            </a:r>
            <a:r>
              <a:rPr lang="el-GR" sz="2000" b="1" dirty="0" err="1" smtClean="0">
                <a:latin typeface="Century Gothic" pitchFamily="34" charset="0"/>
              </a:rPr>
              <a:t>Βιομ</a:t>
            </a:r>
            <a:r>
              <a:rPr lang="el-GR" sz="2000" b="1" dirty="0" smtClean="0">
                <a:latin typeface="Century Gothic" pitchFamily="34" charset="0"/>
              </a:rPr>
              <a:t>. Επανάσταση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57200" y="609600"/>
            <a:ext cx="8153400" cy="0"/>
          </a:xfrm>
          <a:prstGeom prst="line">
            <a:avLst/>
          </a:prstGeom>
          <a:ln w="31750">
            <a:solidFill>
              <a:srgbClr val="3A3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10 - TextBox"/>
          <p:cNvSpPr txBox="1"/>
          <p:nvPr/>
        </p:nvSpPr>
        <p:spPr>
          <a:xfrm>
            <a:off x="381000" y="76200"/>
            <a:ext cx="8644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3A3CA0"/>
                </a:solidFill>
                <a:latin typeface="Century Gothic" pitchFamily="34" charset="0"/>
              </a:rPr>
              <a:t>								(</a:t>
            </a:r>
            <a:r>
              <a:rPr lang="en-US" sz="2800" b="1" dirty="0" smtClean="0">
                <a:solidFill>
                  <a:srgbClr val="3A3CA0"/>
                </a:solidFill>
                <a:latin typeface="Century Gothic" pitchFamily="34" charset="0"/>
              </a:rPr>
              <a:t>2</a:t>
            </a:r>
            <a:r>
              <a:rPr lang="el-GR" sz="2800" b="1" dirty="0" smtClean="0">
                <a:solidFill>
                  <a:srgbClr val="3A3CA0"/>
                </a:solidFill>
                <a:latin typeface="Century Gothic" pitchFamily="34" charset="0"/>
              </a:rPr>
              <a:t>/2)</a:t>
            </a:r>
            <a:endParaRPr lang="el-GR" sz="2800" b="1" dirty="0">
              <a:solidFill>
                <a:srgbClr val="3A3CA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86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- TextBox"/>
          <p:cNvSpPr txBox="1"/>
          <p:nvPr/>
        </p:nvSpPr>
        <p:spPr>
          <a:xfrm>
            <a:off x="228600" y="22413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l-GR" sz="2400" b="1" dirty="0" smtClean="0">
                <a:solidFill>
                  <a:srgbClr val="3A3CA0"/>
                </a:solidFill>
                <a:latin typeface="Century Gothic" pitchFamily="34" charset="0"/>
              </a:rPr>
              <a:t>Εποπτευόμενοι Φορείς</a:t>
            </a:r>
            <a:endParaRPr lang="el-GR" sz="2400" b="1" dirty="0">
              <a:solidFill>
                <a:srgbClr val="3A3CA0"/>
              </a:solidFill>
              <a:latin typeface="Century Gothic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685800"/>
            <a:ext cx="8153400" cy="0"/>
          </a:xfrm>
          <a:prstGeom prst="line">
            <a:avLst/>
          </a:prstGeom>
          <a:ln w="31750">
            <a:solidFill>
              <a:srgbClr val="3A3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11 - TextBox"/>
          <p:cNvSpPr txBox="1"/>
          <p:nvPr/>
        </p:nvSpPr>
        <p:spPr>
          <a:xfrm>
            <a:off x="228600" y="968544"/>
            <a:ext cx="8686800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Ερευνητικά Κέντρα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dirty="0" smtClean="0">
                <a:latin typeface="Century Gothic" pitchFamily="34" charset="0"/>
              </a:rPr>
              <a:t>Εθνικό Αστεροσκοπείο Αθηνών (ΕΑΑ)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dirty="0" smtClean="0">
                <a:latin typeface="Century Gothic" pitchFamily="34" charset="0"/>
              </a:rPr>
              <a:t>Εθνικό Κέντρο Έρευνας Φυσικών Επιστημών (ΕΚΕΦΕ) «Δημόκριτος»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Century Gothic" pitchFamily="34" charset="0"/>
              </a:rPr>
              <a:t>Ελληνικό Κέντρο Θαλασσίων Ερευνών (ΕΛΚΕΘΕ)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Century Gothic" pitchFamily="34" charset="0"/>
              </a:rPr>
              <a:t>Εθνικό Κέντρο Κοινωνικών Επιστημών (ΕΚΚΕ)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l-GR" dirty="0" smtClean="0">
              <a:latin typeface="Century Gothic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dirty="0" smtClean="0">
                <a:latin typeface="Century Gothic" pitchFamily="34" charset="0"/>
              </a:rPr>
              <a:t>Εθνικό Ίδρυμα Ερευνών (ΕΙΕ)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dirty="0" smtClean="0">
                <a:latin typeface="Century Gothic" pitchFamily="34" charset="0"/>
              </a:rPr>
              <a:t>Εθνικό Κέντρο Έρευνας &amp; Τεχνολογικής Ανάπτυξης (ΕΚΕΤΑ)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dirty="0" smtClean="0">
                <a:latin typeface="Century Gothic" pitchFamily="34" charset="0"/>
              </a:rPr>
              <a:t>Ερευνητικό Κέντρο </a:t>
            </a:r>
            <a:r>
              <a:rPr lang="el-GR" dirty="0" err="1" smtClean="0">
                <a:latin typeface="Century Gothic" pitchFamily="34" charset="0"/>
              </a:rPr>
              <a:t>Βιοϊατρικών</a:t>
            </a:r>
            <a:r>
              <a:rPr lang="el-GR" dirty="0" smtClean="0">
                <a:latin typeface="Century Gothic" pitchFamily="34" charset="0"/>
              </a:rPr>
              <a:t> Επιστημών (ΕΚΕΒΕ) Α. Φλέμιγκ και</a:t>
            </a:r>
          </a:p>
          <a:p>
            <a:pPr lvl="1"/>
            <a:r>
              <a:rPr lang="el-GR" dirty="0" smtClean="0">
                <a:latin typeface="Century Gothic" pitchFamily="34" charset="0"/>
              </a:rPr>
              <a:t>     Ελληνικό </a:t>
            </a:r>
            <a:r>
              <a:rPr lang="el-GR" dirty="0">
                <a:latin typeface="Century Gothic" panose="020B0502020202020204" pitchFamily="34" charset="0"/>
              </a:rPr>
              <a:t>Ίδρυμα Βασικής Βιολογικής Έρευνας </a:t>
            </a:r>
            <a:r>
              <a:rPr lang="el-GR" dirty="0" smtClean="0">
                <a:latin typeface="Century Gothic" panose="020B0502020202020204" pitchFamily="34" charset="0"/>
              </a:rPr>
              <a:t>Α. Φλέμινγκ</a:t>
            </a:r>
            <a:endParaRPr lang="el-GR" dirty="0">
              <a:latin typeface="Century Gothic" panose="020B050202020202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dirty="0" smtClean="0">
                <a:latin typeface="Century Gothic" pitchFamily="34" charset="0"/>
              </a:rPr>
              <a:t>Ίδρυμα Τεχνολογίας και Έρευνας (ΙΤΕ 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dirty="0" smtClean="0">
                <a:latin typeface="Century Gothic" pitchFamily="34" charset="0"/>
              </a:rPr>
              <a:t>Ερευνητικό Κέντρο «ΑΘΗΝΑ»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dirty="0" smtClean="0">
                <a:latin typeface="Century Gothic" pitchFamily="34" charset="0"/>
              </a:rPr>
              <a:t>Ελληνικό Ινστιτούτο Παστέρ</a:t>
            </a:r>
          </a:p>
          <a:p>
            <a:pPr lvl="2"/>
            <a:endParaRPr lang="el-GR" b="1" dirty="0" smtClean="0">
              <a:latin typeface="Century Gothic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b="1" dirty="0" smtClean="0">
                <a:solidFill>
                  <a:srgbClr val="C00000"/>
                </a:solidFill>
                <a:latin typeface="Century Gothic" pitchFamily="34" charset="0"/>
              </a:rPr>
              <a:t>Τεχνολογικοί φορείς</a:t>
            </a:r>
            <a:endParaRPr lang="el-GR" b="1" dirty="0">
              <a:solidFill>
                <a:srgbClr val="C00000"/>
              </a:solidFill>
              <a:latin typeface="Century Gothic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dirty="0" smtClean="0">
                <a:latin typeface="Century Gothic" pitchFamily="34" charset="0"/>
              </a:rPr>
              <a:t>Ελληνική Επιτροπή Ατομικής Ενέργειας (ΕΕΑΕ)</a:t>
            </a:r>
            <a:endParaRPr lang="el-GR" dirty="0">
              <a:latin typeface="Century Gothic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dirty="0" smtClean="0">
                <a:latin typeface="Century Gothic" pitchFamily="34" charset="0"/>
              </a:rPr>
              <a:t>Κέντρο Διάδοσης Επιστημών &amp; Μουσείο Τεχνολογίας «ΝΟΗΣΙΣ»</a:t>
            </a:r>
            <a:endParaRPr lang="el-GR" dirty="0">
              <a:latin typeface="Century Gothic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dirty="0" smtClean="0">
                <a:latin typeface="Century Gothic" pitchFamily="34" charset="0"/>
              </a:rPr>
              <a:t>Επιστημονικό Πάρκο Πατρών (ΕΠΠ)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l-GR" dirty="0">
                <a:latin typeface="Century Gothic" panose="020B0502020202020204" pitchFamily="34" charset="0"/>
              </a:rPr>
              <a:t>Εθνικό Δίκτυο Έρευνας και Τεχνολογίας Α.Ε. </a:t>
            </a:r>
            <a:r>
              <a:rPr lang="el-GR" dirty="0" smtClean="0">
                <a:latin typeface="Century Gothic" panose="020B0502020202020204" pitchFamily="34" charset="0"/>
              </a:rPr>
              <a:t>(ΕΔΕΤ)</a:t>
            </a:r>
          </a:p>
        </p:txBody>
      </p:sp>
    </p:spTree>
    <p:extLst>
      <p:ext uri="{BB962C8B-B14F-4D97-AF65-F5344CB8AC3E}">
        <p14:creationId xmlns:p14="http://schemas.microsoft.com/office/powerpoint/2010/main" val="101279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5217129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533400"/>
          </a:xfrm>
        </p:spPr>
        <p:txBody>
          <a:bodyPr anchor="t">
            <a:normAutofit/>
          </a:bodyPr>
          <a:lstStyle/>
          <a:p>
            <a:pPr algn="l">
              <a:lnSpc>
                <a:spcPct val="100000"/>
              </a:lnSpc>
            </a:pPr>
            <a:r>
              <a:rPr lang="el-GR" sz="2400" b="1" dirty="0" smtClean="0">
                <a:solidFill>
                  <a:srgbClr val="3A3CA0"/>
                </a:solidFill>
                <a:latin typeface="Calibri" panose="020F0502020204030204" pitchFamily="34" charset="0"/>
              </a:rPr>
              <a:t>Χρηματοδότηση Η2020 ανά κ-μ, 2014-2016</a:t>
            </a:r>
            <a:endParaRPr lang="el-GR" sz="2400" b="1" dirty="0">
              <a:solidFill>
                <a:srgbClr val="3A3CA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3531369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b="1" baseline="300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place</a:t>
            </a:r>
            <a:endParaRPr lang="el-GR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762000"/>
            <a:ext cx="8153400" cy="0"/>
          </a:xfrm>
          <a:prstGeom prst="line">
            <a:avLst/>
          </a:prstGeom>
          <a:ln w="31750">
            <a:solidFill>
              <a:srgbClr val="3A3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419872" y="6456865"/>
            <a:ext cx="53431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b="1" i="1" dirty="0"/>
              <a:t>(based on EU  financial contribution from </a:t>
            </a:r>
            <a:r>
              <a:rPr lang="el-GR" sz="1200" b="1" i="1" dirty="0"/>
              <a:t>Η2020)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962400" y="39624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4800" y="1219200"/>
            <a:ext cx="9144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76200" y="1333500"/>
            <a:ext cx="1143000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9133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665" y="1066800"/>
            <a:ext cx="8869635" cy="54403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B47A-684C-42D4-9F41-6F2D2357BB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762000"/>
            <a:ext cx="914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1905000" y="3352800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b="1" baseline="300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place</a:t>
            </a:r>
            <a:endParaRPr lang="el-GR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209800" y="3722132"/>
            <a:ext cx="0" cy="545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Τίτλος 1"/>
          <p:cNvSpPr>
            <a:spLocks noGrp="1"/>
          </p:cNvSpPr>
          <p:nvPr>
            <p:ph type="title"/>
          </p:nvPr>
        </p:nvSpPr>
        <p:spPr>
          <a:xfrm>
            <a:off x="177800" y="228600"/>
            <a:ext cx="8534400" cy="533400"/>
          </a:xfrm>
        </p:spPr>
        <p:txBody>
          <a:bodyPr anchor="t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l-GR" sz="2400" b="1" dirty="0" smtClean="0">
                <a:solidFill>
                  <a:srgbClr val="3A3CA0"/>
                </a:solidFill>
                <a:latin typeface="Calibri" panose="020F0502020204030204" pitchFamily="34" charset="0"/>
              </a:rPr>
              <a:t>Χρηματοδότηση Η2020</a:t>
            </a:r>
            <a:r>
              <a:rPr lang="en-US" sz="2400" b="1" dirty="0" smtClean="0">
                <a:solidFill>
                  <a:srgbClr val="3A3CA0"/>
                </a:solidFill>
                <a:latin typeface="Calibri" panose="020F0502020204030204" pitchFamily="34" charset="0"/>
              </a:rPr>
              <a:t>/</a:t>
            </a:r>
            <a:r>
              <a:rPr lang="el-GR" sz="2400" b="1" dirty="0" smtClean="0">
                <a:solidFill>
                  <a:srgbClr val="3A3CA0"/>
                </a:solidFill>
                <a:latin typeface="Calibri" panose="020F0502020204030204" pitchFamily="34" charset="0"/>
              </a:rPr>
              <a:t>1000 άτομα </a:t>
            </a:r>
            <a:r>
              <a:rPr lang="el-GR" sz="2400" b="1" dirty="0" err="1" smtClean="0">
                <a:solidFill>
                  <a:srgbClr val="3A3CA0"/>
                </a:solidFill>
                <a:latin typeface="Calibri" panose="020F0502020204030204" pitchFamily="34" charset="0"/>
              </a:rPr>
              <a:t>ερευν</a:t>
            </a:r>
            <a:r>
              <a:rPr lang="en-US" sz="2400" b="1" dirty="0" smtClean="0">
                <a:solidFill>
                  <a:srgbClr val="3A3CA0"/>
                </a:solidFill>
                <a:latin typeface="Calibri" panose="020F0502020204030204" pitchFamily="34" charset="0"/>
              </a:rPr>
              <a:t>. </a:t>
            </a:r>
            <a:r>
              <a:rPr lang="el-GR" sz="2400" b="1" dirty="0" smtClean="0">
                <a:solidFill>
                  <a:srgbClr val="3A3CA0"/>
                </a:solidFill>
                <a:latin typeface="Calibri" panose="020F0502020204030204" pitchFamily="34" charset="0"/>
              </a:rPr>
              <a:t>προσωπικού, 2014</a:t>
            </a:r>
            <a:r>
              <a:rPr lang="en-US" sz="2400" b="1" dirty="0" smtClean="0">
                <a:solidFill>
                  <a:srgbClr val="3A3CA0"/>
                </a:solidFill>
                <a:latin typeface="Calibri" panose="020F0502020204030204" pitchFamily="34" charset="0"/>
              </a:rPr>
              <a:t>-20</a:t>
            </a:r>
            <a:r>
              <a:rPr lang="el-GR" sz="2400" b="1" dirty="0" smtClean="0">
                <a:solidFill>
                  <a:srgbClr val="3A3CA0"/>
                </a:solidFill>
                <a:latin typeface="Calibri" panose="020F0502020204030204" pitchFamily="34" charset="0"/>
              </a:rPr>
              <a:t>16</a:t>
            </a:r>
            <a:endParaRPr lang="el-GR" sz="2400" b="1" dirty="0">
              <a:solidFill>
                <a:srgbClr val="3A3CA0"/>
              </a:solidFill>
              <a:latin typeface="Calibri" panose="020F050202020403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04800" y="762000"/>
            <a:ext cx="8153400" cy="0"/>
          </a:xfrm>
          <a:prstGeom prst="line">
            <a:avLst/>
          </a:prstGeom>
          <a:ln w="31750">
            <a:solidFill>
              <a:srgbClr val="3A3C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2400" y="1219200"/>
            <a:ext cx="1143000" cy="4191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342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12961</TotalTime>
  <Words>1237</Words>
  <Application>Microsoft Office PowerPoint</Application>
  <PresentationFormat>On-screen Show (4:3)</PresentationFormat>
  <Paragraphs>279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Χρηματοδότηση Η2020 ανά κ-μ, 2014-2016</vt:lpstr>
      <vt:lpstr>Χρηματοδότηση Η2020/1000 άτομα ερευν. προσωπικού, 2014-2016</vt:lpstr>
      <vt:lpstr>PowerPoint Presentation</vt:lpstr>
      <vt:lpstr>PowerPoint Presentation</vt:lpstr>
      <vt:lpstr>Η Στρατηγική Έξυπνης Εξειδίκευσης </vt:lpstr>
      <vt:lpstr>PowerPoint Presentation</vt:lpstr>
      <vt:lpstr>PowerPoint Presentation</vt:lpstr>
      <vt:lpstr>Επόμενες δράσεις</vt:lpstr>
      <vt:lpstr>PowerPoint Presentation</vt:lpstr>
      <vt:lpstr>Η Έρευνα για τη Κοινωνία </vt:lpstr>
      <vt:lpstr>PowerPoint Presentation</vt:lpstr>
      <vt:lpstr>Άμεσα ζητήματα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and inclusive growth through the pursuit of excellence: A challenge for European regions</dc:title>
  <dc:creator>admin</dc:creator>
  <cp:lastModifiedBy>Alexia Sitareniou</cp:lastModifiedBy>
  <cp:revision>1990</cp:revision>
  <cp:lastPrinted>2018-05-08T09:30:35Z</cp:lastPrinted>
  <dcterms:created xsi:type="dcterms:W3CDTF">2015-02-12T16:53:39Z</dcterms:created>
  <dcterms:modified xsi:type="dcterms:W3CDTF">2018-07-13T06:04:19Z</dcterms:modified>
</cp:coreProperties>
</file>