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95" r:id="rId3"/>
    <p:sldId id="279" r:id="rId4"/>
    <p:sldId id="281" r:id="rId5"/>
    <p:sldId id="278" r:id="rId6"/>
    <p:sldId id="298" r:id="rId7"/>
    <p:sldId id="257" r:id="rId8"/>
    <p:sldId id="299" r:id="rId9"/>
    <p:sldId id="288" r:id="rId10"/>
    <p:sldId id="287" r:id="rId11"/>
    <p:sldId id="289" r:id="rId12"/>
    <p:sldId id="291" r:id="rId13"/>
    <p:sldId id="283" r:id="rId14"/>
    <p:sldId id="284" r:id="rId15"/>
    <p:sldId id="297" r:id="rId16"/>
  </p:sldIdLst>
  <p:sldSz cx="9906000" cy="6858000" type="A4"/>
  <p:notesSz cx="6858000" cy="9144000"/>
  <p:defaultTextStyle>
    <a:defPPr>
      <a:defRPr lang="fi-FI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4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28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2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56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00" algn="l" defTabSz="91428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839" algn="l" defTabSz="91428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979" algn="l" defTabSz="91428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119" algn="l" defTabSz="91428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921"/>
    <a:srgbClr val="009357"/>
    <a:srgbClr val="008BC6"/>
    <a:srgbClr val="888377"/>
    <a:srgbClr val="C5073D"/>
    <a:srgbClr val="F8B3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28" y="-64"/>
      </p:cViewPr>
      <p:guideLst>
        <p:guide orient="horz" pos="572"/>
        <p:guide pos="53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1" d="100"/>
          <a:sy n="121" d="100"/>
        </p:scale>
        <p:origin x="-3152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A8BDD30-0825-48D3-816C-AD8C439C9C85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780546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4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28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2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56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0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9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79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19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26B0B-15F6-49ED-A8B2-05652E803E42}" type="slidenum">
              <a:rPr lang="fi-FI" smtClean="0"/>
              <a:pPr/>
              <a:t>9</a:t>
            </a:fld>
            <a:endParaRPr lang="fi-FI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7263" y="688975"/>
            <a:ext cx="4948237" cy="342582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6" y="4341523"/>
            <a:ext cx="5487013" cy="4114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5675" y="687388"/>
            <a:ext cx="4949825" cy="3427412"/>
          </a:xfrm>
          <a:ln/>
        </p:spPr>
      </p:sp>
      <p:sp>
        <p:nvSpPr>
          <p:cNvPr id="9216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2163" tIns="46081" rIns="92163" bIns="46081"/>
          <a:lstStyle/>
          <a:p>
            <a:endParaRPr lang="de-DE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2163" name="Foliennummernplatzhalter 3"/>
          <p:cNvSpPr txBox="1">
            <a:spLocks noGrp="1"/>
          </p:cNvSpPr>
          <p:nvPr/>
        </p:nvSpPr>
        <p:spPr bwMode="auto">
          <a:xfrm>
            <a:off x="3884464" y="8684460"/>
            <a:ext cx="2972005" cy="4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3" tIns="46081" rIns="92163" bIns="46081" anchor="b"/>
          <a:lstStyle/>
          <a:p>
            <a:pPr algn="r"/>
            <a:fld id="{56285D3A-455D-4489-9B08-AADFD8560798}" type="slidenum">
              <a:rPr lang="de-DE" sz="1300"/>
              <a:pPr algn="r"/>
              <a:t>12</a:t>
            </a:fld>
            <a:endParaRPr lang="de-DE" sz="13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4BBA-7B91-48B2-B735-2C4C719C9D21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C2B8-3F46-46E5-8C59-02DE7A066E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5" descr="e-irg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1" y="5715002"/>
            <a:ext cx="962025" cy="466725"/>
          </a:xfrm>
          <a:prstGeom prst="rect">
            <a:avLst/>
          </a:prstGeom>
          <a:noFill/>
        </p:spPr>
      </p:pic>
      <p:pic>
        <p:nvPicPr>
          <p:cNvPr id="8" name="Picture 12" descr="otsake2p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906000" cy="4054475"/>
          </a:xfrm>
          <a:prstGeom prst="rect">
            <a:avLst/>
          </a:prstGeom>
          <a:noFill/>
        </p:spPr>
      </p:pic>
      <p:pic>
        <p:nvPicPr>
          <p:cNvPr id="9" name="Picture 16" descr="alapalkki_PP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" y="6353178"/>
            <a:ext cx="9902825" cy="2762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DB87-0EC5-4C70-94FF-9BE32606982A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F443-6A45-4FE1-B03D-B6897195742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8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9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7245-09A2-4E19-B8A5-2FBDCA475CAF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5AF9-C7B2-41B0-8FF6-64C513837B1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AFDA-ADF2-40C4-B5D1-6BC1055EBD99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2074-BEF3-4218-A164-24BF220B902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F42D-93D9-442F-B5A8-582F5BC93C8E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46B5-F9BF-43BB-BB24-8E8F76773F5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6" y="1600207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1" y="1600207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646-216B-4F97-A38B-B6ACBEEA0404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6DB5-AEC8-40B4-A87B-3675C10CC2A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80" indent="0">
              <a:buNone/>
              <a:defRPr sz="1800" b="1"/>
            </a:lvl3pPr>
            <a:lvl4pPr marL="1371420" indent="0">
              <a:buNone/>
              <a:defRPr sz="1600" b="1"/>
            </a:lvl4pPr>
            <a:lvl5pPr marL="1828560" indent="0">
              <a:buNone/>
              <a:defRPr sz="1600" b="1"/>
            </a:lvl5pPr>
            <a:lvl6pPr marL="2285700" indent="0">
              <a:buNone/>
              <a:defRPr sz="1600" b="1"/>
            </a:lvl6pPr>
            <a:lvl7pPr marL="2742839" indent="0">
              <a:buNone/>
              <a:defRPr sz="1600" b="1"/>
            </a:lvl7pPr>
            <a:lvl8pPr marL="3199979" indent="0">
              <a:buNone/>
              <a:defRPr sz="1600" b="1"/>
            </a:lvl8pPr>
            <a:lvl9pPr marL="365711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80" indent="0">
              <a:buNone/>
              <a:defRPr sz="1800" b="1"/>
            </a:lvl3pPr>
            <a:lvl4pPr marL="1371420" indent="0">
              <a:buNone/>
              <a:defRPr sz="1600" b="1"/>
            </a:lvl4pPr>
            <a:lvl5pPr marL="1828560" indent="0">
              <a:buNone/>
              <a:defRPr sz="1600" b="1"/>
            </a:lvl5pPr>
            <a:lvl6pPr marL="2285700" indent="0">
              <a:buNone/>
              <a:defRPr sz="1600" b="1"/>
            </a:lvl6pPr>
            <a:lvl7pPr marL="2742839" indent="0">
              <a:buNone/>
              <a:defRPr sz="1600" b="1"/>
            </a:lvl7pPr>
            <a:lvl8pPr marL="3199979" indent="0">
              <a:buNone/>
              <a:defRPr sz="1600" b="1"/>
            </a:lvl8pPr>
            <a:lvl9pPr marL="365711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6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9484-DA85-4FA1-A7EA-01C366927FC6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1F45-2E7A-4068-A65B-80CAF872D0C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A9A6-C74E-4811-8344-06F5E6B449C3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9818-1AFD-4F97-9E17-11597B1D62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0B3E-C0AF-4A01-927F-BA445E7D18ED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8EB-B8AE-449A-B27A-02AD17A1210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3" y="27305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80" indent="0">
              <a:buNone/>
              <a:defRPr sz="1000"/>
            </a:lvl3pPr>
            <a:lvl4pPr marL="1371420" indent="0">
              <a:buNone/>
              <a:defRPr sz="900"/>
            </a:lvl4pPr>
            <a:lvl5pPr marL="1828560" indent="0">
              <a:buNone/>
              <a:defRPr sz="900"/>
            </a:lvl5pPr>
            <a:lvl6pPr marL="2285700" indent="0">
              <a:buNone/>
              <a:defRPr sz="900"/>
            </a:lvl6pPr>
            <a:lvl7pPr marL="2742839" indent="0">
              <a:buNone/>
              <a:defRPr sz="900"/>
            </a:lvl7pPr>
            <a:lvl8pPr marL="3199979" indent="0">
              <a:buNone/>
              <a:defRPr sz="900"/>
            </a:lvl8pPr>
            <a:lvl9pPr marL="365711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8C5F-E72A-42F5-82CB-69D179B1E235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2A65-0866-430B-83B3-74F1618DFE2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0" indent="0">
              <a:buNone/>
              <a:defRPr sz="2800"/>
            </a:lvl2pPr>
            <a:lvl3pPr marL="914280" indent="0">
              <a:buNone/>
              <a:defRPr sz="2400"/>
            </a:lvl3pPr>
            <a:lvl4pPr marL="1371420" indent="0">
              <a:buNone/>
              <a:defRPr sz="2000"/>
            </a:lvl4pPr>
            <a:lvl5pPr marL="1828560" indent="0">
              <a:buNone/>
              <a:defRPr sz="2000"/>
            </a:lvl5pPr>
            <a:lvl6pPr marL="2285700" indent="0">
              <a:buNone/>
              <a:defRPr sz="2000"/>
            </a:lvl6pPr>
            <a:lvl7pPr marL="2742839" indent="0">
              <a:buNone/>
              <a:defRPr sz="2000"/>
            </a:lvl7pPr>
            <a:lvl8pPr marL="3199979" indent="0">
              <a:buNone/>
              <a:defRPr sz="2000"/>
            </a:lvl8pPr>
            <a:lvl9pPr marL="365711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80" indent="0">
              <a:buNone/>
              <a:defRPr sz="1000"/>
            </a:lvl3pPr>
            <a:lvl4pPr marL="1371420" indent="0">
              <a:buNone/>
              <a:defRPr sz="900"/>
            </a:lvl4pPr>
            <a:lvl5pPr marL="1828560" indent="0">
              <a:buNone/>
              <a:defRPr sz="900"/>
            </a:lvl5pPr>
            <a:lvl6pPr marL="2285700" indent="0">
              <a:buNone/>
              <a:defRPr sz="900"/>
            </a:lvl6pPr>
            <a:lvl7pPr marL="2742839" indent="0">
              <a:buNone/>
              <a:defRPr sz="900"/>
            </a:lvl7pPr>
            <a:lvl8pPr marL="3199979" indent="0">
              <a:buNone/>
              <a:defRPr sz="900"/>
            </a:lvl8pPr>
            <a:lvl9pPr marL="365711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4B8F-319A-47D9-B944-33B67405A2BF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02B-975A-4D5E-A3E3-88A24E78943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7"/>
            <a:ext cx="89154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1" y="6356357"/>
            <a:ext cx="23114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0C269-074F-4D17-95E9-39FCA27A2299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6357"/>
            <a:ext cx="31369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AEC9-A2D7-40FF-9746-BFA0A9E5E92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11" descr="otsake2pt_pieni_PP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29388"/>
            <a:ext cx="9906000" cy="328612"/>
          </a:xfrm>
          <a:prstGeom prst="rect">
            <a:avLst/>
          </a:prstGeom>
          <a:noFill/>
        </p:spPr>
      </p:pic>
      <p:pic>
        <p:nvPicPr>
          <p:cNvPr id="8" name="Picture 21" descr="ylapalkki2_PP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" y="-76200"/>
            <a:ext cx="9902825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2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5" indent="-342855" algn="l" defTabSz="9142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2" indent="-285712" algn="l" defTabSz="9142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0" indent="-228570" algn="l" defTabSz="914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0" indent="-228570" algn="l" defTabSz="9142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0" indent="-228570" algn="l" defTabSz="9142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9" indent="-228570" algn="l" defTabSz="9142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9" indent="-228570" algn="l" defTabSz="9142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9" indent="-228570" algn="l" defTabSz="9142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9" indent="-228570" algn="l" defTabSz="9142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9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9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9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flaggezeigen.de/catalog/product_info.php?products_id=527&amp;osCsid=419ba85839d98946a8c35337d98692f3" TargetMode="External"/><Relationship Id="rId18" Type="http://schemas.openxmlformats.org/officeDocument/2006/relationships/image" Target="../media/image24.jpeg"/><Relationship Id="rId26" Type="http://schemas.openxmlformats.org/officeDocument/2006/relationships/image" Target="../media/image28.jpeg"/><Relationship Id="rId39" Type="http://schemas.openxmlformats.org/officeDocument/2006/relationships/hyperlink" Target="http://www.flaggezeigen.de/catalog/product_info.php?products_id=558&amp;osCsid=419ba85839d98946a8c35337d98692f3" TargetMode="External"/><Relationship Id="rId21" Type="http://schemas.openxmlformats.org/officeDocument/2006/relationships/hyperlink" Target="http://www.flaggezeigen.de/catalog/product_info.php?products_id=553&amp;osCsid=419ba85839d98946a8c35337d98692f3" TargetMode="External"/><Relationship Id="rId34" Type="http://schemas.openxmlformats.org/officeDocument/2006/relationships/image" Target="../media/image32.jpeg"/><Relationship Id="rId42" Type="http://schemas.openxmlformats.org/officeDocument/2006/relationships/image" Target="../media/image37.png"/><Relationship Id="rId47" Type="http://schemas.openxmlformats.org/officeDocument/2006/relationships/hyperlink" Target="http://www.prace-ri.eu/NCSA-Executive-agency-Electronic" TargetMode="External"/><Relationship Id="rId50" Type="http://schemas.openxmlformats.org/officeDocument/2006/relationships/hyperlink" Target="http://www.prace-ri.eu/DCSC-Danish-Center-for-Scientific" TargetMode="External"/><Relationship Id="rId55" Type="http://schemas.openxmlformats.org/officeDocument/2006/relationships/hyperlink" Target="http://www.prace-ri.eu/NIIFI-National-Information" TargetMode="External"/><Relationship Id="rId63" Type="http://schemas.openxmlformats.org/officeDocument/2006/relationships/hyperlink" Target="http://www.vs.sav.sk/" TargetMode="External"/><Relationship Id="rId68" Type="http://schemas.openxmlformats.org/officeDocument/2006/relationships/hyperlink" Target="http://www.prace-ri.eu/UYBHM-Ulusal-Yuksek-Basarimli" TargetMode="External"/><Relationship Id="rId7" Type="http://schemas.openxmlformats.org/officeDocument/2006/relationships/hyperlink" Target="http://www.flaggezeigen.de/catalog/product_info.php?products_id=474&amp;osCsid=419ba85839d98946a8c35337d98692f3" TargetMode="External"/><Relationship Id="rId2" Type="http://schemas.openxmlformats.org/officeDocument/2006/relationships/image" Target="../media/image16.jpeg"/><Relationship Id="rId16" Type="http://schemas.openxmlformats.org/officeDocument/2006/relationships/image" Target="../media/image23.jpeg"/><Relationship Id="rId29" Type="http://schemas.openxmlformats.org/officeDocument/2006/relationships/hyperlink" Target="http://www.flaggezeigen.de/catalog/product_info.php?products_id=544&amp;osCsid=419ba85839d98946a8c35337d98692f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hyperlink" Target="http://www.flaggezeigen.de/catalog/product_info.php?products_id=443&amp;osCsid=419ba85839d98946a8c35337d98692f3" TargetMode="External"/><Relationship Id="rId24" Type="http://schemas.openxmlformats.org/officeDocument/2006/relationships/image" Target="../media/image27.jpeg"/><Relationship Id="rId32" Type="http://schemas.openxmlformats.org/officeDocument/2006/relationships/image" Target="../media/image31.jpeg"/><Relationship Id="rId37" Type="http://schemas.openxmlformats.org/officeDocument/2006/relationships/hyperlink" Target="http://www.flaggezeigen.de/catalog/product_info.php?products_id=566&amp;osCsid=419ba85839d98946a8c35337d98692f3" TargetMode="External"/><Relationship Id="rId40" Type="http://schemas.openxmlformats.org/officeDocument/2006/relationships/image" Target="../media/image35.jpeg"/><Relationship Id="rId45" Type="http://schemas.openxmlformats.org/officeDocument/2006/relationships/hyperlink" Target="http://www.prace-ri.eu/JKU-Universitat-Linz" TargetMode="External"/><Relationship Id="rId53" Type="http://schemas.openxmlformats.org/officeDocument/2006/relationships/hyperlink" Target="http://www.prace-ri.eu/GCS-GAUSS-Centre-for" TargetMode="External"/><Relationship Id="rId58" Type="http://schemas.openxmlformats.org/officeDocument/2006/relationships/hyperlink" Target="http://www.prace-ri.eu/CINECA-Consorzio" TargetMode="External"/><Relationship Id="rId66" Type="http://schemas.openxmlformats.org/officeDocument/2006/relationships/hyperlink" Target="http://www.prace-ri.eu/SNIC-Vetenskapsradet-Swedish" TargetMode="External"/><Relationship Id="rId5" Type="http://schemas.openxmlformats.org/officeDocument/2006/relationships/hyperlink" Target="http://www.flaggezeigen.de/catalog/product_info.php?products_id=469&amp;osCsid=419ba85839d98946a8c35337d98692f3" TargetMode="External"/><Relationship Id="rId15" Type="http://schemas.openxmlformats.org/officeDocument/2006/relationships/hyperlink" Target="http://www.flaggezeigen.de/catalog/product_info.php?products_id=529&amp;osCsid=419ba85839d98946a8c35337d98692f3" TargetMode="External"/><Relationship Id="rId23" Type="http://schemas.openxmlformats.org/officeDocument/2006/relationships/hyperlink" Target="http://www.flaggezeigen.de/catalog/product_info.php?products_id=533&amp;osCsid=419ba85839d98946a8c35337d98692f3" TargetMode="External"/><Relationship Id="rId28" Type="http://schemas.openxmlformats.org/officeDocument/2006/relationships/image" Target="../media/image29.jpeg"/><Relationship Id="rId36" Type="http://schemas.openxmlformats.org/officeDocument/2006/relationships/image" Target="../media/image33.png"/><Relationship Id="rId49" Type="http://schemas.openxmlformats.org/officeDocument/2006/relationships/hyperlink" Target="http://www.prace-ri.eu/VSB-Technical-University-of" TargetMode="External"/><Relationship Id="rId57" Type="http://schemas.openxmlformats.org/officeDocument/2006/relationships/hyperlink" Target="http://www.prace-ri.eu/IUCC-Inter-University-Computation" TargetMode="External"/><Relationship Id="rId61" Type="http://schemas.openxmlformats.org/officeDocument/2006/relationships/hyperlink" Target="http://www.prace-ri.eu/PSNC-Instytut-Chemii" TargetMode="External"/><Relationship Id="rId10" Type="http://schemas.openxmlformats.org/officeDocument/2006/relationships/image" Target="../media/image20.jpeg"/><Relationship Id="rId19" Type="http://schemas.openxmlformats.org/officeDocument/2006/relationships/hyperlink" Target="http://www.flaggezeigen.de/catalog/product_info.php?products_id=550&amp;osCsid=419ba85839d98946a8c35337d98692f3" TargetMode="External"/><Relationship Id="rId31" Type="http://schemas.openxmlformats.org/officeDocument/2006/relationships/hyperlink" Target="http://www.flaggezeigen.de/catalog/product_info.php?products_id=568&amp;osCsid=419ba85839d98946a8c35337d98692f3" TargetMode="External"/><Relationship Id="rId44" Type="http://schemas.openxmlformats.org/officeDocument/2006/relationships/image" Target="../media/image39.png"/><Relationship Id="rId52" Type="http://schemas.openxmlformats.org/officeDocument/2006/relationships/hyperlink" Target="http://www.prace-ri.eu/GENCI-Grand-Equipement-National-de" TargetMode="External"/><Relationship Id="rId60" Type="http://schemas.openxmlformats.org/officeDocument/2006/relationships/hyperlink" Target="http://www.prace-ri.eu/SURFSARA-SARA-Computing-and-Networking-Services" TargetMode="External"/><Relationship Id="rId65" Type="http://schemas.openxmlformats.org/officeDocument/2006/relationships/hyperlink" Target="http://www.prace-ri.eu/BSC-Barcelona-Supercomputing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://www.flaggezeigen.de/catalog/product_info.php?products_id=476&amp;osCsid=419ba85839d98946a8c35337d98692f3" TargetMode="External"/><Relationship Id="rId14" Type="http://schemas.openxmlformats.org/officeDocument/2006/relationships/image" Target="../media/image22.jpeg"/><Relationship Id="rId22" Type="http://schemas.openxmlformats.org/officeDocument/2006/relationships/image" Target="../media/image26.jpeg"/><Relationship Id="rId27" Type="http://schemas.openxmlformats.org/officeDocument/2006/relationships/hyperlink" Target="http://www.flaggezeigen.de/catalog/product_info.php?products_id=921&amp;osCsid=419ba85839d98946a8c35337d98692f3" TargetMode="External"/><Relationship Id="rId30" Type="http://schemas.openxmlformats.org/officeDocument/2006/relationships/image" Target="../media/image30.jpeg"/><Relationship Id="rId35" Type="http://schemas.openxmlformats.org/officeDocument/2006/relationships/hyperlink" Target="http://www.flaggezeigen.de/catalog/product_info.php?products_id=572&amp;osCsid=419ba85839d98946a8c35337d98692f3" TargetMode="External"/><Relationship Id="rId43" Type="http://schemas.openxmlformats.org/officeDocument/2006/relationships/image" Target="../media/image38.png"/><Relationship Id="rId48" Type="http://schemas.openxmlformats.org/officeDocument/2006/relationships/hyperlink" Target="http://www.prace-ri.eu/CaSToRC-Computation-based-Science" TargetMode="External"/><Relationship Id="rId56" Type="http://schemas.openxmlformats.org/officeDocument/2006/relationships/hyperlink" Target="http://www.prace-ri.eu/ICHEC-Irish-Centre-for-High-End" TargetMode="External"/><Relationship Id="rId64" Type="http://schemas.openxmlformats.org/officeDocument/2006/relationships/hyperlink" Target="http://www.prace-ri.eu/Slovenia" TargetMode="External"/><Relationship Id="rId69" Type="http://schemas.openxmlformats.org/officeDocument/2006/relationships/hyperlink" Target="http://www.prace-ri.eu/EPSRC-The-Engineering-and-Physical" TargetMode="External"/><Relationship Id="rId8" Type="http://schemas.openxmlformats.org/officeDocument/2006/relationships/image" Target="../media/image19.jpeg"/><Relationship Id="rId51" Type="http://schemas.openxmlformats.org/officeDocument/2006/relationships/hyperlink" Target="http://www.prace-ri.eu/CSC-IT-Center-for-Science-Ltd" TargetMode="External"/><Relationship Id="rId3" Type="http://schemas.openxmlformats.org/officeDocument/2006/relationships/hyperlink" Target="http://www.flaggezeigen.de/catalog/product_info.php?products_id=848&amp;osCsid=419ba85839d98946a8c35337d98692f3" TargetMode="External"/><Relationship Id="rId12" Type="http://schemas.openxmlformats.org/officeDocument/2006/relationships/image" Target="../media/image21.jpeg"/><Relationship Id="rId17" Type="http://schemas.openxmlformats.org/officeDocument/2006/relationships/hyperlink" Target="http://www.flaggezeigen.de/catalog/product_info.php?products_id=531&amp;osCsid=419ba85839d98946a8c35337d98692f3" TargetMode="External"/><Relationship Id="rId25" Type="http://schemas.openxmlformats.org/officeDocument/2006/relationships/hyperlink" Target="http://www.flaggezeigen.de/catalog/product_info.php?products_id=565&amp;osCsid=419ba85839d98946a8c35337d98692f3" TargetMode="External"/><Relationship Id="rId33" Type="http://schemas.openxmlformats.org/officeDocument/2006/relationships/hyperlink" Target="http://www.flaggezeigen.de/catalog/product_info.php?products_id=526&amp;osCsid=419ba85839d98946a8c35337d98692f3" TargetMode="External"/><Relationship Id="rId38" Type="http://schemas.openxmlformats.org/officeDocument/2006/relationships/image" Target="../media/image34.jpeg"/><Relationship Id="rId46" Type="http://schemas.openxmlformats.org/officeDocument/2006/relationships/hyperlink" Target="http://www.prace-ri.eu/DGO6-SPW" TargetMode="External"/><Relationship Id="rId59" Type="http://schemas.openxmlformats.org/officeDocument/2006/relationships/hyperlink" Target="http://www.prace-ri.eu/SIGMA-UNINETT-Sigma-AS-The" TargetMode="External"/><Relationship Id="rId67" Type="http://schemas.openxmlformats.org/officeDocument/2006/relationships/hyperlink" Target="http://www.prace-ri.eu/ETH-Eidgenossische-Technische" TargetMode="External"/><Relationship Id="rId20" Type="http://schemas.openxmlformats.org/officeDocument/2006/relationships/image" Target="../media/image25.jpeg"/><Relationship Id="rId41" Type="http://schemas.openxmlformats.org/officeDocument/2006/relationships/image" Target="../media/image36.gif"/><Relationship Id="rId54" Type="http://schemas.openxmlformats.org/officeDocument/2006/relationships/hyperlink" Target="http://www.prace-ri.eu/GRNET-Greek-Research-and" TargetMode="External"/><Relationship Id="rId62" Type="http://schemas.openxmlformats.org/officeDocument/2006/relationships/hyperlink" Target="http://www.prace-ri.eu/FCTUC-Faculdade-Ciencias-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-irg.e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2520" y="2564907"/>
            <a:ext cx="8420100" cy="865187"/>
          </a:xfrm>
          <a:ln/>
        </p:spPr>
        <p:txBody>
          <a:bodyPr/>
          <a:lstStyle/>
          <a:p>
            <a:r>
              <a:rPr lang="sv-SE" dirty="0" smtClean="0"/>
              <a:t>e-IRG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4608" y="3356993"/>
            <a:ext cx="6934200" cy="2664296"/>
          </a:xfrm>
        </p:spPr>
        <p:txBody>
          <a:bodyPr>
            <a:normAutofit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Panos Argyrakis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GRNet, University of Thessaloniki</a:t>
            </a:r>
          </a:p>
          <a:p>
            <a:r>
              <a:rPr lang="sv-SE" sz="2800" dirty="0" smtClean="0">
                <a:solidFill>
                  <a:schemeClr val="tx1"/>
                </a:solidFill>
              </a:rPr>
              <a:t>Greek Representative to the e-IRG Committee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e-IRG vice-Chair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68760"/>
            <a:ext cx="9144000" cy="909464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367CBB"/>
                </a:solidFill>
                <a:latin typeface="Helvetica"/>
                <a:cs typeface="Helvetica"/>
              </a:rPr>
              <a:t>PRACE </a:t>
            </a:r>
            <a:r>
              <a:rPr lang="en-US" sz="2400" b="1" dirty="0">
                <a:solidFill>
                  <a:srgbClr val="367CBB"/>
                </a:solidFill>
                <a:latin typeface="Helvetica"/>
                <a:cs typeface="Helvetica"/>
                <a:sym typeface="Wingdings"/>
              </a:rPr>
              <a:t></a:t>
            </a:r>
            <a:r>
              <a:rPr lang="en-US" sz="2400" b="1" dirty="0" smtClean="0">
                <a:solidFill>
                  <a:srgbClr val="367CBB"/>
                </a:solidFill>
                <a:latin typeface="Helvetica"/>
                <a:cs typeface="Helvetica"/>
              </a:rPr>
              <a:t> </a:t>
            </a:r>
            <a:r>
              <a:rPr lang="en-US" sz="2400" b="1" i="1" dirty="0">
                <a:solidFill>
                  <a:srgbClr val="367CBB"/>
                </a:solidFill>
                <a:latin typeface="Helvetica"/>
                <a:cs typeface="Helvetica"/>
              </a:rPr>
              <a:t>the</a:t>
            </a:r>
            <a:r>
              <a:rPr lang="en-US" sz="2400" b="1" dirty="0">
                <a:solidFill>
                  <a:srgbClr val="367CBB"/>
                </a:solidFill>
                <a:latin typeface="Helvetica"/>
                <a:cs typeface="Helvetica"/>
              </a:rPr>
              <a:t> European HPC Research Infrastructure</a:t>
            </a:r>
            <a:r>
              <a:rPr lang="de-DE" sz="2400" b="1" dirty="0">
                <a:solidFill>
                  <a:srgbClr val="367CBB"/>
                </a:solidFill>
                <a:latin typeface="Helvetica"/>
                <a:cs typeface="Helvetica"/>
              </a:rPr>
              <a:t> 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07505" y="2132262"/>
            <a:ext cx="4697136" cy="4609109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Enabling </a:t>
            </a:r>
            <a:r>
              <a:rPr lang="en-US" sz="1800" b="1" dirty="0" smtClean="0"/>
              <a:t>world-class science </a:t>
            </a:r>
            <a:r>
              <a:rPr lang="en-US" sz="1800" dirty="0" smtClean="0"/>
              <a:t>through large scale simulations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Providing </a:t>
            </a:r>
            <a:r>
              <a:rPr lang="en-US" sz="1800" b="1" dirty="0" smtClean="0"/>
              <a:t>HPC services </a:t>
            </a:r>
            <a:r>
              <a:rPr lang="en-US" sz="1800" dirty="0" smtClean="0"/>
              <a:t>on </a:t>
            </a:r>
            <a:r>
              <a:rPr lang="en-US" sz="1800" b="1" dirty="0" smtClean="0"/>
              <a:t>leading edge capability </a:t>
            </a:r>
            <a:r>
              <a:rPr lang="en-US" sz="1800" dirty="0" smtClean="0"/>
              <a:t>systems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</a:pPr>
            <a:endParaRPr lang="en-US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Operating as a </a:t>
            </a:r>
            <a:r>
              <a:rPr lang="en-US" sz="1800" b="1" dirty="0" smtClean="0"/>
              <a:t>single entity</a:t>
            </a:r>
            <a:r>
              <a:rPr lang="en-US" sz="1800" dirty="0" smtClean="0"/>
              <a:t> to give access to </a:t>
            </a:r>
            <a:r>
              <a:rPr lang="en-US" sz="1800" b="1" dirty="0" smtClean="0"/>
              <a:t>world-class supercomputers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Attract</a:t>
            </a:r>
            <a:r>
              <a:rPr lang="en-US" sz="1800" dirty="0" smtClean="0"/>
              <a:t>, </a:t>
            </a:r>
            <a:r>
              <a:rPr lang="en-US" sz="1800" b="1" dirty="0" smtClean="0"/>
              <a:t>train</a:t>
            </a:r>
            <a:r>
              <a:rPr lang="en-US" sz="1800" dirty="0" smtClean="0"/>
              <a:t> and </a:t>
            </a:r>
            <a:r>
              <a:rPr lang="en-US" sz="1800" b="1" dirty="0" smtClean="0"/>
              <a:t>retain</a:t>
            </a:r>
            <a:r>
              <a:rPr lang="en-US" sz="1800" dirty="0" smtClean="0"/>
              <a:t> competences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Lead</a:t>
            </a:r>
            <a:r>
              <a:rPr lang="en-US" sz="1800" dirty="0" smtClean="0"/>
              <a:t> the </a:t>
            </a:r>
            <a:r>
              <a:rPr lang="en-US" sz="1800" b="1" dirty="0" smtClean="0"/>
              <a:t>integration</a:t>
            </a:r>
            <a:r>
              <a:rPr lang="en-US" sz="1800" dirty="0" smtClean="0"/>
              <a:t> of a highly effective </a:t>
            </a:r>
            <a:r>
              <a:rPr lang="en-US" sz="1800" b="1" dirty="0" smtClean="0"/>
              <a:t>HPC</a:t>
            </a:r>
            <a:r>
              <a:rPr lang="en-US" sz="1800" dirty="0" smtClean="0"/>
              <a:t> </a:t>
            </a:r>
            <a:r>
              <a:rPr lang="en-US" sz="1800" b="1" dirty="0" smtClean="0"/>
              <a:t>ecosystem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Offering its resources through a </a:t>
            </a:r>
            <a:r>
              <a:rPr lang="en-US" sz="1800" b="1" dirty="0" smtClean="0"/>
              <a:t>single</a:t>
            </a:r>
            <a:r>
              <a:rPr lang="en-US" sz="1800" dirty="0" smtClean="0"/>
              <a:t> and </a:t>
            </a:r>
            <a:r>
              <a:rPr lang="en-US" sz="1800" b="1" dirty="0" smtClean="0"/>
              <a:t>fair</a:t>
            </a:r>
            <a:r>
              <a:rPr lang="en-US" sz="1800" dirty="0" smtClean="0"/>
              <a:t> pan-European </a:t>
            </a:r>
            <a:r>
              <a:rPr lang="en-US" sz="1800" b="1" dirty="0" smtClean="0"/>
              <a:t>peer review process to academia and </a:t>
            </a:r>
            <a:r>
              <a:rPr lang="en-US" sz="1800" dirty="0" smtClean="0"/>
              <a:t>industry</a:t>
            </a:r>
          </a:p>
        </p:txBody>
      </p:sp>
      <p:pic>
        <p:nvPicPr>
          <p:cNvPr id="18" name="Imag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064" y="2528900"/>
            <a:ext cx="1379430" cy="1453390"/>
          </a:xfrm>
          <a:prstGeom prst="ellipse">
            <a:avLst/>
          </a:prstGeom>
          <a:ln w="12700" cap="rnd">
            <a:solidFill>
              <a:srgbClr val="005A8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Image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alphaModFix amt="71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418" y="1700808"/>
            <a:ext cx="3388758" cy="3240360"/>
          </a:xfrm>
          <a:prstGeom prst="rect">
            <a:avLst/>
          </a:prstGeom>
          <a:ln>
            <a:noFill/>
          </a:ln>
        </p:spPr>
      </p:pic>
      <p:sp>
        <p:nvSpPr>
          <p:cNvPr id="20" name="Rectangle 16"/>
          <p:cNvSpPr/>
          <p:nvPr/>
        </p:nvSpPr>
        <p:spPr>
          <a:xfrm rot="162733">
            <a:off x="6455785" y="2053298"/>
            <a:ext cx="2686480" cy="2323701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285712" indent="-285712">
              <a:buClr>
                <a:prstClr val="black"/>
              </a:buClr>
              <a:buFont typeface="Wingdings" charset="2"/>
              <a:buChar char="§"/>
            </a:pPr>
            <a:r>
              <a:rPr lang="en-US" sz="1200" b="1" dirty="0">
                <a:solidFill>
                  <a:srgbClr val="FF0000"/>
                </a:solidFill>
                <a:latin typeface="Arial"/>
                <a:cs typeface="Arial"/>
              </a:rPr>
              <a:t>25</a:t>
            </a: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members, since 2010</a:t>
            </a:r>
          </a:p>
          <a:p>
            <a:pPr marL="285712" indent="-285712">
              <a:buClr>
                <a:prstClr val="black">
                  <a:lumMod val="95000"/>
                  <a:lumOff val="5000"/>
                </a:prstClr>
              </a:buClr>
              <a:buFont typeface="Wingdings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supercomputers in</a:t>
            </a: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hosting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countries, nearly </a:t>
            </a:r>
            <a:r>
              <a:rPr lang="en-US" sz="1200" b="1" dirty="0">
                <a:solidFill>
                  <a:srgbClr val="FF0000"/>
                </a:solidFill>
                <a:latin typeface="Arial"/>
              </a:rPr>
              <a:t>15 </a:t>
            </a:r>
            <a:r>
              <a:rPr lang="en-US" sz="1200" b="1" dirty="0" err="1">
                <a:solidFill>
                  <a:srgbClr val="FF0000"/>
                </a:solidFill>
                <a:latin typeface="Arial"/>
              </a:rPr>
              <a:t>Pflop</a:t>
            </a:r>
            <a:r>
              <a:rPr lang="en-US" sz="1200" b="1" dirty="0">
                <a:solidFill>
                  <a:srgbClr val="FF0000"/>
                </a:solidFill>
                <a:latin typeface="Arial"/>
              </a:rPr>
              <a:t>/s</a:t>
            </a:r>
            <a:endParaRPr lang="en-US" sz="12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12" indent="-285712">
              <a:buClr>
                <a:prstClr val="black">
                  <a:lumMod val="95000"/>
                  <a:lumOff val="5000"/>
                </a:prstClr>
              </a:buClr>
              <a:buFont typeface="Wingdings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Common operation procedure between </a:t>
            </a:r>
            <a:r>
              <a:rPr lang="en-US" sz="1200" b="1" dirty="0">
                <a:solidFill>
                  <a:srgbClr val="FF0000"/>
                </a:solidFill>
                <a:latin typeface="Arial"/>
              </a:rPr>
              <a:t>35</a:t>
            </a:r>
            <a:r>
              <a:rPr lang="en-US" sz="1200" b="1" dirty="0">
                <a:solidFill>
                  <a:srgbClr val="E67E04"/>
                </a:solidFill>
                <a:latin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centers in Europe</a:t>
            </a:r>
          </a:p>
          <a:p>
            <a:pPr marL="285712" indent="-285712">
              <a:buFont typeface="Wingdings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  <a:latin typeface="Arial"/>
              </a:rPr>
              <a:t>22</a:t>
            </a:r>
            <a:r>
              <a:rPr lang="en-US" sz="1200" b="1" dirty="0" smtClean="0">
                <a:solidFill>
                  <a:srgbClr val="E67E04"/>
                </a:solidFill>
                <a:latin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prototypes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evaluated</a:t>
            </a:r>
          </a:p>
          <a:p>
            <a:pPr marL="285712" indent="-285712">
              <a:buFont typeface="Wingdings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  <a:latin typeface="Arial"/>
              </a:rPr>
              <a:t>169</a:t>
            </a:r>
            <a:r>
              <a:rPr lang="en-US" sz="1200" b="1" dirty="0" smtClean="0">
                <a:solidFill>
                  <a:srgbClr val="E67E04"/>
                </a:solidFill>
                <a:latin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white papers produced</a:t>
            </a:r>
          </a:p>
          <a:p>
            <a:pPr marL="285712" indent="-285712">
              <a:buFont typeface="Wingdings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  <a:latin typeface="Arial"/>
              </a:rPr>
              <a:t>1500</a:t>
            </a:r>
            <a:r>
              <a:rPr lang="en-US" sz="1200" b="1" dirty="0" smtClean="0">
                <a:solidFill>
                  <a:srgbClr val="E67E04"/>
                </a:solidFill>
                <a:latin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communications from our users</a:t>
            </a:r>
          </a:p>
          <a:p>
            <a:pPr marL="285712" indent="-285712">
              <a:buFont typeface="Wingdings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  <a:latin typeface="Arial"/>
              </a:rPr>
              <a:t>166</a:t>
            </a:r>
            <a:r>
              <a:rPr lang="en-US" sz="1200" b="1" dirty="0" smtClean="0">
                <a:solidFill>
                  <a:srgbClr val="E67E04"/>
                </a:solidFill>
                <a:latin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Thesis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12" indent="-285712">
              <a:buFont typeface="Wingdings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HPC Community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building: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b="1" dirty="0" smtClean="0">
                <a:solidFill>
                  <a:srgbClr val="FF0000"/>
                </a:solidFill>
                <a:latin typeface="Arial"/>
              </a:rPr>
              <a:t>183</a:t>
            </a:r>
            <a:r>
              <a:rPr lang="en-US" sz="1200" b="1" dirty="0" smtClean="0">
                <a:solidFill>
                  <a:srgbClr val="E67E04"/>
                </a:solidFill>
                <a:latin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events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1" name="Picture 2" descr="http://www.epcc.ed.ac.uk/wp-content/uploads/2009/01/PRACERG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1705" y="4154946"/>
            <a:ext cx="1528785" cy="1146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8"/>
          <p:cNvGrpSpPr/>
          <p:nvPr/>
        </p:nvGrpSpPr>
        <p:grpSpPr>
          <a:xfrm>
            <a:off x="5868145" y="4440046"/>
            <a:ext cx="3629031" cy="2661365"/>
            <a:chOff x="3428827" y="844205"/>
            <a:chExt cx="3170125" cy="2421869"/>
          </a:xfrm>
        </p:grpSpPr>
        <p:pic>
          <p:nvPicPr>
            <p:cNvPr id="23" name="Image 1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8827" y="844205"/>
              <a:ext cx="3170125" cy="2421869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Rectangle 19"/>
            <p:cNvSpPr/>
            <p:nvPr/>
          </p:nvSpPr>
          <p:spPr>
            <a:xfrm rot="162733">
              <a:off x="3834193" y="1144780"/>
              <a:ext cx="2298304" cy="1988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12" indent="-285712">
                <a:buClr>
                  <a:prstClr val="black"/>
                </a:buClr>
                <a:buFont typeface="Wingdings" charset="2"/>
                <a:buChar char="§"/>
              </a:pPr>
              <a:r>
                <a:rPr lang="en-US" sz="12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8 </a:t>
              </a:r>
              <a:r>
                <a:rPr lang="en-US" sz="1200" b="1" dirty="0">
                  <a:solidFill>
                    <a:srgbClr val="FF0000"/>
                  </a:solidFill>
                  <a:latin typeface="Arial"/>
                  <a:cs typeface="Arial"/>
                </a:rPr>
                <a:t>billion </a:t>
              </a:r>
              <a:r>
                <a:rPr lang="en-US" sz="1200" dirty="0">
                  <a:solidFill>
                    <a:srgbClr val="000000"/>
                  </a:solidFill>
                  <a:latin typeface="Arial"/>
                  <a:cs typeface="Arial"/>
                </a:rPr>
                <a:t>hours granted since 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2010 (a system with </a:t>
              </a:r>
              <a:r>
                <a:rPr lang="en-US" sz="1200" dirty="0">
                  <a:solidFill>
                    <a:srgbClr val="000000"/>
                  </a:solidFill>
                  <a:latin typeface="Arial"/>
                  <a:cs typeface="Arial"/>
                </a:rPr>
                <a:t>9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00k cores for 1 year)</a:t>
              </a:r>
            </a:p>
            <a:p>
              <a:pPr marL="285712" indent="-285712">
                <a:buClr>
                  <a:prstClr val="black"/>
                </a:buClr>
                <a:buFont typeface="Wingdings" charset="2"/>
                <a:buChar char="§"/>
              </a:pPr>
              <a:r>
                <a:rPr lang="en-US" sz="12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303</a:t>
              </a:r>
              <a:r>
                <a:rPr lang="en-US" sz="1200" b="1" dirty="0" smtClean="0">
                  <a:solidFill>
                    <a:srgbClr val="E67E04"/>
                  </a:solidFill>
                  <a:latin typeface="Arial"/>
                  <a:cs typeface="Arial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scientific </a:t>
              </a:r>
              <a:r>
                <a:rPr lang="en-US" sz="1200" dirty="0">
                  <a:solidFill>
                    <a:srgbClr val="000000"/>
                  </a:solidFill>
                  <a:latin typeface="Arial"/>
                  <a:cs typeface="Arial"/>
                </a:rPr>
                <a:t>projects 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enabled from </a:t>
              </a:r>
              <a:r>
                <a:rPr lang="en-US" sz="1200" b="1" dirty="0">
                  <a:solidFill>
                    <a:srgbClr val="FF0000"/>
                  </a:solidFill>
                  <a:latin typeface="Arial"/>
                  <a:cs typeface="Arial"/>
                </a:rPr>
                <a:t>38</a:t>
              </a:r>
              <a:r>
                <a:rPr lang="en-US" sz="1200" b="1" dirty="0">
                  <a:solidFill>
                    <a:srgbClr val="E67E04"/>
                  </a:solidFill>
                  <a:latin typeface="Arial"/>
                  <a:cs typeface="Arial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countries</a:t>
              </a:r>
            </a:p>
            <a:p>
              <a:pPr marL="285712" indent="-285712">
                <a:buClr>
                  <a:prstClr val="black"/>
                </a:buClr>
                <a:buFont typeface="Wingdings" charset="2"/>
                <a:buChar char="§"/>
              </a:pPr>
              <a:r>
                <a:rPr lang="en-US" sz="1200" dirty="0" smtClean="0">
                  <a:solidFill>
                    <a:srgbClr val="000000"/>
                  </a:solidFill>
                  <a:latin typeface="Arial"/>
                </a:rPr>
                <a:t>More </a:t>
              </a: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than</a:t>
              </a:r>
              <a:r>
                <a:rPr lang="en-US" sz="1200" dirty="0">
                  <a:solidFill>
                    <a:srgbClr val="FF0000"/>
                  </a:solidFill>
                  <a:latin typeface="Arial"/>
                </a:rPr>
                <a:t> </a:t>
              </a:r>
              <a:r>
                <a:rPr lang="en-US" sz="1200" b="1" dirty="0">
                  <a:solidFill>
                    <a:srgbClr val="FF0000"/>
                  </a:solidFill>
                  <a:latin typeface="Arial"/>
                </a:rPr>
                <a:t>20</a:t>
              </a:r>
              <a:r>
                <a:rPr lang="en-US" sz="1200" dirty="0">
                  <a:solidFill>
                    <a:srgbClr val="FF0000"/>
                  </a:solidFill>
                  <a:latin typeface="Arial"/>
                </a:rPr>
                <a:t> </a:t>
              </a:r>
              <a:r>
                <a:rPr lang="en-US" sz="1200" b="1" dirty="0">
                  <a:solidFill>
                    <a:srgbClr val="FF0000"/>
                  </a:solidFill>
                  <a:latin typeface="Arial"/>
                  <a:cs typeface="Arial"/>
                </a:rPr>
                <a:t>SME </a:t>
              </a: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and </a:t>
              </a:r>
              <a:r>
                <a:rPr lang="en-US" sz="1200" b="1" dirty="0">
                  <a:solidFill>
                    <a:srgbClr val="FF0000"/>
                  </a:solidFill>
                  <a:latin typeface="Arial"/>
                  <a:cs typeface="Arial"/>
                </a:rPr>
                <a:t>industries</a:t>
              </a:r>
              <a:r>
                <a:rPr lang="en-US" sz="1200" dirty="0" smtClean="0">
                  <a:solidFill>
                    <a:srgbClr val="FF0000"/>
                  </a:solidFill>
                  <a:latin typeface="Arial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</a:rPr>
                <a:t>access in first year</a:t>
              </a:r>
              <a:endParaRPr lang="en-US" sz="1200" dirty="0">
                <a:solidFill>
                  <a:srgbClr val="000000"/>
                </a:solidFill>
                <a:latin typeface="Arial"/>
              </a:endParaRPr>
            </a:p>
            <a:p>
              <a:pPr marL="285712" indent="-285712">
                <a:buClr>
                  <a:prstClr val="black"/>
                </a:buClr>
                <a:buFont typeface="Wingdings" charset="2"/>
                <a:buChar char="§"/>
              </a:pPr>
              <a:r>
                <a:rPr lang="en-US" sz="1200" b="1" dirty="0" smtClean="0">
                  <a:solidFill>
                    <a:srgbClr val="FF0000"/>
                  </a:solidFill>
                  <a:latin typeface="Arial"/>
                </a:rPr>
                <a:t>360</a:t>
              </a:r>
              <a:r>
                <a:rPr lang="en-US" sz="1200" b="1" dirty="0" smtClean="0">
                  <a:solidFill>
                    <a:srgbClr val="E67E04"/>
                  </a:solidFill>
                  <a:latin typeface="Arial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PATC Training days</a:t>
              </a:r>
            </a:p>
            <a:p>
              <a:pPr marL="285712" indent="-285712">
                <a:buClr>
                  <a:prstClr val="black"/>
                </a:buClr>
                <a:buFont typeface="Wingdings" charset="2"/>
                <a:buChar char="§"/>
              </a:pPr>
              <a:r>
                <a:rPr lang="en-US" sz="1200" b="1" dirty="0">
                  <a:solidFill>
                    <a:srgbClr val="FF0000"/>
                  </a:solidFill>
                  <a:latin typeface="Arial"/>
                </a:rPr>
                <a:t>2734</a:t>
              </a:r>
              <a:r>
                <a:rPr lang="en-US" sz="1200" dirty="0" smtClean="0">
                  <a:solidFill>
                    <a:srgbClr val="FF0000"/>
                  </a:solidFill>
                  <a:latin typeface="Arial"/>
                  <a:cs typeface="Arial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Trained people</a:t>
              </a:r>
            </a:p>
            <a:p>
              <a:pPr marL="285712" indent="-285712">
                <a:buClr>
                  <a:prstClr val="black"/>
                </a:buClr>
                <a:buFont typeface="Wingdings" charset="2"/>
                <a:buChar char="§"/>
              </a:pPr>
              <a:r>
                <a:rPr lang="en-US" sz="1200" b="1" dirty="0">
                  <a:solidFill>
                    <a:srgbClr val="FF0000"/>
                  </a:solidFill>
                  <a:latin typeface="Arial"/>
                </a:rPr>
                <a:t>170</a:t>
              </a:r>
              <a:r>
                <a:rPr lang="en-US" sz="1200" b="1" dirty="0" smtClean="0">
                  <a:solidFill>
                    <a:srgbClr val="FF0000"/>
                  </a:solidFill>
                  <a:latin typeface="Arial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applications enabled</a:t>
              </a:r>
            </a:p>
            <a:p>
              <a:pPr marL="285712" indent="-285712">
                <a:buClr>
                  <a:prstClr val="black"/>
                </a:buClr>
                <a:buFont typeface="Wingdings" charset="2"/>
                <a:buChar char="§"/>
              </a:pPr>
              <a:endParaRPr lang="en-US" sz="12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25" name="Imagen 14" descr="Clipboard 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373216"/>
            <a:ext cx="432049" cy="432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52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th.eickermann\Pictures\PRACE\PRACE-Logos\PRACE map with text.jpg"/>
          <p:cNvPicPr>
            <a:picLocks noChangeAspect="1" noChangeArrowheads="1"/>
          </p:cNvPicPr>
          <p:nvPr/>
        </p:nvPicPr>
        <p:blipFill>
          <a:blip r:embed="rId2" cstate="print"/>
          <a:srcRect t="2656" b="4213"/>
          <a:stretch>
            <a:fillRect/>
          </a:stretch>
        </p:blipFill>
        <p:spPr bwMode="auto">
          <a:xfrm>
            <a:off x="3698155" y="1241376"/>
            <a:ext cx="6207848" cy="5616624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4410995" y="1628801"/>
            <a:ext cx="1691464" cy="861762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algn="ctr"/>
            <a:r>
              <a:rPr lang="en-GB" sz="2400" b="1" dirty="0">
                <a:solidFill>
                  <a:srgbClr val="367CBB"/>
                </a:solidFill>
                <a:latin typeface="Helvetica"/>
                <a:ea typeface="+mj-ea"/>
                <a:cs typeface="Helvetica"/>
              </a:rPr>
              <a:t>25 PRACE</a:t>
            </a:r>
          </a:p>
          <a:p>
            <a:pPr algn="ctr"/>
            <a:r>
              <a:rPr lang="en-GB" sz="2400" b="1" dirty="0">
                <a:solidFill>
                  <a:srgbClr val="367CBB"/>
                </a:solidFill>
                <a:latin typeface="Helvetica"/>
                <a:ea typeface="+mj-ea"/>
                <a:cs typeface="Helvetica"/>
              </a:rPr>
              <a:t>Members</a:t>
            </a:r>
          </a:p>
        </p:txBody>
      </p:sp>
      <p:sp>
        <p:nvSpPr>
          <p:cNvPr id="27" name="Rechteck 26"/>
          <p:cNvSpPr/>
          <p:nvPr/>
        </p:nvSpPr>
        <p:spPr>
          <a:xfrm>
            <a:off x="128464" y="1844831"/>
            <a:ext cx="3744416" cy="646319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</a:rPr>
              <a:t>Legal entity (AISBL)  PRACE</a:t>
            </a:r>
            <a:br>
              <a:rPr lang="en-US" b="1" dirty="0" smtClean="0">
                <a:solidFill>
                  <a:srgbClr val="000090"/>
                </a:solidFill>
              </a:rPr>
            </a:br>
            <a:r>
              <a:rPr lang="en-US" b="1" dirty="0" smtClean="0">
                <a:solidFill>
                  <a:srgbClr val="000090"/>
                </a:solidFill>
              </a:rPr>
              <a:t>with seat location in Brussels</a:t>
            </a:r>
            <a:endParaRPr lang="de-DE" dirty="0">
              <a:solidFill>
                <a:srgbClr val="000090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6825208" y="2708923"/>
            <a:ext cx="2952328" cy="2308312"/>
          </a:xfrm>
          <a:prstGeom prst="rect">
            <a:avLst/>
          </a:prstGeom>
          <a:solidFill>
            <a:srgbClr val="FFFFFF">
              <a:alpha val="57000"/>
            </a:srgbClr>
          </a:solidFill>
        </p:spPr>
        <p:txBody>
          <a:bodyPr wrap="square" lIns="91428" tIns="45714" rIns="91428" bIns="45714">
            <a:spAutoFit/>
          </a:bodyPr>
          <a:lstStyle/>
          <a:p>
            <a:pPr marL="0" lvl="1" algn="ctr"/>
            <a:r>
              <a:rPr lang="en-GB" dirty="0" smtClean="0"/>
              <a:t>67+ Million € from EC FP7 for </a:t>
            </a:r>
            <a:r>
              <a:rPr lang="en-GB" dirty="0" smtClean="0">
                <a:solidFill>
                  <a:schemeClr val="accent1"/>
                </a:solidFill>
              </a:rPr>
              <a:t>preparatory and implementation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Grants INFSO-RI-211528, 261557, and 283493</a:t>
            </a:r>
            <a:br>
              <a:rPr lang="en-GB" dirty="0" smtClean="0"/>
            </a:br>
            <a:r>
              <a:rPr lang="en-GB" dirty="0" smtClean="0"/>
              <a:t>Complemented by ~ 50 Million € from PRACE members</a:t>
            </a:r>
          </a:p>
        </p:txBody>
      </p:sp>
      <p:grpSp>
        <p:nvGrpSpPr>
          <p:cNvPr id="2" name="Gruppieren 54"/>
          <p:cNvGrpSpPr/>
          <p:nvPr/>
        </p:nvGrpSpPr>
        <p:grpSpPr>
          <a:xfrm>
            <a:off x="632560" y="1340775"/>
            <a:ext cx="8640920" cy="289703"/>
            <a:chOff x="56456" y="1431097"/>
            <a:chExt cx="8640920" cy="289703"/>
          </a:xfrm>
        </p:grpSpPr>
        <p:pic>
          <p:nvPicPr>
            <p:cNvPr id="34" name="Picture 6" descr="Österreich mit Wappen Flagge / Fahne 90cmx150cm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456" y="1431097"/>
              <a:ext cx="357402" cy="28645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5" name="Picture 7" descr="Bulgarien Flagge / Fahne 90cmx150cm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6496" y="1431097"/>
              <a:ext cx="357402" cy="28645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6" name="Picture 8" descr="Finnland Flagge / Fahne 45cmx30cm &lt;br&gt;(12 Stück)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6576" y="1431097"/>
              <a:ext cx="357402" cy="28645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7" name="Picture 9" descr="Frankreich Flagge / Fahne 45cmx30cm&lt;br&gt; (12 Stück)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96616" y="1431097"/>
              <a:ext cx="357402" cy="28645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8" name="Picture 10" descr="Deutschland Dienstflagge Fahne / Flagge 90cmx60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856656" y="1431097"/>
              <a:ext cx="357402" cy="28645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9" name="Picture 11" descr="Griechenland Flagge / Fahne 90cmx150cm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16696" y="1431097"/>
              <a:ext cx="357402" cy="28645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0" name="Picture 12" descr="Irland Flagge / Fahne 90cmx150cm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576736" y="1431097"/>
              <a:ext cx="357402" cy="28645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1" name="Picture 13" descr="Italien Flagge / Fahne 45cmx30cm &lt;br&gt;(12 Stück)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296816" y="1431097"/>
              <a:ext cx="357402" cy="28645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2" name="Picture 14" descr="Polen Flagge / Fahne 90cmx150cm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656856" y="1431097"/>
              <a:ext cx="355950" cy="28645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3" name="Picture 15" descr="Portugal Flagge / Fahne 45cmx30cm&lt;br&gt; (12 Stück)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016896" y="1431097"/>
              <a:ext cx="355949" cy="28645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4" name="Picture 16" descr="Serbien u.  Montenegro / Jugoslawien  Flagge / Fahne 90cmx150cm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376936" y="1431097"/>
              <a:ext cx="355950" cy="28645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5" name="Picture 17" descr="Spanien Flagge / Fahne 45cmx30cm&lt;br&gt; mit Emblem (12 Stück)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5097016" y="1431097"/>
              <a:ext cx="355949" cy="28645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6" name="Picture 18" descr="Schweiz Flagge / Fahne 150cmx250cm">
              <a:hlinkClick r:id="rId27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5457056" y="1431097"/>
              <a:ext cx="355950" cy="28645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7" name="Picture 19" descr="Niederlande Flagge / Fahne 150cmx250cm">
              <a:hlinkClick r:id="rId29"/>
            </p:cNvPr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5817096" y="1431097"/>
              <a:ext cx="355949" cy="28645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8" name="Picture 20" descr="Türkei Flagge / Fahne 45cmx30cm&lt;br&gt; (12 Stück)">
              <a:hlinkClick r:id="rId31"/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6177136" y="1431097"/>
              <a:ext cx="355950" cy="28645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9" name="Picture 21" descr="Großbritannien Flagge / Fahne 45cmx30cm&lt;br&gt; (12 Stück)">
              <a:hlinkClick r:id="rId33"/>
            </p:cNvPr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6537176" y="1431097"/>
              <a:ext cx="355949" cy="28645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0" name="Picture 22" descr="Bulgarien Flagge / Fahne 90cmx150cm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97216" y="1432675"/>
              <a:ext cx="355949" cy="28645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1" name="Picture 23" descr="Zypern Flagge / Fahne 90cmx150cm">
              <a:hlinkClick r:id="rId35"/>
            </p:cNvPr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7257256" y="1432675"/>
              <a:ext cx="357402" cy="28645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2" name="Picture 24" descr="Tschechien Flagge / Fahne 90cmx150cm">
              <a:hlinkClick r:id="rId37"/>
            </p:cNvPr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7617296" y="1432675"/>
              <a:ext cx="357402" cy="28645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3" name="Picture 25" descr="Schweden Flagge / Fahne 45cmx30cm&lt;br&gt; (12 Stück)">
              <a:hlinkClick r:id="rId39"/>
            </p:cNvPr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7977336" y="1432675"/>
              <a:ext cx="357402" cy="28645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4" name="Image 1"/>
            <p:cNvPicPr>
              <a:picLocks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7376" y="1432800"/>
              <a:ext cx="360000" cy="288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27" name="Picture 3"/>
            <p:cNvPicPr>
              <a:picLocks noChangeArrowheads="1"/>
            </p:cNvPicPr>
            <p:nvPr/>
          </p:nvPicPr>
          <p:blipFill>
            <a:blip r:embed="rId42" cstate="print"/>
            <a:srcRect t="12201" b="12200"/>
            <a:stretch>
              <a:fillRect/>
            </a:stretch>
          </p:blipFill>
          <p:spPr bwMode="auto">
            <a:xfrm>
              <a:off x="4736976" y="1432800"/>
              <a:ext cx="360000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rrowheads="1"/>
            </p:cNvPicPr>
            <p:nvPr/>
          </p:nvPicPr>
          <p:blipFill>
            <a:blip r:embed="rId43" cstate="print"/>
            <a:srcRect t="12600" b="11801"/>
            <a:stretch>
              <a:fillRect/>
            </a:stretch>
          </p:blipFill>
          <p:spPr bwMode="auto">
            <a:xfrm>
              <a:off x="776536" y="1432800"/>
              <a:ext cx="360000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rrowheads="1"/>
            </p:cNvPicPr>
            <p:nvPr/>
          </p:nvPicPr>
          <p:blipFill>
            <a:blip r:embed="rId44" cstate="print"/>
            <a:srcRect t="12600" b="11801"/>
            <a:stretch>
              <a:fillRect/>
            </a:stretch>
          </p:blipFill>
          <p:spPr bwMode="auto">
            <a:xfrm>
              <a:off x="2936776" y="1432800"/>
              <a:ext cx="360000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0" y="2492903"/>
            <a:ext cx="7907338" cy="4249737"/>
          </a:xfrm>
        </p:spPr>
        <p:txBody>
          <a:bodyPr/>
          <a:lstStyle/>
          <a:p>
            <a:r>
              <a:rPr lang="en-US" altLang="sl-SI" sz="900" dirty="0" smtClean="0"/>
              <a:t>Austria: </a:t>
            </a:r>
            <a:r>
              <a:rPr lang="en-US" altLang="sl-SI" sz="900" dirty="0" smtClean="0">
                <a:hlinkClick r:id="rId45"/>
              </a:rPr>
              <a:t>JKU - Johannes Kepler University of Linz</a:t>
            </a:r>
            <a:endParaRPr lang="en-US" altLang="sl-SI" sz="900" dirty="0" smtClean="0"/>
          </a:p>
          <a:p>
            <a:r>
              <a:rPr lang="en-US" altLang="sl-SI" sz="900" dirty="0" smtClean="0"/>
              <a:t>Belgium: </a:t>
            </a:r>
            <a:r>
              <a:rPr lang="en-US" altLang="sl-SI" sz="900" dirty="0" smtClean="0">
                <a:hlinkClick r:id="rId46"/>
              </a:rPr>
              <a:t>DGO6-SPW – Service Public de Wallonie</a:t>
            </a:r>
            <a:endParaRPr lang="en-US" altLang="sl-SI" sz="900" dirty="0" smtClean="0"/>
          </a:p>
          <a:p>
            <a:r>
              <a:rPr lang="en-US" altLang="sl-SI" sz="900" dirty="0" smtClean="0"/>
              <a:t>Bulgaria: </a:t>
            </a:r>
            <a:r>
              <a:rPr lang="en-US" altLang="sl-SI" sz="900" dirty="0" smtClean="0">
                <a:hlinkClick r:id="rId47"/>
              </a:rPr>
              <a:t>NCSA - Executive agency </a:t>
            </a:r>
            <a:endParaRPr lang="sl-SI" altLang="sl-SI" sz="900" dirty="0" smtClean="0"/>
          </a:p>
          <a:p>
            <a:r>
              <a:rPr lang="en-US" altLang="sl-SI" sz="900" dirty="0" smtClean="0"/>
              <a:t>Cyprus: </a:t>
            </a:r>
            <a:r>
              <a:rPr lang="en-US" altLang="sl-SI" sz="900" dirty="0" smtClean="0">
                <a:hlinkClick r:id="rId48"/>
              </a:rPr>
              <a:t>CaSToRC –The Cyprus Institute</a:t>
            </a:r>
            <a:endParaRPr lang="en-US" altLang="sl-SI" sz="900" dirty="0" smtClean="0"/>
          </a:p>
          <a:p>
            <a:r>
              <a:rPr lang="en-US" altLang="sl-SI" sz="900" dirty="0" smtClean="0"/>
              <a:t>Czech Republic: </a:t>
            </a:r>
            <a:r>
              <a:rPr lang="en-US" altLang="sl-SI" sz="900" dirty="0" smtClean="0">
                <a:hlinkClick r:id="rId49"/>
              </a:rPr>
              <a:t>VŠB - Technical University of Ostrava</a:t>
            </a:r>
            <a:endParaRPr lang="en-US" altLang="sl-SI" sz="900" dirty="0" smtClean="0"/>
          </a:p>
          <a:p>
            <a:r>
              <a:rPr lang="en-US" altLang="sl-SI" sz="900" dirty="0" smtClean="0"/>
              <a:t>Denmark: </a:t>
            </a:r>
            <a:r>
              <a:rPr lang="en-US" altLang="sl-SI" sz="900" dirty="0" smtClean="0">
                <a:hlinkClick r:id="rId50"/>
              </a:rPr>
              <a:t>DCSC - Danish Center for Scientific Computing</a:t>
            </a:r>
            <a:r>
              <a:rPr lang="en-US" altLang="sl-SI" sz="900" dirty="0" smtClean="0"/>
              <a:t> </a:t>
            </a:r>
          </a:p>
          <a:p>
            <a:r>
              <a:rPr lang="en-US" altLang="sl-SI" sz="900" dirty="0" smtClean="0"/>
              <a:t>Finland: </a:t>
            </a:r>
            <a:r>
              <a:rPr lang="en-US" altLang="sl-SI" sz="900" dirty="0" smtClean="0">
                <a:hlinkClick r:id="rId51"/>
              </a:rPr>
              <a:t>CSC - IT Center for Science Ltd.</a:t>
            </a:r>
            <a:endParaRPr lang="en-US" altLang="sl-SI" sz="900" dirty="0" smtClean="0"/>
          </a:p>
          <a:p>
            <a:r>
              <a:rPr lang="en-US" altLang="sl-SI" sz="900" dirty="0" smtClean="0"/>
              <a:t>France: </a:t>
            </a:r>
            <a:r>
              <a:rPr lang="en-US" altLang="sl-SI" sz="900" dirty="0" smtClean="0">
                <a:hlinkClick r:id="rId52"/>
              </a:rPr>
              <a:t>GENCI - Grand Equipement National de Calcul Intensif</a:t>
            </a:r>
            <a:endParaRPr lang="en-US" altLang="sl-SI" sz="900" dirty="0" smtClean="0"/>
          </a:p>
          <a:p>
            <a:r>
              <a:rPr lang="en-US" altLang="sl-SI" sz="900" dirty="0"/>
              <a:t>Germany: </a:t>
            </a:r>
            <a:r>
              <a:rPr lang="en-US" altLang="sl-SI" sz="900" dirty="0">
                <a:hlinkClick r:id="rId53"/>
              </a:rPr>
              <a:t>GCS - GAUSS Centre for Supercomputing e.V</a:t>
            </a:r>
            <a:endParaRPr lang="en-US" altLang="sl-SI" sz="900" dirty="0"/>
          </a:p>
          <a:p>
            <a:r>
              <a:rPr lang="en-US" altLang="sl-SI" sz="900" dirty="0" smtClean="0"/>
              <a:t>Greece: </a:t>
            </a:r>
            <a:r>
              <a:rPr lang="en-US" altLang="sl-SI" sz="900" dirty="0" smtClean="0">
                <a:hlinkClick r:id="rId54"/>
              </a:rPr>
              <a:t>GRNET - Greek Research and Technology Network S.A.</a:t>
            </a:r>
            <a:endParaRPr lang="en-US" altLang="sl-SI" sz="900" dirty="0" smtClean="0"/>
          </a:p>
          <a:p>
            <a:r>
              <a:rPr lang="en-US" altLang="sl-SI" sz="900" dirty="0" smtClean="0"/>
              <a:t>Hungary: </a:t>
            </a:r>
            <a:r>
              <a:rPr lang="en-US" altLang="sl-SI" sz="900" dirty="0" smtClean="0">
                <a:hlinkClick r:id="rId55"/>
              </a:rPr>
              <a:t>NIIFI - National Information Infrastructure Development Institute</a:t>
            </a:r>
            <a:endParaRPr lang="en-US" altLang="sl-SI" sz="900" dirty="0" smtClean="0"/>
          </a:p>
          <a:p>
            <a:r>
              <a:rPr lang="en-US" altLang="sl-SI" sz="900" dirty="0" smtClean="0"/>
              <a:t>Ireland: </a:t>
            </a:r>
            <a:r>
              <a:rPr lang="en-US" altLang="sl-SI" sz="900" dirty="0" smtClean="0">
                <a:hlinkClick r:id="rId56"/>
              </a:rPr>
              <a:t>ICHEC - Irish Centre for High-End Computing</a:t>
            </a:r>
            <a:endParaRPr lang="en-US" altLang="sl-SI" sz="900" dirty="0" smtClean="0"/>
          </a:p>
          <a:p>
            <a:r>
              <a:rPr lang="en-US" altLang="sl-SI" sz="900" dirty="0" smtClean="0"/>
              <a:t>Israel: </a:t>
            </a:r>
            <a:r>
              <a:rPr lang="en-US" altLang="sl-SI" sz="900" dirty="0" smtClean="0">
                <a:hlinkClick r:id="rId57"/>
              </a:rPr>
              <a:t>IUCC - Inter-University Computation Center</a:t>
            </a:r>
            <a:endParaRPr lang="en-US" altLang="sl-SI" sz="900" dirty="0" smtClean="0"/>
          </a:p>
          <a:p>
            <a:r>
              <a:rPr lang="en-US" altLang="sl-SI" sz="900" dirty="0" smtClean="0"/>
              <a:t>Italy: </a:t>
            </a:r>
            <a:r>
              <a:rPr lang="en-US" altLang="sl-SI" sz="900" dirty="0" smtClean="0">
                <a:hlinkClick r:id="rId58"/>
              </a:rPr>
              <a:t>CINECA - Consorzio Interuniversitario</a:t>
            </a:r>
            <a:endParaRPr lang="en-US" altLang="sl-SI" sz="900" dirty="0" smtClean="0"/>
          </a:p>
          <a:p>
            <a:r>
              <a:rPr lang="en-US" altLang="sl-SI" sz="900" dirty="0" smtClean="0"/>
              <a:t>Norway: </a:t>
            </a:r>
            <a:r>
              <a:rPr lang="en-US" altLang="sl-SI" sz="900" dirty="0" smtClean="0">
                <a:hlinkClick r:id="rId59"/>
              </a:rPr>
              <a:t>SIGMA – UNINETT Sigma AS – </a:t>
            </a:r>
            <a:endParaRPr lang="en-US" altLang="sl-SI" sz="900" dirty="0" smtClean="0"/>
          </a:p>
          <a:p>
            <a:r>
              <a:rPr lang="en-US" altLang="sl-SI" sz="900" dirty="0" smtClean="0"/>
              <a:t>The Netherlands: </a:t>
            </a:r>
            <a:r>
              <a:rPr lang="en-US" altLang="sl-SI" sz="900" dirty="0" smtClean="0">
                <a:hlinkClick r:id="rId60"/>
              </a:rPr>
              <a:t>SURFSARA: SARA Computing and Networking Services</a:t>
            </a:r>
            <a:endParaRPr lang="en-US" altLang="sl-SI" sz="900" dirty="0" smtClean="0"/>
          </a:p>
          <a:p>
            <a:r>
              <a:rPr lang="en-US" altLang="sl-SI" sz="900" dirty="0" smtClean="0"/>
              <a:t>Poland: </a:t>
            </a:r>
            <a:r>
              <a:rPr lang="en-US" altLang="sl-SI" sz="900" dirty="0" smtClean="0">
                <a:hlinkClick r:id="rId61"/>
              </a:rPr>
              <a:t>PSNC – Instytut Chemii Bioorganicznej Pan </a:t>
            </a:r>
            <a:endParaRPr lang="sl-SI" altLang="sl-SI" sz="900" dirty="0" smtClean="0"/>
          </a:p>
          <a:p>
            <a:r>
              <a:rPr lang="en-US" altLang="sl-SI" sz="900" dirty="0" smtClean="0"/>
              <a:t>Portugal: </a:t>
            </a:r>
            <a:r>
              <a:rPr lang="en-US" altLang="sl-SI" sz="900" dirty="0" smtClean="0">
                <a:hlinkClick r:id="rId62"/>
              </a:rPr>
              <a:t>FCTUC – Faculdade Ciencias e Tecnologia da Universidade de Coimbra</a:t>
            </a:r>
            <a:endParaRPr lang="en-US" altLang="sl-SI" sz="900" dirty="0" smtClean="0"/>
          </a:p>
          <a:p>
            <a:r>
              <a:rPr lang="en-US" sz="900" dirty="0"/>
              <a:t>Slovakia: </a:t>
            </a:r>
            <a:r>
              <a:rPr lang="en-US" sz="900" dirty="0">
                <a:hlinkClick r:id="rId63"/>
              </a:rPr>
              <a:t>Computing Center of the Slovak Academy of Science</a:t>
            </a:r>
            <a:endParaRPr lang="en-US" altLang="sl-SI" sz="900" dirty="0" smtClean="0"/>
          </a:p>
          <a:p>
            <a:r>
              <a:rPr lang="en-US" altLang="sl-SI" sz="1000" i="1" dirty="0" smtClean="0"/>
              <a:t>Slovenia: </a:t>
            </a:r>
            <a:r>
              <a:rPr lang="en-US" altLang="sl-SI" sz="1000" i="1" dirty="0" smtClean="0">
                <a:hlinkClick r:id="rId64"/>
              </a:rPr>
              <a:t>ULFME - University of Ljubljana, Faculty of Mechanical Engineering</a:t>
            </a:r>
            <a:endParaRPr lang="en-US" altLang="sl-SI" sz="1000" i="1" dirty="0" smtClean="0"/>
          </a:p>
          <a:p>
            <a:r>
              <a:rPr lang="en-US" altLang="sl-SI" sz="900" dirty="0" smtClean="0"/>
              <a:t>Spain: </a:t>
            </a:r>
            <a:r>
              <a:rPr lang="en-US" altLang="sl-SI" sz="900" dirty="0" smtClean="0">
                <a:hlinkClick r:id="rId65"/>
              </a:rPr>
              <a:t>BSC – Barcelona Supercomputing Center – Centro Nacional de Supercomputación</a:t>
            </a:r>
            <a:endParaRPr lang="en-US" altLang="sl-SI" sz="900" dirty="0" smtClean="0"/>
          </a:p>
          <a:p>
            <a:r>
              <a:rPr lang="en-US" altLang="sl-SI" sz="900" dirty="0" smtClean="0"/>
              <a:t>Sweden: </a:t>
            </a:r>
            <a:r>
              <a:rPr lang="en-US" altLang="sl-SI" sz="900" dirty="0" smtClean="0">
                <a:hlinkClick r:id="rId66"/>
              </a:rPr>
              <a:t>SNIC – Vetenskapsrådet – Swedish Research Council</a:t>
            </a:r>
            <a:endParaRPr lang="en-US" altLang="sl-SI" sz="900" dirty="0" smtClean="0"/>
          </a:p>
          <a:p>
            <a:r>
              <a:rPr lang="en-US" altLang="sl-SI" sz="900" dirty="0" smtClean="0"/>
              <a:t>Switzerland: </a:t>
            </a:r>
            <a:r>
              <a:rPr lang="en-US" altLang="sl-SI" sz="900" dirty="0" smtClean="0">
                <a:hlinkClick r:id="rId67"/>
              </a:rPr>
              <a:t>ETH – Eidgenössische Technische Hochschule Zürich </a:t>
            </a:r>
            <a:endParaRPr lang="sl-SI" altLang="sl-SI" sz="900" dirty="0" smtClean="0"/>
          </a:p>
          <a:p>
            <a:r>
              <a:rPr lang="en-US" altLang="sl-SI" sz="900" dirty="0" smtClean="0"/>
              <a:t>Turkey: </a:t>
            </a:r>
            <a:r>
              <a:rPr lang="en-US" altLang="sl-SI" sz="900" dirty="0" smtClean="0">
                <a:hlinkClick r:id="rId68"/>
              </a:rPr>
              <a:t>UYBHM – Ulusal Yuksek Basarimli Hesaplama Merkezi, </a:t>
            </a:r>
            <a:endParaRPr lang="en-US" altLang="sl-SI" sz="900" dirty="0" smtClean="0"/>
          </a:p>
          <a:p>
            <a:r>
              <a:rPr lang="en-US" altLang="sl-SI" sz="900" dirty="0" smtClean="0"/>
              <a:t>UK: </a:t>
            </a:r>
            <a:r>
              <a:rPr lang="en-US" altLang="sl-SI" sz="900" dirty="0" smtClean="0">
                <a:hlinkClick r:id="rId69"/>
              </a:rPr>
              <a:t>EPSRC – The Engineering and Physical Sciences Research Council</a:t>
            </a:r>
            <a:endParaRPr lang="en-US" altLang="sl-SI" sz="900" dirty="0" smtClean="0"/>
          </a:p>
          <a:p>
            <a:endParaRPr lang="en-US" altLang="sl-SI" sz="900" dirty="0" smtClean="0"/>
          </a:p>
        </p:txBody>
      </p:sp>
    </p:spTree>
    <p:extLst>
      <p:ext uri="{BB962C8B-B14F-4D97-AF65-F5344CB8AC3E}">
        <p14:creationId xmlns="" xmlns:p14="http://schemas.microsoft.com/office/powerpoint/2010/main" val="28113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oliennummernplatzhalter 3"/>
          <p:cNvSpPr txBox="1">
            <a:spLocks noGrp="1"/>
          </p:cNvSpPr>
          <p:nvPr/>
        </p:nvSpPr>
        <p:spPr bwMode="auto">
          <a:xfrm>
            <a:off x="7465617" y="6524626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/>
          <a:lstStyle/>
          <a:p>
            <a:pPr algn="r"/>
            <a:endParaRPr lang="fi-FI" sz="1400" dirty="0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8561" y="1268766"/>
            <a:ext cx="7924800" cy="777875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de-DE" sz="2400" b="1" dirty="0">
                <a:solidFill>
                  <a:srgbClr val="367CBB"/>
                </a:solidFill>
                <a:latin typeface="Helvetica"/>
                <a:cs typeface="Helvetica"/>
              </a:rPr>
              <a:t>Tier-0 </a:t>
            </a:r>
            <a:r>
              <a:rPr lang="de-DE" sz="2400" b="1" dirty="0" err="1">
                <a:solidFill>
                  <a:srgbClr val="367CBB"/>
                </a:solidFill>
                <a:latin typeface="Helvetica"/>
                <a:cs typeface="Helvetica"/>
              </a:rPr>
              <a:t>Petaflop-Capability</a:t>
            </a:r>
            <a:r>
              <a:rPr lang="de-DE" sz="2400" b="1" dirty="0">
                <a:solidFill>
                  <a:srgbClr val="367CBB"/>
                </a:solidFill>
                <a:latin typeface="Helvetica"/>
                <a:cs typeface="Helvetica"/>
              </a:rPr>
              <a:t> in PRACE</a:t>
            </a:r>
            <a:endParaRPr lang="en-GB" sz="2400" b="1" dirty="0">
              <a:solidFill>
                <a:srgbClr val="367CBB"/>
              </a:solidFill>
              <a:latin typeface="Helvetica"/>
              <a:cs typeface="Helvetica"/>
            </a:endParaRPr>
          </a:p>
        </p:txBody>
      </p:sp>
      <p:pic>
        <p:nvPicPr>
          <p:cNvPr id="91139" name="Picture 9" descr="Cur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9606" y="2114558"/>
            <a:ext cx="2079228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3642" y="4552958"/>
            <a:ext cx="251433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10" descr="JUGENE_46"/>
          <p:cNvPicPr>
            <a:picLocks noChangeAspect="1" noChangeArrowheads="1"/>
          </p:cNvPicPr>
          <p:nvPr/>
        </p:nvPicPr>
        <p:blipFill>
          <a:blip r:embed="rId5" cstate="print"/>
          <a:srcRect t="24419"/>
          <a:stretch>
            <a:fillRect/>
          </a:stretch>
        </p:blipFill>
        <p:spPr bwMode="auto">
          <a:xfrm>
            <a:off x="350842" y="2114551"/>
            <a:ext cx="3143779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Grafik 4" descr="Hermi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18663" y="4508500"/>
            <a:ext cx="4213491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663" name="Rectangle 15"/>
          <p:cNvSpPr>
            <a:spLocks noChangeArrowheads="1"/>
          </p:cNvSpPr>
          <p:nvPr/>
        </p:nvSpPr>
        <p:spPr bwMode="auto">
          <a:xfrm>
            <a:off x="350838" y="3716339"/>
            <a:ext cx="3119702" cy="52320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/>
          <a:p>
            <a:pPr marL="0" lvl="1"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GB" sz="1400" b="1" dirty="0" err="1"/>
              <a:t>BlueGene</a:t>
            </a:r>
            <a:r>
              <a:rPr lang="en-GB" sz="1400" b="1" dirty="0" smtClean="0"/>
              <a:t>/</a:t>
            </a:r>
            <a:r>
              <a:rPr lang="en-GB" sz="1400" b="1" dirty="0"/>
              <a:t>Q</a:t>
            </a:r>
            <a:r>
              <a:rPr lang="en-GB" sz="1400" dirty="0" smtClean="0"/>
              <a:t> </a:t>
            </a:r>
            <a:r>
              <a:rPr lang="de-DE" sz="1400" b="1" dirty="0">
                <a:solidFill>
                  <a:srgbClr val="E67E04"/>
                </a:solidFill>
              </a:rPr>
              <a:t>5.87 </a:t>
            </a:r>
            <a:r>
              <a:rPr lang="de-DE" sz="1400" b="1" dirty="0" err="1">
                <a:solidFill>
                  <a:srgbClr val="E67E04"/>
                </a:solidFill>
              </a:rPr>
              <a:t>Petaflop</a:t>
            </a:r>
            <a:r>
              <a:rPr lang="de-DE" sz="1400" b="1" dirty="0">
                <a:solidFill>
                  <a:srgbClr val="E67E04"/>
                </a:solidFill>
              </a:rPr>
              <a:t>/s </a:t>
            </a:r>
            <a:r>
              <a:rPr lang="en-GB" sz="1400" dirty="0" err="1" smtClean="0"/>
              <a:t>PRACE@GCS@Jülich</a:t>
            </a:r>
            <a:endParaRPr lang="en-GB" sz="1400" dirty="0"/>
          </a:p>
        </p:txBody>
      </p:sp>
      <p:sp>
        <p:nvSpPr>
          <p:cNvPr id="283664" name="Rectangle 16"/>
          <p:cNvSpPr>
            <a:spLocks noChangeArrowheads="1"/>
          </p:cNvSpPr>
          <p:nvPr/>
        </p:nvSpPr>
        <p:spPr bwMode="auto">
          <a:xfrm>
            <a:off x="3852756" y="3789364"/>
            <a:ext cx="2900444" cy="52320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14" rIns="0" bIns="45714">
            <a:sp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en-GB" sz="1400" dirty="0">
                <a:ea typeface="ＭＳ Ｐゴシック" charset="0"/>
                <a:cs typeface="ＭＳ Ｐゴシック" charset="0"/>
              </a:rPr>
              <a:t>Bull Cluster </a:t>
            </a:r>
            <a:r>
              <a:rPr lang="en-GB" sz="1400" b="1" dirty="0" smtClean="0">
                <a:ea typeface="ＭＳ Ｐゴシック" charset="0"/>
                <a:cs typeface="ＭＳ Ｐゴシック" charset="0"/>
              </a:rPr>
              <a:t>Curie </a:t>
            </a:r>
            <a:r>
              <a:rPr lang="en-US" sz="1400" b="1" dirty="0">
                <a:solidFill>
                  <a:srgbClr val="E67E04"/>
                </a:solidFill>
              </a:rPr>
              <a:t>1.8 </a:t>
            </a:r>
            <a:r>
              <a:rPr lang="en-US" sz="1400" b="1" dirty="0" err="1">
                <a:solidFill>
                  <a:srgbClr val="E67E04"/>
                </a:solidFill>
              </a:rPr>
              <a:t>Petaflop</a:t>
            </a:r>
            <a:r>
              <a:rPr lang="en-US" sz="1400" b="1" dirty="0">
                <a:solidFill>
                  <a:srgbClr val="E67E04"/>
                </a:solidFill>
              </a:rPr>
              <a:t>/s</a:t>
            </a:r>
            <a:r>
              <a:rPr lang="en-US" sz="1400" b="1" dirty="0">
                <a:solidFill>
                  <a:srgbClr val="C5073D"/>
                </a:solidFill>
              </a:rPr>
              <a:t> </a:t>
            </a:r>
            <a:endParaRPr lang="en-GB" sz="1400" b="1" dirty="0">
              <a:ea typeface="ＭＳ Ｐゴシック" charset="0"/>
              <a:cs typeface="ＭＳ Ｐゴシック" charset="0"/>
            </a:endParaRPr>
          </a:p>
          <a:p>
            <a:pPr marL="0" lvl="1" algn="ctr"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en-GB" sz="1400" dirty="0" smtClean="0">
                <a:ea typeface="ＭＳ Ｐゴシック" charset="0"/>
                <a:cs typeface="ＭＳ Ｐゴシック" charset="0"/>
              </a:rPr>
              <a:t>PRACE</a:t>
            </a:r>
            <a:r>
              <a:rPr lang="en-GB" sz="1400" b="1" dirty="0" smtClean="0">
                <a:ea typeface="ＭＳ Ｐゴシック" charset="0"/>
                <a:cs typeface="ＭＳ Ｐゴシック" charset="0"/>
              </a:rPr>
              <a:t>@</a:t>
            </a:r>
            <a:r>
              <a:rPr lang="en-GB" sz="1400" dirty="0" smtClean="0">
                <a:ea typeface="ＭＳ Ｐゴシック" charset="0"/>
                <a:cs typeface="ＭＳ Ｐゴシック" charset="0"/>
              </a:rPr>
              <a:t>GENCI@CEA</a:t>
            </a:r>
            <a:endParaRPr lang="en-GB" sz="1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83665" name="Rectangle 17"/>
          <p:cNvSpPr>
            <a:spLocks noChangeArrowheads="1"/>
          </p:cNvSpPr>
          <p:nvPr/>
        </p:nvSpPr>
        <p:spPr bwMode="auto">
          <a:xfrm>
            <a:off x="271731" y="6237295"/>
            <a:ext cx="3121422" cy="52320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en-GB" sz="1400" b="1" dirty="0">
                <a:ea typeface="ＭＳ Ｐゴシック" charset="0"/>
                <a:cs typeface="ＭＳ Ｐゴシック" charset="0"/>
              </a:rPr>
              <a:t>CRAY </a:t>
            </a:r>
            <a:r>
              <a:rPr lang="en-GB" sz="1400" b="1" dirty="0" smtClean="0">
                <a:ea typeface="ＭＳ Ｐゴシック" charset="0"/>
                <a:cs typeface="ＭＳ Ｐゴシック" charset="0"/>
              </a:rPr>
              <a:t>HORNET </a:t>
            </a:r>
            <a:r>
              <a:rPr lang="en-US" sz="1400" b="1" dirty="0" smtClean="0">
                <a:solidFill>
                  <a:srgbClr val="E67E04"/>
                </a:solidFill>
              </a:rPr>
              <a:t>4 </a:t>
            </a:r>
            <a:r>
              <a:rPr lang="en-US" sz="1400" b="1" dirty="0" err="1">
                <a:solidFill>
                  <a:srgbClr val="E67E04"/>
                </a:solidFill>
              </a:rPr>
              <a:t>Petaflop</a:t>
            </a:r>
            <a:r>
              <a:rPr lang="en-US" sz="1400" b="1" dirty="0">
                <a:solidFill>
                  <a:srgbClr val="E67E04"/>
                </a:solidFill>
              </a:rPr>
              <a:t>/</a:t>
            </a:r>
            <a:r>
              <a:rPr lang="en-US" sz="1400" b="1" dirty="0" smtClean="0">
                <a:solidFill>
                  <a:srgbClr val="E67E04"/>
                </a:solidFill>
              </a:rPr>
              <a:t>s  </a:t>
            </a:r>
            <a:r>
              <a:rPr lang="en-GB" sz="1400" b="1" dirty="0">
                <a:ea typeface="ＭＳ Ｐゴシック" charset="0"/>
                <a:cs typeface="ＭＳ Ｐゴシック" charset="0"/>
              </a:rPr>
              <a:t/>
            </a:r>
            <a:br>
              <a:rPr lang="en-GB" sz="1400" b="1" dirty="0">
                <a:ea typeface="ＭＳ Ｐゴシック" charset="0"/>
                <a:cs typeface="ＭＳ Ｐゴシック" charset="0"/>
              </a:rPr>
            </a:br>
            <a:r>
              <a:rPr lang="en-GB" sz="1400" b="1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GB" sz="1400" dirty="0" smtClean="0">
                <a:ea typeface="ＭＳ Ｐゴシック" charset="0"/>
                <a:cs typeface="ＭＳ Ｐゴシック" charset="0"/>
              </a:rPr>
              <a:t>PRACE@GCS@HLRS</a:t>
            </a:r>
            <a:endParaRPr lang="en-GB" sz="1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83666" name="Rectangle 18"/>
          <p:cNvSpPr>
            <a:spLocks noChangeArrowheads="1"/>
          </p:cNvSpPr>
          <p:nvPr/>
        </p:nvSpPr>
        <p:spPr bwMode="auto">
          <a:xfrm>
            <a:off x="3938327" y="6294446"/>
            <a:ext cx="3198813" cy="52320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defRPr/>
            </a:pPr>
            <a:r>
              <a:rPr lang="en-GB" sz="1400" b="1" dirty="0" smtClean="0">
                <a:ea typeface="ＭＳ Ｐゴシック" charset="0"/>
                <a:cs typeface="ＭＳ Ｐゴシック" charset="0"/>
              </a:rPr>
              <a:t>IBM </a:t>
            </a:r>
            <a:r>
              <a:rPr lang="en-GB" sz="1400" b="1" dirty="0" err="1" smtClean="0">
                <a:ea typeface="ＭＳ Ｐゴシック" charset="0"/>
                <a:cs typeface="ＭＳ Ｐゴシック" charset="0"/>
              </a:rPr>
              <a:t>SuperMUC</a:t>
            </a:r>
            <a:r>
              <a:rPr lang="en-GB" sz="1400" b="1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1400" b="1" dirty="0">
                <a:solidFill>
                  <a:srgbClr val="E67E04"/>
                </a:solidFill>
              </a:rPr>
              <a:t>3 </a:t>
            </a:r>
            <a:r>
              <a:rPr lang="en-US" sz="1400" b="1" dirty="0" err="1">
                <a:solidFill>
                  <a:srgbClr val="E67E04"/>
                </a:solidFill>
              </a:rPr>
              <a:t>Petaflop</a:t>
            </a:r>
            <a:r>
              <a:rPr lang="en-US" sz="1400" b="1" dirty="0">
                <a:solidFill>
                  <a:srgbClr val="E67E04"/>
                </a:solidFill>
              </a:rPr>
              <a:t>/s </a:t>
            </a:r>
            <a:r>
              <a:rPr lang="en-GB" sz="1400" b="1" dirty="0">
                <a:ea typeface="ＭＳ Ｐゴシック" charset="0"/>
                <a:cs typeface="ＭＳ Ｐゴシック" charset="0"/>
              </a:rPr>
              <a:t/>
            </a:r>
            <a:br>
              <a:rPr lang="en-GB" sz="1400" b="1" dirty="0">
                <a:ea typeface="ＭＳ Ｐゴシック" charset="0"/>
                <a:cs typeface="ＭＳ Ｐゴシック" charset="0"/>
              </a:rPr>
            </a:br>
            <a:r>
              <a:rPr lang="en-GB" sz="1400" dirty="0" smtClean="0">
                <a:ea typeface="ＭＳ Ｐゴシック" charset="0"/>
                <a:cs typeface="ＭＳ Ｐゴシック" charset="0"/>
              </a:rPr>
              <a:t>PRACE@GCS@LRZ</a:t>
            </a:r>
            <a:endParaRPr lang="de-DE" sz="1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83668" name="Rectangle 20"/>
          <p:cNvSpPr>
            <a:spLocks noChangeArrowheads="1"/>
          </p:cNvSpPr>
          <p:nvPr/>
        </p:nvSpPr>
        <p:spPr bwMode="auto">
          <a:xfrm>
            <a:off x="7137139" y="6300795"/>
            <a:ext cx="2731029" cy="52320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tx2"/>
              </a:buClr>
              <a:defRPr/>
            </a:pPr>
            <a:r>
              <a:rPr lang="en-GB" sz="1400" b="1" dirty="0" err="1" smtClean="0">
                <a:ea typeface="ＭＳ Ｐゴシック" charset="0"/>
                <a:cs typeface="ＭＳ Ｐゴシック" charset="0"/>
              </a:rPr>
              <a:t>MareNostrum</a:t>
            </a:r>
            <a:r>
              <a:rPr lang="en-GB" sz="1400" b="1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1400" b="1" dirty="0">
                <a:solidFill>
                  <a:srgbClr val="E67E04"/>
                </a:solidFill>
              </a:rPr>
              <a:t>1 </a:t>
            </a:r>
            <a:r>
              <a:rPr lang="en-US" sz="1400" b="1" dirty="0" err="1">
                <a:solidFill>
                  <a:srgbClr val="E67E04"/>
                </a:solidFill>
              </a:rPr>
              <a:t>Petaflop</a:t>
            </a:r>
            <a:r>
              <a:rPr lang="en-US" sz="1400" b="1" dirty="0">
                <a:solidFill>
                  <a:srgbClr val="E67E04"/>
                </a:solidFill>
              </a:rPr>
              <a:t>/s </a:t>
            </a:r>
            <a:r>
              <a:rPr lang="en-GB" sz="1400" dirty="0">
                <a:ea typeface="ＭＳ Ｐゴシック" charset="0"/>
                <a:cs typeface="ＭＳ Ｐゴシック" charset="0"/>
              </a:rPr>
              <a:t/>
            </a:r>
            <a:br>
              <a:rPr lang="en-GB" sz="1400" dirty="0">
                <a:ea typeface="ＭＳ Ｐゴシック" charset="0"/>
                <a:cs typeface="ＭＳ Ｐゴシック" charset="0"/>
              </a:rPr>
            </a:br>
            <a:r>
              <a:rPr lang="en-GB" sz="1400" dirty="0">
                <a:ea typeface="ＭＳ Ｐゴシック" charset="0"/>
                <a:cs typeface="ＭＳ Ｐゴシック" charset="0"/>
              </a:rPr>
              <a:t>PRACE@BSC</a:t>
            </a:r>
          </a:p>
        </p:txBody>
      </p:sp>
      <p:pic>
        <p:nvPicPr>
          <p:cNvPr id="91151" name="Bild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3240" y="2132863"/>
            <a:ext cx="2212568" cy="164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52" name="Textfeld 3"/>
          <p:cNvSpPr txBox="1">
            <a:spLocks noChangeArrowheads="1"/>
          </p:cNvSpPr>
          <p:nvPr/>
        </p:nvSpPr>
        <p:spPr bwMode="auto">
          <a:xfrm>
            <a:off x="6700875" y="3769743"/>
            <a:ext cx="2964329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/>
            <a:r>
              <a:rPr lang="de-DE" sz="1400" b="1" dirty="0" smtClean="0"/>
              <a:t> </a:t>
            </a:r>
            <a:r>
              <a:rPr lang="de-DE" sz="1400" b="1" dirty="0" err="1"/>
              <a:t>BlueGene</a:t>
            </a:r>
            <a:r>
              <a:rPr lang="de-DE" sz="1400" b="1" dirty="0"/>
              <a:t>/</a:t>
            </a:r>
            <a:r>
              <a:rPr lang="de-DE" sz="1400" b="1" dirty="0" smtClean="0"/>
              <a:t>Q </a:t>
            </a:r>
            <a:r>
              <a:rPr lang="en-US" sz="1400" b="1" dirty="0">
                <a:solidFill>
                  <a:srgbClr val="E67E04"/>
                </a:solidFill>
              </a:rPr>
              <a:t>1 </a:t>
            </a:r>
            <a:r>
              <a:rPr lang="en-US" sz="1400" b="1" dirty="0" err="1">
                <a:solidFill>
                  <a:srgbClr val="E67E04"/>
                </a:solidFill>
              </a:rPr>
              <a:t>Petaflop</a:t>
            </a:r>
            <a:r>
              <a:rPr lang="en-US" sz="1400" b="1" dirty="0">
                <a:solidFill>
                  <a:srgbClr val="E67E04"/>
                </a:solidFill>
              </a:rPr>
              <a:t>/s </a:t>
            </a:r>
            <a:r>
              <a:rPr lang="de-DE" sz="1400" b="1" dirty="0"/>
              <a:t/>
            </a:r>
            <a:br>
              <a:rPr lang="de-DE" sz="1400" b="1" dirty="0"/>
            </a:br>
            <a:r>
              <a:rPr lang="de-DE" sz="1400" dirty="0" smtClean="0"/>
              <a:t>PRACE@CINECA</a:t>
            </a:r>
            <a:endParaRPr lang="de-DE" sz="1400" dirty="0"/>
          </a:p>
        </p:txBody>
      </p:sp>
      <p:pic>
        <p:nvPicPr>
          <p:cNvPr id="91149" name="Bild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38323" y="4956175"/>
            <a:ext cx="322117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721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624" y="178419"/>
            <a:ext cx="7992888" cy="777875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e-IRG ESFRI </a:t>
            </a:r>
            <a:r>
              <a:rPr lang="sv-SE" dirty="0" err="1" smtClean="0"/>
              <a:t>Overarching</a:t>
            </a:r>
            <a:r>
              <a:rPr lang="sv-SE" dirty="0" smtClean="0"/>
              <a:t> </a:t>
            </a:r>
            <a:r>
              <a:rPr lang="sv-SE" dirty="0" err="1" smtClean="0"/>
              <a:t>Working</a:t>
            </a:r>
            <a:r>
              <a:rPr lang="sv-SE" dirty="0" smtClean="0"/>
              <a:t> Group (OWG) 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88505" y="1412778"/>
            <a:ext cx="8640960" cy="4824413"/>
          </a:xfrm>
        </p:spPr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6497" y="1340770"/>
            <a:ext cx="864096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sv-SE" dirty="0" err="1" smtClean="0"/>
              <a:t>Established</a:t>
            </a:r>
            <a:r>
              <a:rPr lang="sv-SE" dirty="0" smtClean="0"/>
              <a:t> April 1, 2014</a:t>
            </a:r>
          </a:p>
          <a:p>
            <a:pPr marL="0" indent="0">
              <a:buNone/>
            </a:pPr>
            <a:endParaRPr lang="sv-SE" sz="1000" dirty="0" smtClean="0"/>
          </a:p>
          <a:p>
            <a:r>
              <a:rPr lang="en-US" dirty="0"/>
              <a:t>e-IRG representatives in ESFRI WGs (SWG, Implementation, Innovation) + </a:t>
            </a:r>
            <a:r>
              <a:rPr lang="en-US" dirty="0">
                <a:solidFill>
                  <a:srgbClr val="FF0000"/>
                </a:solidFill>
              </a:rPr>
              <a:t>ESFRI representative </a:t>
            </a:r>
            <a:r>
              <a:rPr lang="en-US" dirty="0" smtClean="0">
                <a:solidFill>
                  <a:srgbClr val="FF0000"/>
                </a:solidFill>
              </a:rPr>
              <a:t>invited </a:t>
            </a:r>
            <a:r>
              <a:rPr lang="en-US" dirty="0" smtClean="0"/>
              <a:t>+ e-IRG Chair</a:t>
            </a:r>
            <a:endParaRPr lang="sv-SE" dirty="0"/>
          </a:p>
          <a:p>
            <a:pPr marL="0" indent="0">
              <a:buNone/>
            </a:pPr>
            <a:endParaRPr lang="sv-SE" sz="900" dirty="0"/>
          </a:p>
          <a:p>
            <a:r>
              <a:rPr lang="en-US" dirty="0" smtClean="0"/>
              <a:t>Aim: </a:t>
            </a:r>
            <a:r>
              <a:rPr lang="en-US" i="1" dirty="0" smtClean="0"/>
              <a:t>bring </a:t>
            </a:r>
            <a:r>
              <a:rPr lang="en-US" i="1" dirty="0"/>
              <a:t>the e-IRG participants in the SWGs together to aggregate the information received individually thus obtaining a more overall view of ESFRI’s e-Infrastructure requirements. This can facilitate identifying generic issues and </a:t>
            </a:r>
            <a:r>
              <a:rPr lang="en-US" i="1" dirty="0" err="1"/>
              <a:t>prioritising</a:t>
            </a:r>
            <a:r>
              <a:rPr lang="en-US" i="1" dirty="0"/>
              <a:t> possible e-IRG actions, and </a:t>
            </a:r>
            <a:r>
              <a:rPr lang="en-US" i="1" dirty="0" smtClean="0"/>
              <a:t>aggregated </a:t>
            </a:r>
            <a:r>
              <a:rPr lang="en-US" i="1" dirty="0"/>
              <a:t>information can also be offered as input to ESFRI processes. </a:t>
            </a:r>
            <a:endParaRPr lang="en-US" i="1" dirty="0" smtClean="0"/>
          </a:p>
          <a:p>
            <a:pPr marL="0" indent="0">
              <a:buNone/>
            </a:pPr>
            <a:endParaRPr lang="en-US" sz="500" dirty="0"/>
          </a:p>
          <a:p>
            <a:r>
              <a:rPr lang="en-US" dirty="0" smtClean="0"/>
              <a:t>Life span: As long as needed</a:t>
            </a: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1235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116634"/>
            <a:ext cx="7992888" cy="777875"/>
          </a:xfrm>
        </p:spPr>
        <p:txBody>
          <a:bodyPr/>
          <a:lstStyle/>
          <a:p>
            <a:r>
              <a:rPr lang="sv-SE" dirty="0"/>
              <a:t>e</a:t>
            </a:r>
            <a:r>
              <a:rPr lang="sv-SE" dirty="0" smtClean="0"/>
              <a:t>-IRG White Paper 2014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88505" y="1412778"/>
            <a:ext cx="8640960" cy="4824413"/>
          </a:xfrm>
        </p:spPr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pPr>
              <a:buNone/>
            </a:pPr>
            <a:endParaRPr lang="sv-SE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6497" y="1484786"/>
            <a:ext cx="864096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sv-SE" dirty="0" err="1" smtClean="0"/>
              <a:t>Editorial</a:t>
            </a:r>
            <a:r>
              <a:rPr lang="sv-SE" dirty="0" smtClean="0"/>
              <a:t> board </a:t>
            </a:r>
            <a:r>
              <a:rPr lang="sv-SE" dirty="0" err="1" smtClean="0"/>
              <a:t>appointed</a:t>
            </a:r>
            <a:r>
              <a:rPr lang="sv-SE" dirty="0" smtClean="0"/>
              <a:t> April 1, 2014: </a:t>
            </a:r>
            <a:r>
              <a:rPr lang="sv-SE" dirty="0" smtClean="0">
                <a:solidFill>
                  <a:srgbClr val="FF0000"/>
                </a:solidFill>
              </a:rPr>
              <a:t>e-IRG ESFRI OWG</a:t>
            </a:r>
          </a:p>
          <a:p>
            <a:pPr>
              <a:buNone/>
            </a:pPr>
            <a:endParaRPr lang="sv-SE" dirty="0"/>
          </a:p>
          <a:p>
            <a:r>
              <a:rPr lang="sv-SE" dirty="0" err="1" smtClean="0"/>
              <a:t>Aim</a:t>
            </a:r>
            <a:r>
              <a:rPr lang="sv-SE" dirty="0" smtClean="0"/>
              <a:t>: </a:t>
            </a:r>
            <a:r>
              <a:rPr lang="sv-SE" dirty="0" err="1" smtClean="0"/>
              <a:t>Produce</a:t>
            </a:r>
            <a:r>
              <a:rPr lang="sv-SE" dirty="0" smtClean="0"/>
              <a:t> </a:t>
            </a:r>
            <a:r>
              <a:rPr lang="sv-SE" dirty="0" err="1" smtClean="0"/>
              <a:t>recommendations</a:t>
            </a:r>
            <a:r>
              <a:rPr lang="sv-SE" dirty="0" smtClean="0"/>
              <a:t> on </a:t>
            </a:r>
            <a:r>
              <a:rPr lang="sv-SE" dirty="0" err="1" smtClean="0"/>
              <a:t>issues</a:t>
            </a:r>
            <a:r>
              <a:rPr lang="sv-SE" dirty="0" smtClean="0"/>
              <a:t> </a:t>
            </a:r>
            <a:r>
              <a:rPr lang="sv-SE" dirty="0" err="1" smtClean="0"/>
              <a:t>emerging</a:t>
            </a:r>
            <a:r>
              <a:rPr lang="sv-SE" dirty="0" smtClean="0"/>
              <a:t> in the OWG – in the </a:t>
            </a:r>
            <a:r>
              <a:rPr lang="sv-SE" dirty="0" err="1" smtClean="0"/>
              <a:t>framework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developing</a:t>
            </a:r>
            <a:r>
              <a:rPr lang="sv-SE" dirty="0" smtClean="0"/>
              <a:t> e-</a:t>
            </a:r>
            <a:r>
              <a:rPr lang="sv-SE" dirty="0" err="1" smtClean="0"/>
              <a:t>Infrastructure</a:t>
            </a:r>
            <a:r>
              <a:rPr lang="sv-SE" dirty="0" smtClean="0"/>
              <a:t> </a:t>
            </a:r>
            <a:r>
              <a:rPr lang="sv-SE" dirty="0" err="1" smtClean="0"/>
              <a:t>Commons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List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topics</a:t>
            </a:r>
            <a:r>
              <a:rPr lang="sv-SE" dirty="0" smtClean="0"/>
              <a:t> and </a:t>
            </a:r>
            <a:r>
              <a:rPr lang="sv-SE" dirty="0" err="1" smtClean="0"/>
              <a:t>preparatory</a:t>
            </a:r>
            <a:r>
              <a:rPr lang="sv-SE" dirty="0" smtClean="0"/>
              <a:t> material </a:t>
            </a:r>
            <a:r>
              <a:rPr lang="sv-SE" dirty="0" err="1" smtClean="0"/>
              <a:t>presented</a:t>
            </a:r>
            <a:r>
              <a:rPr lang="sv-SE" dirty="0" smtClean="0"/>
              <a:t> and </a:t>
            </a:r>
            <a:r>
              <a:rPr lang="sv-SE" dirty="0" err="1" smtClean="0"/>
              <a:t>discussed</a:t>
            </a:r>
            <a:r>
              <a:rPr lang="sv-SE" dirty="0" smtClean="0"/>
              <a:t> at e-IRG workshop and </a:t>
            </a:r>
            <a:r>
              <a:rPr lang="sv-SE" dirty="0" err="1" smtClean="0"/>
              <a:t>delegates</a:t>
            </a:r>
            <a:r>
              <a:rPr lang="sv-SE" dirty="0" smtClean="0"/>
              <a:t> meeting in June 2014</a:t>
            </a:r>
          </a:p>
          <a:p>
            <a:pPr>
              <a:buNone/>
            </a:pPr>
            <a:endParaRPr lang="sv-SE" dirty="0"/>
          </a:p>
          <a:p>
            <a:r>
              <a:rPr lang="sv-SE" dirty="0" smtClean="0"/>
              <a:t>White Paper ready by the end of 2014</a:t>
            </a:r>
          </a:p>
          <a:p>
            <a:endParaRPr lang="sv-SE" dirty="0" smtClean="0"/>
          </a:p>
          <a:p>
            <a:r>
              <a:rPr lang="sv-SE" dirty="0" smtClean="0"/>
              <a:t>Strong ties and collaboration between ESFRI and e-IRG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15571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64486" y="306780"/>
            <a:ext cx="9173756" cy="1184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86196" y="2119087"/>
            <a:ext cx="3470865" cy="2835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1082" y="751170"/>
            <a:ext cx="1398640" cy="482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7">
              <a:lnSpc>
                <a:spcPts val="3841"/>
              </a:lnSpc>
              <a:spcBef>
                <a:spcPts val="192"/>
              </a:spcBef>
            </a:pPr>
            <a:r>
              <a:rPr sz="3700" spc="-4" dirty="0" smtClean="0">
                <a:solidFill>
                  <a:srgbClr val="FEFFFE"/>
                </a:solidFill>
                <a:latin typeface="Arial"/>
                <a:cs typeface="Arial"/>
              </a:rPr>
              <a:t>Thank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6980" y="751170"/>
            <a:ext cx="985166" cy="482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7">
              <a:lnSpc>
                <a:spcPts val="3841"/>
              </a:lnSpc>
              <a:spcBef>
                <a:spcPts val="192"/>
              </a:spcBef>
            </a:pPr>
            <a:r>
              <a:rPr sz="3700" spc="17" dirty="0" smtClean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3700" spc="8" dirty="0" smtClean="0">
                <a:solidFill>
                  <a:srgbClr val="FEFFFE"/>
                </a:solidFill>
                <a:latin typeface="Arial"/>
                <a:cs typeface="Arial"/>
              </a:rPr>
              <a:t>o</a:t>
            </a:r>
            <a:r>
              <a:rPr sz="3700" spc="-4" dirty="0" smtClean="0">
                <a:solidFill>
                  <a:srgbClr val="FEFFFE"/>
                </a:solidFill>
                <a:latin typeface="Arial"/>
                <a:cs typeface="Arial"/>
              </a:rPr>
              <a:t>u!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64045" y="2876475"/>
            <a:ext cx="1822064" cy="298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7">
              <a:lnSpc>
                <a:spcPts val="2341"/>
              </a:lnSpc>
              <a:spcBef>
                <a:spcPts val="117"/>
              </a:spcBef>
            </a:pPr>
            <a:r>
              <a:rPr sz="2200" b="1" u="heavy" dirty="0" smtClean="0">
                <a:solidFill>
                  <a:srgbClr val="CBCCFE"/>
                </a:solidFill>
                <a:latin typeface="Arial"/>
                <a:cs typeface="Arial"/>
                <a:hlinkClick r:id="rId4"/>
              </a:rPr>
              <a:t>ww</a:t>
            </a:r>
            <a:r>
              <a:rPr sz="2200" b="1" u="heavy" spc="27" dirty="0" smtClean="0">
                <a:solidFill>
                  <a:srgbClr val="CBCCFE"/>
                </a:solidFill>
                <a:latin typeface="Arial"/>
                <a:cs typeface="Arial"/>
                <a:hlinkClick r:id="rId4"/>
              </a:rPr>
              <a:t>w</a:t>
            </a:r>
            <a:r>
              <a:rPr sz="2200" b="1" u="heavy" dirty="0" smtClean="0">
                <a:solidFill>
                  <a:srgbClr val="CBCCFE"/>
                </a:solidFill>
                <a:latin typeface="Arial"/>
                <a:cs typeface="Arial"/>
                <a:hlinkClick r:id="rId4"/>
              </a:rPr>
              <a:t>.e-irg.eu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2044" y="3580148"/>
            <a:ext cx="1534277" cy="230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7">
              <a:lnSpc>
                <a:spcPts val="1780"/>
              </a:lnSpc>
              <a:spcBef>
                <a:spcPts val="89"/>
              </a:spcBef>
            </a:pPr>
            <a:endParaRPr sz="17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145300" y="6282714"/>
            <a:ext cx="230432" cy="184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7">
              <a:lnSpc>
                <a:spcPts val="1409"/>
              </a:lnSpc>
              <a:spcBef>
                <a:spcPts val="70"/>
              </a:spcBef>
            </a:pP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800" dirty="0" smtClean="0"/>
              <a:t>e-IRG is the ESFRI of computers</a:t>
            </a:r>
          </a:p>
          <a:p>
            <a:pPr>
              <a:buNone/>
            </a:pPr>
            <a:r>
              <a:rPr lang="en-US" sz="4800" dirty="0" smtClean="0"/>
              <a:t>					</a:t>
            </a:r>
            <a:r>
              <a:rPr lang="en-US" dirty="0" smtClean="0"/>
              <a:t>but</a:t>
            </a:r>
          </a:p>
          <a:p>
            <a:pPr>
              <a:buNone/>
            </a:pPr>
            <a:r>
              <a:rPr lang="en-US" dirty="0" smtClean="0"/>
              <a:t>				has UNIQUE character </a:t>
            </a:r>
          </a:p>
          <a:p>
            <a:pPr>
              <a:buNone/>
            </a:pPr>
            <a:r>
              <a:rPr lang="en-US" dirty="0" smtClean="0"/>
              <a:t>		because there are computational needs </a:t>
            </a:r>
          </a:p>
          <a:p>
            <a:pPr>
              <a:buNone/>
            </a:pPr>
            <a:r>
              <a:rPr lang="en-US" dirty="0" smtClean="0"/>
              <a:t>				in all </a:t>
            </a:r>
            <a:r>
              <a:rPr lang="en-US" dirty="0" smtClean="0"/>
              <a:t>48 </a:t>
            </a:r>
            <a:r>
              <a:rPr lang="en-US" dirty="0" smtClean="0"/>
              <a:t>ESFRI projects</a:t>
            </a:r>
          </a:p>
          <a:p>
            <a:pPr>
              <a:buNone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The e-Infrastructure Reflection Group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32521" y="1772819"/>
            <a:ext cx="7907338" cy="48244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Founded to </a:t>
            </a:r>
            <a:r>
              <a:rPr lang="en-US" i="1" dirty="0" smtClean="0"/>
              <a:t>provide </a:t>
            </a:r>
            <a:r>
              <a:rPr lang="en-US" b="1" i="1" dirty="0" smtClean="0"/>
              <a:t>strategic advice and guidance </a:t>
            </a:r>
            <a:r>
              <a:rPr lang="en-US" i="1" dirty="0" smtClean="0"/>
              <a:t>on the development of European e-infrastructure for science and research</a:t>
            </a:r>
          </a:p>
          <a:p>
            <a:pPr>
              <a:buNone/>
            </a:pPr>
            <a:r>
              <a:rPr lang="en-US" i="1" dirty="0" smtClean="0"/>
              <a:t>					to:</a:t>
            </a:r>
          </a:p>
          <a:p>
            <a:pPr>
              <a:buNone/>
            </a:pPr>
            <a:endParaRPr lang="sv-SE" sz="1000" dirty="0" smtClean="0"/>
          </a:p>
          <a:p>
            <a:pPr>
              <a:buNone/>
            </a:pPr>
            <a:endParaRPr lang="sv-SE" sz="1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476500" y="4005065"/>
            <a:ext cx="6004892" cy="2554533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EC, MS governments, ESFRI, national funding agencies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Policy-makers on the (inter-)governmental level 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e-Infrastructure service-providers 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Research networks, computing centers, projects 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User communities and research infrastructures 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ESFRI projects, data infrastructures 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Technology developers and industry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3181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e-Infrastructure</a:t>
            </a:r>
            <a:r>
              <a:rPr lang="sv-SE" dirty="0" smtClean="0"/>
              <a:t> </a:t>
            </a:r>
            <a:r>
              <a:rPr lang="sv-SE" dirty="0" err="1" smtClean="0"/>
              <a:t>Reflection</a:t>
            </a:r>
            <a:r>
              <a:rPr lang="sv-SE" dirty="0" smtClean="0"/>
              <a:t> Group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44489" y="1340770"/>
            <a:ext cx="8784976" cy="482441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sv-SE" sz="800" dirty="0" smtClean="0"/>
          </a:p>
          <a:p>
            <a:r>
              <a:rPr lang="sv-SE" dirty="0" smtClean="0"/>
              <a:t>Delegates </a:t>
            </a:r>
            <a:r>
              <a:rPr lang="sv-SE" dirty="0"/>
              <a:t>appointed by ministries – represents nations (EU member states and associated states + </a:t>
            </a:r>
            <a:r>
              <a:rPr lang="sv-SE" dirty="0" smtClean="0"/>
              <a:t>EC). </a:t>
            </a:r>
          </a:p>
          <a:p>
            <a:r>
              <a:rPr lang="sv-SE" dirty="0" smtClean="0"/>
              <a:t>Bylaws</a:t>
            </a:r>
            <a:r>
              <a:rPr lang="sv-SE" dirty="0"/>
              <a:t>: </a:t>
            </a:r>
            <a:r>
              <a:rPr lang="sv-SE" dirty="0">
                <a:solidFill>
                  <a:srgbClr val="0070C0"/>
                </a:solidFill>
              </a:rPr>
              <a:t>www.e-irg.eu/images/stories/about-e-irg/</a:t>
            </a:r>
            <a:br>
              <a:rPr lang="sv-SE" dirty="0">
                <a:solidFill>
                  <a:srgbClr val="0070C0"/>
                </a:solidFill>
              </a:rPr>
            </a:br>
            <a:r>
              <a:rPr lang="sv-SE" dirty="0" smtClean="0">
                <a:solidFill>
                  <a:srgbClr val="0070C0"/>
                </a:solidFill>
              </a:rPr>
              <a:t>e-irg_bylaws_120914-approved.pdf</a:t>
            </a:r>
          </a:p>
          <a:p>
            <a:pPr marL="0" indent="0">
              <a:buNone/>
            </a:pPr>
            <a:endParaRPr lang="sv-SE" sz="1100" dirty="0">
              <a:solidFill>
                <a:srgbClr val="0070C0"/>
              </a:solidFill>
            </a:endParaRPr>
          </a:p>
          <a:p>
            <a:r>
              <a:rPr lang="en-US" dirty="0" smtClean="0"/>
              <a:t>First meeting (in Athens) June 2003</a:t>
            </a:r>
          </a:p>
          <a:p>
            <a:r>
              <a:rPr lang="en-US" dirty="0" smtClean="0"/>
              <a:t>Four delegates meetings and two open workshops each year</a:t>
            </a:r>
          </a:p>
          <a:p>
            <a:r>
              <a:rPr lang="en-US" dirty="0"/>
              <a:t>A</a:t>
            </a:r>
            <a:r>
              <a:rPr lang="en-US" dirty="0" smtClean="0"/>
              <a:t>nalyses </a:t>
            </a:r>
            <a:r>
              <a:rPr lang="en-US" dirty="0"/>
              <a:t>the future foundations of the </a:t>
            </a:r>
            <a:r>
              <a:rPr lang="en-US" dirty="0" smtClean="0"/>
              <a:t>European Knowledge </a:t>
            </a:r>
            <a:r>
              <a:rPr lang="en-US" dirty="0"/>
              <a:t>Society, and produces </a:t>
            </a:r>
            <a:r>
              <a:rPr lang="en-US" dirty="0" smtClean="0"/>
              <a:t>roadmaps, white papers and task-force reports including recommendations</a:t>
            </a:r>
          </a:p>
          <a:p>
            <a:endParaRPr lang="en-US" sz="900" dirty="0"/>
          </a:p>
          <a:p>
            <a:r>
              <a:rPr lang="en-US" dirty="0" smtClean="0"/>
              <a:t>Secretariat: Provided by </a:t>
            </a:r>
            <a:r>
              <a:rPr lang="en-US" i="1" dirty="0" smtClean="0"/>
              <a:t>support projects</a:t>
            </a:r>
            <a:r>
              <a:rPr lang="en-US" dirty="0" smtClean="0"/>
              <a:t>, currently </a:t>
            </a:r>
            <a:br>
              <a:rPr lang="en-US" dirty="0" smtClean="0"/>
            </a:br>
            <a:r>
              <a:rPr lang="en-US" dirty="0" smtClean="0"/>
              <a:t>e-IRGSP4 (~ 6-8 partners, GR is one of them)</a:t>
            </a:r>
            <a:endParaRPr lang="en-US" dirty="0"/>
          </a:p>
          <a:p>
            <a:pPr>
              <a:buNone/>
            </a:pPr>
            <a:r>
              <a:rPr lang="en-US" dirty="0" smtClean="0"/>
              <a:t>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82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60512" y="188642"/>
            <a:ext cx="7043738" cy="777875"/>
          </a:xfrm>
        </p:spPr>
        <p:txBody>
          <a:bodyPr/>
          <a:lstStyle/>
          <a:p>
            <a:r>
              <a:rPr lang="sv-SE" dirty="0" smtClean="0"/>
              <a:t>e-</a:t>
            </a:r>
            <a:r>
              <a:rPr lang="sv-SE" dirty="0" err="1" smtClean="0"/>
              <a:t>Infrastructure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560513" y="1412778"/>
            <a:ext cx="7907338" cy="48244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i="1" dirty="0" smtClean="0"/>
          </a:p>
          <a:p>
            <a:pPr marL="0" indent="0"/>
            <a:endParaRPr lang="en-US" i="1" dirty="0"/>
          </a:p>
          <a:p>
            <a:pPr marL="0" indent="0"/>
            <a:r>
              <a:rPr lang="en-US" dirty="0" smtClean="0"/>
              <a:t>networking</a:t>
            </a:r>
          </a:p>
          <a:p>
            <a:pPr marL="0" indent="0"/>
            <a:r>
              <a:rPr lang="en-US" dirty="0" smtClean="0"/>
              <a:t>high-throughput</a:t>
            </a:r>
          </a:p>
          <a:p>
            <a:pPr marL="0" indent="0"/>
            <a:r>
              <a:rPr lang="en-US" dirty="0" smtClean="0"/>
              <a:t>high-performance computing </a:t>
            </a:r>
          </a:p>
          <a:p>
            <a:pPr marL="0" indent="0"/>
            <a:r>
              <a:rPr lang="en-US" dirty="0" smtClean="0"/>
              <a:t>data infrastructures</a:t>
            </a:r>
          </a:p>
          <a:p>
            <a:pPr marL="0" indent="0"/>
            <a:r>
              <a:rPr lang="en-US" dirty="0" smtClean="0"/>
              <a:t>software </a:t>
            </a:r>
          </a:p>
          <a:p>
            <a:pPr marL="0" indent="0"/>
            <a:r>
              <a:rPr lang="en-US" dirty="0" smtClean="0"/>
              <a:t>authentication </a:t>
            </a:r>
            <a:r>
              <a:rPr lang="en-US" dirty="0"/>
              <a:t>and </a:t>
            </a:r>
            <a:r>
              <a:rPr lang="en-US" dirty="0" smtClean="0"/>
              <a:t>authorization </a:t>
            </a:r>
            <a:r>
              <a:rPr lang="en-US" dirty="0"/>
              <a:t>and </a:t>
            </a:r>
            <a:endParaRPr lang="en-US" dirty="0" smtClean="0"/>
          </a:p>
          <a:p>
            <a:pPr marL="0" indent="0"/>
            <a:r>
              <a:rPr lang="en-US" dirty="0" smtClean="0"/>
              <a:t>tools and services  for international </a:t>
            </a:r>
            <a:r>
              <a:rPr lang="en-US" dirty="0"/>
              <a:t>virtual </a:t>
            </a:r>
            <a:r>
              <a:rPr lang="en-US" dirty="0" smtClean="0"/>
              <a:t>research communities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Note the wide </a:t>
            </a:r>
            <a:r>
              <a:rPr lang="en-US" dirty="0" smtClean="0"/>
              <a:t>scope: </a:t>
            </a:r>
            <a:r>
              <a:rPr lang="en-US" dirty="0"/>
              <a:t>e-Infrastructure </a:t>
            </a:r>
            <a:r>
              <a:rPr lang="en-US" dirty="0" smtClean="0"/>
              <a:t>supports </a:t>
            </a:r>
            <a:r>
              <a:rPr lang="en-US" dirty="0"/>
              <a:t>research (all types) and other research infrastructures (all types)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3932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-99392"/>
            <a:ext cx="9505055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274640"/>
            <a:ext cx="7992888" cy="777875"/>
          </a:xfrm>
        </p:spPr>
        <p:txBody>
          <a:bodyPr/>
          <a:lstStyle/>
          <a:p>
            <a:r>
              <a:rPr lang="sv-SE" dirty="0" smtClean="0"/>
              <a:t>The e-</a:t>
            </a:r>
            <a:r>
              <a:rPr lang="sv-SE" dirty="0" err="1" smtClean="0"/>
              <a:t>Infrastructure</a:t>
            </a:r>
            <a:r>
              <a:rPr lang="sv-SE" dirty="0" smtClean="0"/>
              <a:t> </a:t>
            </a:r>
            <a:r>
              <a:rPr lang="sv-SE" dirty="0" err="1" smtClean="0"/>
              <a:t>Commons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44489" y="1412778"/>
            <a:ext cx="9289032" cy="482441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Roadmap 2012:</a:t>
            </a:r>
            <a:r>
              <a:rPr lang="en-US" dirty="0" smtClean="0"/>
              <a:t> Outlines Europe’s need for a single </a:t>
            </a:r>
            <a:br>
              <a:rPr lang="en-US" dirty="0" smtClean="0"/>
            </a:br>
            <a:r>
              <a:rPr lang="en-US" i="1" dirty="0" smtClean="0"/>
              <a:t>e-Infrastructure Commons</a:t>
            </a:r>
          </a:p>
          <a:p>
            <a:pPr>
              <a:buNone/>
            </a:pPr>
            <a:endParaRPr lang="en-US" sz="800" dirty="0"/>
          </a:p>
          <a:p>
            <a:pPr>
              <a:buNone/>
            </a:pPr>
            <a:r>
              <a:rPr lang="en-US" b="1" dirty="0" smtClean="0"/>
              <a:t>White Paper 2013: </a:t>
            </a:r>
            <a:r>
              <a:rPr lang="en-US" dirty="0" smtClean="0"/>
              <a:t>Further discussion and recommendations</a:t>
            </a:r>
            <a:endParaRPr lang="en-US" b="1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b="1" dirty="0" smtClean="0"/>
              <a:t>Dublin May 2013 </a:t>
            </a:r>
            <a:r>
              <a:rPr lang="en-US" dirty="0" smtClean="0"/>
              <a:t>– issues in the WP discussed at open workshop</a:t>
            </a:r>
          </a:p>
          <a:p>
            <a:r>
              <a:rPr lang="en-US" dirty="0" smtClean="0"/>
              <a:t>European services on data</a:t>
            </a:r>
          </a:p>
          <a:p>
            <a:r>
              <a:rPr lang="en-US" dirty="0" smtClean="0"/>
              <a:t>Coordination of e-Infrastructures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b="1" dirty="0" smtClean="0"/>
              <a:t>July 2013 </a:t>
            </a:r>
            <a:r>
              <a:rPr lang="en-US" dirty="0" smtClean="0"/>
              <a:t>– Final version of WP accepted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560" y="0"/>
            <a:ext cx="98650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7" descr="Diagonal weit nach oben"/>
          <p:cNvSpPr>
            <a:spLocks noChangeArrowheads="1"/>
          </p:cNvSpPr>
          <p:nvPr/>
        </p:nvSpPr>
        <p:spPr bwMode="auto">
          <a:xfrm>
            <a:off x="7545390" y="5876406"/>
            <a:ext cx="1584325" cy="576263"/>
          </a:xfrm>
          <a:prstGeom prst="rect">
            <a:avLst/>
          </a:prstGeom>
          <a:solidFill>
            <a:srgbClr val="E67E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algn="ctr"/>
            <a:r>
              <a:rPr lang="en-US"/>
              <a:t>PRACE-2IP</a:t>
            </a: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704850" y="4365106"/>
            <a:ext cx="2305050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algn="ctr"/>
            <a:r>
              <a:rPr lang="en-US"/>
              <a:t>HPCEUR</a:t>
            </a:r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3009900" y="4365106"/>
            <a:ext cx="503238" cy="576263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algn="ctr"/>
            <a:r>
              <a:rPr lang="en-US"/>
              <a:t>HET</a:t>
            </a:r>
          </a:p>
        </p:txBody>
      </p:sp>
      <p:sp>
        <p:nvSpPr>
          <p:cNvPr id="6150" name="Rectangle 10"/>
          <p:cNvSpPr>
            <a:spLocks noGrp="1" noChangeArrowheads="1"/>
          </p:cNvSpPr>
          <p:nvPr>
            <p:ph type="title"/>
          </p:nvPr>
        </p:nvSpPr>
        <p:spPr>
          <a:xfrm>
            <a:off x="272482" y="1354983"/>
            <a:ext cx="9432478" cy="777875"/>
          </a:xfrm>
          <a:noFill/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367CBB"/>
                </a:solidFill>
                <a:latin typeface="Helvetica"/>
                <a:cs typeface="Helvetica"/>
              </a:rPr>
              <a:t>PRACE </a:t>
            </a:r>
            <a:r>
              <a:rPr lang="en-US" sz="2400" b="1" dirty="0">
                <a:solidFill>
                  <a:srgbClr val="367CBB"/>
                </a:solidFill>
                <a:latin typeface="Helvetica"/>
                <a:cs typeface="Helvetica"/>
              </a:rPr>
              <a:t>History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704850" y="4941367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endParaRPr lang="de-DE"/>
          </a:p>
        </p:txBody>
      </p:sp>
      <p:sp>
        <p:nvSpPr>
          <p:cNvPr id="6152" name="Text Box 18"/>
          <p:cNvSpPr txBox="1">
            <a:spLocks noChangeArrowheads="1"/>
          </p:cNvSpPr>
          <p:nvPr/>
        </p:nvSpPr>
        <p:spPr bwMode="auto">
          <a:xfrm>
            <a:off x="849314" y="4941368"/>
            <a:ext cx="692150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/>
            <a:r>
              <a:rPr lang="en-US"/>
              <a:t>2004</a:t>
            </a:r>
          </a:p>
        </p:txBody>
      </p:sp>
      <p:sp>
        <p:nvSpPr>
          <p:cNvPr id="6153" name="Text Box 19"/>
          <p:cNvSpPr txBox="1">
            <a:spLocks noChangeArrowheads="1"/>
          </p:cNvSpPr>
          <p:nvPr/>
        </p:nvSpPr>
        <p:spPr bwMode="auto">
          <a:xfrm>
            <a:off x="1710187" y="4941367"/>
            <a:ext cx="697604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US"/>
              <a:t>2005</a:t>
            </a:r>
          </a:p>
        </p:txBody>
      </p:sp>
      <p:sp>
        <p:nvSpPr>
          <p:cNvPr id="6154" name="Text Box 20"/>
          <p:cNvSpPr txBox="1">
            <a:spLocks noChangeArrowheads="1"/>
          </p:cNvSpPr>
          <p:nvPr/>
        </p:nvSpPr>
        <p:spPr bwMode="auto">
          <a:xfrm>
            <a:off x="2646812" y="4941367"/>
            <a:ext cx="697604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US"/>
              <a:t>2006</a:t>
            </a:r>
          </a:p>
        </p:txBody>
      </p:sp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3654874" y="4941367"/>
            <a:ext cx="697604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US"/>
              <a:t>2007</a:t>
            </a:r>
          </a:p>
        </p:txBody>
      </p:sp>
      <p:sp>
        <p:nvSpPr>
          <p:cNvPr id="6156" name="Text Box 22"/>
          <p:cNvSpPr txBox="1">
            <a:spLocks noChangeArrowheads="1"/>
          </p:cNvSpPr>
          <p:nvPr/>
        </p:nvSpPr>
        <p:spPr bwMode="auto">
          <a:xfrm>
            <a:off x="4518474" y="4941367"/>
            <a:ext cx="697604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US"/>
              <a:t>2008</a:t>
            </a:r>
          </a:p>
        </p:txBody>
      </p:sp>
      <p:sp>
        <p:nvSpPr>
          <p:cNvPr id="6157" name="Line 23"/>
          <p:cNvSpPr>
            <a:spLocks noChangeShapeType="1"/>
          </p:cNvSpPr>
          <p:nvPr/>
        </p:nvSpPr>
        <p:spPr bwMode="auto">
          <a:xfrm flipH="1">
            <a:off x="3008785" y="3646489"/>
            <a:ext cx="1116" cy="7186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endParaRPr lang="de-DE"/>
          </a:p>
        </p:txBody>
      </p:sp>
      <p:sp>
        <p:nvSpPr>
          <p:cNvPr id="6158" name="Text Box 24"/>
          <p:cNvSpPr txBox="1">
            <a:spLocks noChangeArrowheads="1"/>
          </p:cNvSpPr>
          <p:nvPr/>
        </p:nvSpPr>
        <p:spPr bwMode="auto">
          <a:xfrm>
            <a:off x="1209677" y="3573464"/>
            <a:ext cx="1795463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/>
              <a:t>Creation of the Scientific Case </a:t>
            </a:r>
          </a:p>
        </p:txBody>
      </p:sp>
      <p:sp>
        <p:nvSpPr>
          <p:cNvPr id="6159" name="Text Box 25"/>
          <p:cNvSpPr txBox="1">
            <a:spLocks noChangeArrowheads="1"/>
          </p:cNvSpPr>
          <p:nvPr/>
        </p:nvSpPr>
        <p:spPr bwMode="auto">
          <a:xfrm>
            <a:off x="273052" y="1989138"/>
            <a:ext cx="20161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1600" dirty="0"/>
              <a:t>HPC part of the ESFRI Roadmap;</a:t>
            </a:r>
            <a:br>
              <a:rPr lang="en-US" sz="1600" dirty="0"/>
            </a:br>
            <a:r>
              <a:rPr lang="en-US" sz="1600" dirty="0"/>
              <a:t>creation of a vision involving 15 European countries</a:t>
            </a:r>
          </a:p>
        </p:txBody>
      </p:sp>
      <p:sp>
        <p:nvSpPr>
          <p:cNvPr id="6160" name="Line 26"/>
          <p:cNvSpPr>
            <a:spLocks noChangeShapeType="1"/>
          </p:cNvSpPr>
          <p:nvPr/>
        </p:nvSpPr>
        <p:spPr bwMode="auto">
          <a:xfrm flipH="1">
            <a:off x="3512841" y="2854326"/>
            <a:ext cx="298" cy="15107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endParaRPr lang="de-DE"/>
          </a:p>
        </p:txBody>
      </p:sp>
      <p:pic>
        <p:nvPicPr>
          <p:cNvPr id="6161" name="Picture 27" descr="esfri-roadmap-report-26092006_en_Sivu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989138"/>
            <a:ext cx="11572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2" name="Line 28"/>
          <p:cNvSpPr>
            <a:spLocks noChangeShapeType="1"/>
          </p:cNvSpPr>
          <p:nvPr/>
        </p:nvSpPr>
        <p:spPr bwMode="auto">
          <a:xfrm flipH="1">
            <a:off x="3944888" y="2854326"/>
            <a:ext cx="50" cy="15107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endParaRPr lang="de-DE"/>
          </a:p>
        </p:txBody>
      </p:sp>
      <p:pic>
        <p:nvPicPr>
          <p:cNvPr id="6163" name="Picture 29" descr="IMG_16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1989141"/>
            <a:ext cx="23415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" name="Text Box 30"/>
          <p:cNvSpPr txBox="1">
            <a:spLocks noChangeArrowheads="1"/>
          </p:cNvSpPr>
          <p:nvPr/>
        </p:nvSpPr>
        <p:spPr bwMode="auto">
          <a:xfrm>
            <a:off x="3922742" y="3573019"/>
            <a:ext cx="2428846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US"/>
              <a:t>Signature of the MoU </a:t>
            </a:r>
          </a:p>
        </p:txBody>
      </p:sp>
      <p:sp>
        <p:nvSpPr>
          <p:cNvPr id="6165" name="Line 33"/>
          <p:cNvSpPr>
            <a:spLocks noChangeShapeType="1"/>
          </p:cNvSpPr>
          <p:nvPr/>
        </p:nvSpPr>
        <p:spPr bwMode="auto">
          <a:xfrm flipH="1">
            <a:off x="6393160" y="3430590"/>
            <a:ext cx="1290" cy="9345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endParaRPr lang="de-DE"/>
          </a:p>
        </p:txBody>
      </p:sp>
      <p:sp>
        <p:nvSpPr>
          <p:cNvPr id="6166" name="Text Box 34"/>
          <p:cNvSpPr txBox="1">
            <a:spLocks noChangeArrowheads="1"/>
          </p:cNvSpPr>
          <p:nvPr/>
        </p:nvSpPr>
        <p:spPr bwMode="auto">
          <a:xfrm>
            <a:off x="6465888" y="3573017"/>
            <a:ext cx="2621206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algn="l"/>
            <a:r>
              <a:rPr lang="en-US" dirty="0"/>
              <a:t>Creation of the PRACE </a:t>
            </a:r>
          </a:p>
          <a:p>
            <a:pPr algn="l"/>
            <a:r>
              <a:rPr lang="en-US" dirty="0"/>
              <a:t>Research Infrastructure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321426" y="4365106"/>
            <a:ext cx="3744142" cy="576263"/>
            <a:chOff x="3334" y="3158"/>
            <a:chExt cx="1859" cy="363"/>
          </a:xfrm>
        </p:grpSpPr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3334" y="3158"/>
              <a:ext cx="1814" cy="363"/>
              <a:chOff x="3334" y="3158"/>
              <a:chExt cx="1814" cy="363"/>
            </a:xfrm>
          </p:grpSpPr>
          <p:sp>
            <p:nvSpPr>
              <p:cNvPr id="6189" name="Rectangle 42"/>
              <p:cNvSpPr>
                <a:spLocks noChangeArrowheads="1"/>
              </p:cNvSpPr>
              <p:nvPr/>
            </p:nvSpPr>
            <p:spPr bwMode="auto">
              <a:xfrm>
                <a:off x="3334" y="3158"/>
                <a:ext cx="1723" cy="36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PRACE RI</a:t>
                </a:r>
              </a:p>
            </p:txBody>
          </p:sp>
          <p:sp>
            <p:nvSpPr>
              <p:cNvPr id="6190" name="Line 43"/>
              <p:cNvSpPr>
                <a:spLocks noChangeShapeType="1"/>
              </p:cNvSpPr>
              <p:nvPr/>
            </p:nvSpPr>
            <p:spPr bwMode="auto">
              <a:xfrm>
                <a:off x="4740" y="3158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91" name="Line 44"/>
              <p:cNvSpPr>
                <a:spLocks noChangeShapeType="1"/>
              </p:cNvSpPr>
              <p:nvPr/>
            </p:nvSpPr>
            <p:spPr bwMode="auto">
              <a:xfrm>
                <a:off x="4740" y="3521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188" name="AutoShape 45"/>
            <p:cNvSpPr>
              <a:spLocks noChangeArrowheads="1"/>
            </p:cNvSpPr>
            <p:nvPr/>
          </p:nvSpPr>
          <p:spPr bwMode="auto">
            <a:xfrm rot="-5400000">
              <a:off x="4784" y="3113"/>
              <a:ext cx="363" cy="45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168" name="Text Box 46"/>
          <p:cNvSpPr txBox="1">
            <a:spLocks noChangeArrowheads="1"/>
          </p:cNvSpPr>
          <p:nvPr/>
        </p:nvSpPr>
        <p:spPr bwMode="auto">
          <a:xfrm>
            <a:off x="5310637" y="4941367"/>
            <a:ext cx="697604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US"/>
              <a:t>2009</a:t>
            </a:r>
          </a:p>
        </p:txBody>
      </p:sp>
      <p:sp>
        <p:nvSpPr>
          <p:cNvPr id="6169" name="Text Box 47"/>
          <p:cNvSpPr txBox="1">
            <a:spLocks noChangeArrowheads="1"/>
          </p:cNvSpPr>
          <p:nvPr/>
        </p:nvSpPr>
        <p:spPr bwMode="auto">
          <a:xfrm>
            <a:off x="6175824" y="4941367"/>
            <a:ext cx="697604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US"/>
              <a:t>2010</a:t>
            </a:r>
          </a:p>
        </p:txBody>
      </p:sp>
      <p:sp>
        <p:nvSpPr>
          <p:cNvPr id="6170" name="Text Box 49"/>
          <p:cNvSpPr txBox="1">
            <a:spLocks noChangeArrowheads="1"/>
          </p:cNvSpPr>
          <p:nvPr/>
        </p:nvSpPr>
        <p:spPr bwMode="auto">
          <a:xfrm>
            <a:off x="7047984" y="4941367"/>
            <a:ext cx="680483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US"/>
              <a:t>2011</a:t>
            </a:r>
          </a:p>
        </p:txBody>
      </p:sp>
      <p:sp>
        <p:nvSpPr>
          <p:cNvPr id="6171" name="Text Box 50"/>
          <p:cNvSpPr txBox="1">
            <a:spLocks noChangeArrowheads="1"/>
          </p:cNvSpPr>
          <p:nvPr/>
        </p:nvSpPr>
        <p:spPr bwMode="auto">
          <a:xfrm>
            <a:off x="7903024" y="4941367"/>
            <a:ext cx="697604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US" dirty="0"/>
              <a:t>2012</a:t>
            </a:r>
          </a:p>
        </p:txBody>
      </p:sp>
      <p:sp>
        <p:nvSpPr>
          <p:cNvPr id="6172" name="Rectangle 51"/>
          <p:cNvSpPr>
            <a:spLocks noChangeArrowheads="1"/>
          </p:cNvSpPr>
          <p:nvPr/>
        </p:nvSpPr>
        <p:spPr bwMode="auto">
          <a:xfrm>
            <a:off x="3513139" y="4365106"/>
            <a:ext cx="2881312" cy="5762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algn="ctr"/>
            <a:r>
              <a:rPr lang="en-US"/>
              <a:t>PRACE Initiative</a:t>
            </a:r>
          </a:p>
        </p:txBody>
      </p:sp>
      <p:sp>
        <p:nvSpPr>
          <p:cNvPr id="6173" name="Line 52"/>
          <p:cNvSpPr>
            <a:spLocks noChangeShapeType="1"/>
          </p:cNvSpPr>
          <p:nvPr/>
        </p:nvSpPr>
        <p:spPr bwMode="auto">
          <a:xfrm>
            <a:off x="6105525" y="4941367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endParaRPr lang="de-DE"/>
          </a:p>
        </p:txBody>
      </p:sp>
      <p:sp>
        <p:nvSpPr>
          <p:cNvPr id="6174" name="Line 53"/>
          <p:cNvSpPr>
            <a:spLocks noChangeShapeType="1"/>
          </p:cNvSpPr>
          <p:nvPr/>
        </p:nvSpPr>
        <p:spPr bwMode="auto">
          <a:xfrm>
            <a:off x="5241925" y="4941367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endParaRPr lang="de-DE"/>
          </a:p>
        </p:txBody>
      </p:sp>
      <p:sp>
        <p:nvSpPr>
          <p:cNvPr id="6175" name="Line 54"/>
          <p:cNvSpPr>
            <a:spLocks noChangeShapeType="1"/>
          </p:cNvSpPr>
          <p:nvPr/>
        </p:nvSpPr>
        <p:spPr bwMode="auto">
          <a:xfrm>
            <a:off x="4449764" y="4941367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endParaRPr lang="de-DE"/>
          </a:p>
        </p:txBody>
      </p:sp>
      <p:sp>
        <p:nvSpPr>
          <p:cNvPr id="6176" name="Line 55"/>
          <p:cNvSpPr>
            <a:spLocks noChangeShapeType="1"/>
          </p:cNvSpPr>
          <p:nvPr/>
        </p:nvSpPr>
        <p:spPr bwMode="auto">
          <a:xfrm>
            <a:off x="3513138" y="4941367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endParaRPr lang="de-DE"/>
          </a:p>
        </p:txBody>
      </p:sp>
      <p:sp>
        <p:nvSpPr>
          <p:cNvPr id="6177" name="Line 56"/>
          <p:cNvSpPr>
            <a:spLocks noChangeShapeType="1"/>
          </p:cNvSpPr>
          <p:nvPr/>
        </p:nvSpPr>
        <p:spPr bwMode="auto">
          <a:xfrm>
            <a:off x="2505075" y="4941367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endParaRPr lang="de-DE"/>
          </a:p>
        </p:txBody>
      </p:sp>
      <p:sp>
        <p:nvSpPr>
          <p:cNvPr id="6178" name="Line 57"/>
          <p:cNvSpPr>
            <a:spLocks noChangeShapeType="1"/>
          </p:cNvSpPr>
          <p:nvPr/>
        </p:nvSpPr>
        <p:spPr bwMode="auto">
          <a:xfrm>
            <a:off x="1570038" y="4941367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endParaRPr lang="de-DE"/>
          </a:p>
        </p:txBody>
      </p:sp>
      <p:sp>
        <p:nvSpPr>
          <p:cNvPr id="6179" name="Line 58"/>
          <p:cNvSpPr>
            <a:spLocks noChangeShapeType="1"/>
          </p:cNvSpPr>
          <p:nvPr/>
        </p:nvSpPr>
        <p:spPr bwMode="auto">
          <a:xfrm>
            <a:off x="6970713" y="4941367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endParaRPr lang="de-DE"/>
          </a:p>
        </p:txBody>
      </p:sp>
      <p:sp>
        <p:nvSpPr>
          <p:cNvPr id="6180" name="Line 59"/>
          <p:cNvSpPr>
            <a:spLocks noChangeShapeType="1"/>
          </p:cNvSpPr>
          <p:nvPr/>
        </p:nvSpPr>
        <p:spPr bwMode="auto">
          <a:xfrm>
            <a:off x="7834314" y="4941367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endParaRPr lang="de-DE"/>
          </a:p>
        </p:txBody>
      </p:sp>
      <p:sp>
        <p:nvSpPr>
          <p:cNvPr id="6181" name="Line 60"/>
          <p:cNvSpPr>
            <a:spLocks noChangeShapeType="1"/>
          </p:cNvSpPr>
          <p:nvPr/>
        </p:nvSpPr>
        <p:spPr bwMode="auto">
          <a:xfrm>
            <a:off x="8626475" y="4941367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endParaRPr lang="de-DE"/>
          </a:p>
        </p:txBody>
      </p:sp>
      <p:sp>
        <p:nvSpPr>
          <p:cNvPr id="6182" name="Rectangle 62"/>
          <p:cNvSpPr>
            <a:spLocks noChangeArrowheads="1"/>
          </p:cNvSpPr>
          <p:nvPr/>
        </p:nvSpPr>
        <p:spPr bwMode="auto">
          <a:xfrm>
            <a:off x="4449765" y="5301731"/>
            <a:ext cx="2160587" cy="576263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algn="ctr"/>
            <a:r>
              <a:rPr lang="en-US"/>
              <a:t>PRACE Preparatory </a:t>
            </a:r>
          </a:p>
          <a:p>
            <a:pPr algn="ctr"/>
            <a:r>
              <a:rPr lang="en-US"/>
              <a:t>Phase Project</a:t>
            </a:r>
          </a:p>
        </p:txBody>
      </p:sp>
      <p:pic>
        <p:nvPicPr>
          <p:cNvPr id="6185" name="Picture 66" descr="prace_statutes_sign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3160" y="1988843"/>
            <a:ext cx="291623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6" name="Rectangle 67" descr="Diagonal weit nach oben"/>
          <p:cNvSpPr>
            <a:spLocks noChangeArrowheads="1"/>
          </p:cNvSpPr>
          <p:nvPr/>
        </p:nvSpPr>
        <p:spPr bwMode="auto">
          <a:xfrm>
            <a:off x="8193088" y="5300142"/>
            <a:ext cx="1712913" cy="576262"/>
          </a:xfrm>
          <a:prstGeom prst="rect">
            <a:avLst/>
          </a:prstGeom>
          <a:solidFill>
            <a:srgbClr val="008B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algn="ctr"/>
            <a:r>
              <a:rPr lang="en-US" dirty="0"/>
              <a:t>PRACE-3IP</a:t>
            </a:r>
          </a:p>
        </p:txBody>
      </p:sp>
      <p:pic>
        <p:nvPicPr>
          <p:cNvPr id="58" name="Picture 52" descr="prace_kick_off_0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4690" y="5517235"/>
            <a:ext cx="18002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50"/>
          <p:cNvSpPr txBox="1">
            <a:spLocks noChangeArrowheads="1"/>
          </p:cNvSpPr>
          <p:nvPr/>
        </p:nvSpPr>
        <p:spPr bwMode="auto">
          <a:xfrm>
            <a:off x="8622037" y="4941168"/>
            <a:ext cx="697604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50" name="Line 60"/>
          <p:cNvSpPr>
            <a:spLocks noChangeShapeType="1"/>
          </p:cNvSpPr>
          <p:nvPr/>
        </p:nvSpPr>
        <p:spPr bwMode="auto">
          <a:xfrm>
            <a:off x="9345488" y="4941168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endParaRPr lang="de-DE"/>
          </a:p>
        </p:txBody>
      </p:sp>
      <p:sp>
        <p:nvSpPr>
          <p:cNvPr id="51" name="Rectangle 64"/>
          <p:cNvSpPr>
            <a:spLocks noChangeArrowheads="1"/>
          </p:cNvSpPr>
          <p:nvPr/>
        </p:nvSpPr>
        <p:spPr bwMode="auto">
          <a:xfrm>
            <a:off x="7761165" y="5301211"/>
            <a:ext cx="1584325" cy="135731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algn="ctr"/>
            <a:endParaRPr lang="en-US" b="1" dirty="0"/>
          </a:p>
        </p:txBody>
      </p:sp>
      <p:sp>
        <p:nvSpPr>
          <p:cNvPr id="6183" name="Rectangle 64"/>
          <p:cNvSpPr>
            <a:spLocks noChangeArrowheads="1"/>
          </p:cNvSpPr>
          <p:nvPr/>
        </p:nvSpPr>
        <p:spPr bwMode="auto">
          <a:xfrm>
            <a:off x="6610352" y="5301731"/>
            <a:ext cx="1584325" cy="5762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algn="ctr"/>
            <a:r>
              <a:rPr lang="en-US" b="1" dirty="0"/>
              <a:t>PRACE-1IP</a:t>
            </a:r>
          </a:p>
        </p:txBody>
      </p:sp>
      <p:cxnSp>
        <p:nvCxnSpPr>
          <p:cNvPr id="62" name="Gerade Verbindung 61"/>
          <p:cNvCxnSpPr/>
          <p:nvPr/>
        </p:nvCxnSpPr>
        <p:spPr bwMode="auto">
          <a:xfrm>
            <a:off x="9789537" y="4293096"/>
            <a:ext cx="0" cy="237626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9326199" y="4941170"/>
            <a:ext cx="697604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US" dirty="0" smtClean="0"/>
              <a:t>2014</a:t>
            </a:r>
          </a:p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007588" y="3244334"/>
            <a:ext cx="3890849" cy="36932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r>
              <a:rPr lang="en-US" dirty="0" smtClean="0"/>
              <a:t>http://www.imdb.com/title/tt1615147/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19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</TotalTime>
  <Words>798</Words>
  <Application>Microsoft Office PowerPoint</Application>
  <PresentationFormat>A4 Paper (210x297 mm)</PresentationFormat>
  <Paragraphs>173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e-IRG</vt:lpstr>
      <vt:lpstr>Slide 2</vt:lpstr>
      <vt:lpstr>The e-Infrastructure Reflection Group</vt:lpstr>
      <vt:lpstr>The e-Infrastructure Reflection Group</vt:lpstr>
      <vt:lpstr>e-Infrastructure</vt:lpstr>
      <vt:lpstr>Slide 6</vt:lpstr>
      <vt:lpstr>The e-Infrastructure Commons</vt:lpstr>
      <vt:lpstr>Slide 8</vt:lpstr>
      <vt:lpstr>PRACE History</vt:lpstr>
      <vt:lpstr>PRACE  the European HPC Research Infrastructure </vt:lpstr>
      <vt:lpstr>Slide 11</vt:lpstr>
      <vt:lpstr>Tier-0 Petaflop-Capability in PRACE</vt:lpstr>
      <vt:lpstr>e-IRG ESFRI Overarching Working Group (OWG) </vt:lpstr>
      <vt:lpstr>e-IRG White Paper 2014</vt:lpstr>
      <vt:lpstr>Slide 15</vt:lpstr>
    </vt:vector>
  </TitlesOfParts>
  <Company>UTP 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Sverker Holmgren</dc:creator>
  <cp:lastModifiedBy>panos</cp:lastModifiedBy>
  <cp:revision>163</cp:revision>
  <dcterms:modified xsi:type="dcterms:W3CDTF">2014-12-10T08:56:23Z</dcterms:modified>
</cp:coreProperties>
</file>