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68" r:id="rId5"/>
    <p:sldId id="269" r:id="rId6"/>
    <p:sldId id="25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B8917-9FC2-42AF-9697-3AEF536E6691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4B49A-F265-4B11-AD75-E9E533A2C7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F51B-D25B-412D-B696-0DFF8DE09241}" type="datetime1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415-AD4A-4676-BB9C-B6016B1DEB84}" type="datetime1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75F-FED4-439E-8358-DA4A3A5CEE5C}" type="datetime1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5334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EF-71C6-4064-89E4-60FF5F9BE18C}" type="datetime1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6DA3-7323-4960-928C-9F174F291EDF}" type="datetime1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98B5-2E1C-464E-9054-874F7A2DBDAE}" type="datetime1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64B-7A71-445B-8BED-1F09239C5C36}" type="datetime1">
              <a:rPr lang="en-US" smtClean="0"/>
              <a:t>12/09/14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D8A2-AA20-47BB-A209-59242B78CA80}" type="datetime1">
              <a:rPr lang="en-US" smtClean="0"/>
              <a:t>12/09/14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ADEA-C63D-4EBF-9B55-3A107C8D6973}" type="datetime1">
              <a:rPr lang="en-US" smtClean="0"/>
              <a:t>12/09/14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7E7E-2CDA-47B2-9B1E-ED7E6171869D}" type="datetime1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ABA7-5DC5-4A78-B715-B58E714554A9}" type="datetime1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191D-35B7-4AFC-AA4B-332AD9C6B9AF}" type="datetime1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49"/>
            <a:ext cx="9144000" cy="3600451"/>
          </a:xfrm>
        </p:spPr>
        <p:txBody>
          <a:bodyPr>
            <a:noAutofit/>
          </a:bodyPr>
          <a:lstStyle/>
          <a:p>
            <a:pPr lvl="0"/>
            <a:r>
              <a:rPr lang="el-GR" sz="3200" b="1" dirty="0" smtClean="0"/>
              <a:t>Ημερίδα </a:t>
            </a:r>
            <a:r>
              <a:rPr lang="el-GR" sz="3200" b="1" i="1" dirty="0" smtClean="0"/>
              <a:t>για </a:t>
            </a:r>
            <a:r>
              <a:rPr lang="el-GR" sz="3200" b="1" i="1" dirty="0" smtClean="0"/>
              <a:t>τον νέο Οδικό  Χάρτη των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l-GR" sz="3200" b="1" i="1" dirty="0" smtClean="0"/>
              <a:t>Πανευρωπαϊκών </a:t>
            </a:r>
            <a:r>
              <a:rPr lang="el-GR" sz="3200" b="1" i="1" dirty="0" smtClean="0"/>
              <a:t>Στρατηγικών Υποδομών Έρευνας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>ESFRI ROADMAP</a:t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l-GR" sz="3200" b="1" dirty="0" smtClean="0"/>
              <a:t> </a:t>
            </a:r>
            <a:r>
              <a:rPr lang="el-GR" sz="3200" b="1" dirty="0" smtClean="0">
                <a:solidFill>
                  <a:srgbClr val="0070C0"/>
                </a:solidFill>
              </a:rPr>
              <a:t>Κοινωνική και πολιτιστική στρατηγική </a:t>
            </a:r>
            <a:r>
              <a:rPr lang="el-GR" sz="3200" b="1" dirty="0" smtClean="0">
                <a:solidFill>
                  <a:srgbClr val="0070C0"/>
                </a:solidFill>
              </a:rPr>
              <a:t>καινοτομίας</a:t>
            </a: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Social </a:t>
            </a:r>
            <a:r>
              <a:rPr lang="en-US" sz="3200" b="1" dirty="0" smtClean="0">
                <a:solidFill>
                  <a:srgbClr val="0070C0"/>
                </a:solidFill>
              </a:rPr>
              <a:t>and Cultural Innovation Strategy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705600" cy="1524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Πάνος Κωνσταντόπουλος</a:t>
            </a:r>
          </a:p>
          <a:p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Οικονομικό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ανεπιστήμιο Αθηνών</a:t>
            </a:r>
          </a:p>
          <a:p>
            <a:endParaRPr lang="el-G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Αθήνα, 10/12/2014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Specific challenges for SCI RIs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i="1" dirty="0" smtClean="0"/>
              <a:t> Source: ibid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Geographic coverage : European </a:t>
            </a:r>
            <a:r>
              <a:rPr lang="en-US" dirty="0" err="1" smtClean="0"/>
              <a:t>exhaustivity</a:t>
            </a:r>
            <a:r>
              <a:rPr lang="en-US" dirty="0" smtClean="0"/>
              <a:t> requested</a:t>
            </a:r>
            <a:br>
              <a:rPr lang="en-US" dirty="0" smtClean="0"/>
            </a:br>
            <a:r>
              <a:rPr lang="en-US" dirty="0" smtClean="0"/>
              <a:t>(contrast with RIs for physics)</a:t>
            </a:r>
          </a:p>
          <a:p>
            <a:r>
              <a:rPr lang="en-US" dirty="0" smtClean="0"/>
              <a:t>Multilingualism</a:t>
            </a:r>
          </a:p>
          <a:p>
            <a:pPr lvl="1"/>
            <a:r>
              <a:rPr lang="en-US" dirty="0" smtClean="0"/>
              <a:t>Textual data in many languages</a:t>
            </a:r>
          </a:p>
          <a:p>
            <a:pPr lvl="1"/>
            <a:r>
              <a:rPr lang="en-US" dirty="0" smtClean="0"/>
              <a:t>Conceptual calibration of surveys across Europe (e.g. SHARE : what do ’crisis’ or ’well-being’ mean in several countries)</a:t>
            </a:r>
          </a:p>
          <a:p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Human resources (importance of training)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Emerging dynamics</a:t>
            </a:r>
            <a:br>
              <a:rPr lang="en-US" dirty="0" smtClean="0"/>
            </a:br>
            <a:r>
              <a:rPr lang="en-US" sz="1400" i="1" dirty="0" smtClean="0"/>
              <a:t> Source: ibid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Need  for</a:t>
            </a:r>
          </a:p>
          <a:p>
            <a:r>
              <a:rPr lang="en-US" i="1" dirty="0" smtClean="0"/>
              <a:t>extending </a:t>
            </a:r>
            <a:r>
              <a:rPr lang="en-US" dirty="0" smtClean="0"/>
              <a:t>existing SCI RIs</a:t>
            </a:r>
          </a:p>
          <a:p>
            <a:r>
              <a:rPr lang="en-US" i="1" dirty="0" smtClean="0"/>
              <a:t>connecting </a:t>
            </a:r>
            <a:r>
              <a:rPr lang="en-US" dirty="0" smtClean="0"/>
              <a:t>existing SCI RIs</a:t>
            </a:r>
          </a:p>
          <a:p>
            <a:r>
              <a:rPr lang="en-US" i="1" dirty="0" smtClean="0"/>
              <a:t>cross-connecting </a:t>
            </a:r>
            <a:r>
              <a:rPr lang="en-US" dirty="0" smtClean="0"/>
              <a:t>SCI RIs with RIs in other domains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Emerging dynamics: extending/completing existing RIs</a:t>
            </a:r>
            <a:br>
              <a:rPr lang="en-US" dirty="0" smtClean="0"/>
            </a:br>
            <a:r>
              <a:rPr lang="en-US" sz="1400" i="1" dirty="0" smtClean="0"/>
              <a:t> Source: ibid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Contribution of SSH to the European Digital Agenda :</a:t>
            </a:r>
          </a:p>
          <a:p>
            <a:r>
              <a:rPr lang="en-US" dirty="0" smtClean="0"/>
              <a:t>Exploring </a:t>
            </a:r>
            <a:r>
              <a:rPr lang="en-US" b="1" dirty="0" smtClean="0"/>
              <a:t>all </a:t>
            </a:r>
            <a:r>
              <a:rPr lang="en-US" dirty="0" smtClean="0"/>
              <a:t>human linguistic traces, including current ones (internet, media, ... )</a:t>
            </a:r>
          </a:p>
          <a:p>
            <a:r>
              <a:rPr lang="en-US" dirty="0" smtClean="0"/>
              <a:t>Exploring the way human beings navigate in Big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Emerging dynamics: connecting SCI RIs</a:t>
            </a:r>
            <a:br>
              <a:rPr lang="en-US" dirty="0" smtClean="0"/>
            </a:br>
            <a:r>
              <a:rPr lang="en-US" sz="1400" i="1" dirty="0" smtClean="0"/>
              <a:t> Source: ibid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Articulating SCI RIs (linguistic, administrative, </a:t>
            </a:r>
            <a:r>
              <a:rPr lang="en-US" dirty="0" err="1" smtClean="0"/>
              <a:t>ideologic</a:t>
            </a:r>
            <a:r>
              <a:rPr lang="en-US" dirty="0" smtClean="0"/>
              <a:t>, ... data)</a:t>
            </a:r>
          </a:p>
          <a:p>
            <a:r>
              <a:rPr lang="en-US" dirty="0" smtClean="0"/>
              <a:t>Objective : </a:t>
            </a:r>
            <a:r>
              <a:rPr lang="en-US" b="1" dirty="0" smtClean="0"/>
              <a:t>RI for a general behavioral science</a:t>
            </a:r>
            <a:r>
              <a:rPr lang="en-US" dirty="0" smtClean="0"/>
              <a:t>, articulating verbal and non-verbal behavior (scientific interest, to grasp big behavioral regularities)</a:t>
            </a:r>
          </a:p>
          <a:p>
            <a:r>
              <a:rPr lang="en-US" dirty="0" smtClean="0"/>
              <a:t>Issue to deal with : Privacy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Emerging dynamics: cross-domain connection of RIs</a:t>
            </a:r>
            <a:br>
              <a:rPr lang="en-US" dirty="0" smtClean="0"/>
            </a:br>
            <a:r>
              <a:rPr lang="en-US" sz="1400" i="1" dirty="0" smtClean="0"/>
              <a:t> Source: ibid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Physics/SSH/Life and Environmental Sciences triangulation</a:t>
            </a:r>
          </a:p>
          <a:p>
            <a:r>
              <a:rPr lang="en-US" b="1" dirty="0" smtClean="0"/>
              <a:t>Physics/SSH </a:t>
            </a:r>
            <a:r>
              <a:rPr lang="en-US" dirty="0" smtClean="0"/>
              <a:t>: Extending the SSH/Physics interaction beyond the domain of the cultural artifacts : “Natural Heritage” (fossils, etc) could be profitably included in the study of Heritage</a:t>
            </a:r>
          </a:p>
          <a:p>
            <a:r>
              <a:rPr lang="en-US" b="1" dirty="0" smtClean="0"/>
              <a:t>Life Sciences/SSH </a:t>
            </a:r>
            <a:r>
              <a:rPr lang="en-US" dirty="0" smtClean="0"/>
              <a:t>: Articulating data about health and data about social determinants of health, to put scientists in a position of dealing with </a:t>
            </a:r>
            <a:r>
              <a:rPr lang="en-US" i="1" dirty="0" smtClean="0"/>
              <a:t>hybrid </a:t>
            </a:r>
            <a:r>
              <a:rPr lang="en-US" dirty="0" smtClean="0"/>
              <a:t>causation (e.g. Obesity Challenge)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533400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and Cultural Innovation SWG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Chair: Jacques </a:t>
            </a:r>
            <a:r>
              <a:rPr lang="en-US" dirty="0" err="1" smtClean="0"/>
              <a:t>Dubucs</a:t>
            </a:r>
            <a:r>
              <a:rPr lang="en-US" dirty="0" smtClean="0"/>
              <a:t> (jacques.dubucs@recherche.gouv.fr)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 currently </a:t>
            </a:r>
            <a:r>
              <a:rPr lang="en-US" dirty="0" smtClean="0"/>
              <a:t>on </a:t>
            </a:r>
            <a:r>
              <a:rPr lang="en-US" dirty="0" smtClean="0"/>
              <a:t>the Roadmap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686800" cy="59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537"/>
                <a:gridCol w="1222258"/>
                <a:gridCol w="1149135"/>
                <a:gridCol w="1888435"/>
                <a:gridCol w="1888435"/>
              </a:tblGrid>
              <a:tr h="8399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 </a:t>
                      </a:r>
                      <a:r>
                        <a:rPr lang="en-US" sz="1600" dirty="0" smtClean="0"/>
                        <a:t>or upgrade</a:t>
                      </a:r>
                    </a:p>
                    <a:p>
                      <a:r>
                        <a:rPr lang="en-US" sz="1600" dirty="0" smtClean="0"/>
                        <a:t>(2010 roadmap)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Future support</a:t>
                      </a:r>
                      <a:endParaRPr lang="en-US" sz="1600" dirty="0"/>
                    </a:p>
                  </a:txBody>
                  <a:tcPr/>
                </a:tc>
              </a:tr>
              <a:tr h="130303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SHARE</a:t>
                      </a:r>
                    </a:p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Survey on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Health, Ageing and Retirement in Europe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already implemented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for Sustainability and European Coverage</a:t>
                      </a:r>
                      <a:endParaRPr lang="en-US" sz="1600" dirty="0"/>
                    </a:p>
                  </a:txBody>
                  <a:tcPr/>
                </a:tc>
              </a:tr>
              <a:tr h="839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European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Social </a:t>
                      </a:r>
                      <a:r>
                        <a:rPr lang="en-US" sz="1600" b="1" dirty="0" smtClean="0"/>
                        <a:t>Survey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already implemented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ibid</a:t>
                      </a:r>
                      <a:endParaRPr lang="en-US" sz="1600" i="1" dirty="0"/>
                    </a:p>
                  </a:txBody>
                  <a:tcPr/>
                </a:tc>
              </a:tr>
              <a:tr h="969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CESSDA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Council of European Social Science Data Archives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dirty="0" smtClean="0"/>
                        <a:t>40 years active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Norwegian legal entity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already implemented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ibid</a:t>
                      </a:r>
                      <a:endParaRPr lang="en-US" sz="1600" i="1" dirty="0"/>
                    </a:p>
                  </a:txBody>
                  <a:tcPr/>
                </a:tc>
              </a:tr>
              <a:tr h="995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CLARIN</a:t>
                      </a:r>
                      <a:endParaRPr lang="en-US" sz="1600" dirty="0" smtClean="0"/>
                    </a:p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Language Resources and Technology Infrastructure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Support</a:t>
                      </a:r>
                      <a:endParaRPr lang="en-US" sz="1600" i="1" dirty="0"/>
                    </a:p>
                  </a:txBody>
                  <a:tcPr/>
                </a:tc>
              </a:tr>
              <a:tr h="995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DARIAH</a:t>
                      </a:r>
                      <a:endParaRPr lang="en-US" sz="1600" dirty="0" smtClean="0"/>
                    </a:p>
                    <a:p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Research</a:t>
                      </a:r>
                      <a:b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Infrastructure for the Arts and Humanities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ibid</a:t>
                      </a:r>
                      <a:endParaRPr lang="en-US" sz="16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Prioritization of support for </a:t>
            </a:r>
            <a:r>
              <a:rPr lang="en-US" dirty="0" smtClean="0"/>
              <a:t>implementation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i="1" dirty="0" smtClean="0"/>
              <a:t>ESFRI Forum proposal </a:t>
            </a:r>
            <a:r>
              <a:rPr lang="en-US" sz="1800" i="1" dirty="0" smtClean="0"/>
              <a:t>7/4/2014, Competitiveness Council of Ministers approval 16/5/2014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6868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smtClean="0"/>
              <a:t>Priority Projects</a:t>
            </a:r>
            <a:r>
              <a:rPr lang="en-US" dirty="0" smtClean="0"/>
              <a:t>: </a:t>
            </a:r>
            <a:r>
              <a:rPr lang="en-US" dirty="0" smtClean="0"/>
              <a:t>EPOS, ELIXIR and the European </a:t>
            </a:r>
            <a:r>
              <a:rPr lang="en-US" dirty="0" err="1" smtClean="0"/>
              <a:t>Spallation</a:t>
            </a:r>
            <a:r>
              <a:rPr lang="en-US" dirty="0" smtClean="0"/>
              <a:t> Source</a:t>
            </a:r>
          </a:p>
          <a:p>
            <a:r>
              <a:rPr lang="en-US" dirty="0" smtClean="0"/>
              <a:t>Implementation </a:t>
            </a:r>
            <a:r>
              <a:rPr lang="en-US" dirty="0" smtClean="0"/>
              <a:t>support through INFRADEV-3 call 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ECCSEL, EISCAT-3D, EMSO, BBMRI, ELI, CTA, SKA, </a:t>
            </a:r>
            <a:r>
              <a:rPr lang="en-US" b="1" dirty="0" smtClean="0">
                <a:solidFill>
                  <a:srgbClr val="FF0000"/>
                </a:solidFill>
              </a:rPr>
              <a:t>CLARIN and DARIAH</a:t>
            </a:r>
          </a:p>
          <a:p>
            <a:pPr lvl="1"/>
            <a:r>
              <a:rPr lang="en-US" b="1" dirty="0" smtClean="0"/>
              <a:t>CLARIN </a:t>
            </a:r>
            <a:r>
              <a:rPr lang="en-US" dirty="0" smtClean="0"/>
              <a:t>0,75 M</a:t>
            </a:r>
            <a:r>
              <a:rPr lang="en-US" dirty="0" smtClean="0"/>
              <a:t>€</a:t>
            </a:r>
            <a:br>
              <a:rPr lang="en-US" dirty="0" smtClean="0"/>
            </a:br>
            <a:r>
              <a:rPr lang="en-US" i="1" dirty="0" smtClean="0"/>
              <a:t>Bottlenecks Addressed: </a:t>
            </a:r>
            <a:r>
              <a:rPr lang="en-US" dirty="0" smtClean="0"/>
              <a:t>Support for a number of key central infrastructure coordination functions and development of a priority list for additional facilities if and when more funding becomes available, e.g. through new countries joining or Horizon 2020 projects.</a:t>
            </a:r>
            <a:endParaRPr lang="en-US" dirty="0" smtClean="0"/>
          </a:p>
          <a:p>
            <a:pPr lvl="1"/>
            <a:r>
              <a:rPr lang="en-US" b="1" dirty="0" smtClean="0"/>
              <a:t>DARIAH </a:t>
            </a:r>
            <a:r>
              <a:rPr lang="en-US" dirty="0" smtClean="0"/>
              <a:t>1,9 M€ </a:t>
            </a:r>
            <a:br>
              <a:rPr lang="en-US" dirty="0" smtClean="0"/>
            </a:br>
            <a:r>
              <a:rPr lang="en-US" i="1" dirty="0" smtClean="0"/>
              <a:t>Bottlenecks Addressed: </a:t>
            </a:r>
            <a:r>
              <a:rPr lang="en-US" dirty="0" smtClean="0"/>
              <a:t>Central coordination of the distributed infrastructure; networking relating to communities; online reference </a:t>
            </a:r>
            <a:r>
              <a:rPr lang="en-US" dirty="0" smtClean="0"/>
              <a:t>training material</a:t>
            </a:r>
            <a:r>
              <a:rPr lang="en-US" dirty="0" smtClean="0"/>
              <a:t>; transnational access and basic services; open data infrastructure; development of a platform for publishing and evaluating digital methods.</a:t>
            </a:r>
          </a:p>
          <a:p>
            <a:r>
              <a:rPr lang="en-US" dirty="0" smtClean="0"/>
              <a:t>S</a:t>
            </a:r>
            <a:r>
              <a:rPr lang="en-US" dirty="0" smtClean="0"/>
              <a:t>upport </a:t>
            </a:r>
            <a:r>
              <a:rPr lang="en-US" dirty="0" smtClean="0"/>
              <a:t>for sustainability </a:t>
            </a:r>
            <a:r>
              <a:rPr lang="en-US" dirty="0" smtClean="0"/>
              <a:t>and </a:t>
            </a:r>
            <a:r>
              <a:rPr lang="en-US" dirty="0" smtClean="0"/>
              <a:t>E</a:t>
            </a:r>
            <a:r>
              <a:rPr lang="en-US" dirty="0" smtClean="0"/>
              <a:t>uropean </a:t>
            </a:r>
            <a:r>
              <a:rPr lang="en-US" dirty="0" smtClean="0"/>
              <a:t>coverage: </a:t>
            </a:r>
            <a:r>
              <a:rPr lang="en-US" b="1" dirty="0" smtClean="0">
                <a:solidFill>
                  <a:srgbClr val="FF0000"/>
                </a:solidFill>
              </a:rPr>
              <a:t>CESSDA, SHARE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European Social Survey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new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686800" cy="4343400"/>
          </a:xfrm>
        </p:spPr>
        <p:txBody>
          <a:bodyPr/>
          <a:lstStyle/>
          <a:p>
            <a:r>
              <a:rPr lang="en-US" dirty="0" smtClean="0"/>
              <a:t>Much shorter – </a:t>
            </a:r>
            <a:r>
              <a:rPr lang="en-US" b="1" dirty="0" smtClean="0"/>
              <a:t>only ~25 Projects </a:t>
            </a:r>
            <a:r>
              <a:rPr lang="en-US" dirty="0" smtClean="0"/>
              <a:t>on the new </a:t>
            </a:r>
            <a:r>
              <a:rPr lang="en-US" dirty="0" smtClean="0"/>
              <a:t>Roadmap</a:t>
            </a:r>
          </a:p>
          <a:p>
            <a:r>
              <a:rPr lang="en-US" dirty="0" smtClean="0"/>
              <a:t>Projects </a:t>
            </a:r>
            <a:r>
              <a:rPr lang="en-US" dirty="0" smtClean="0"/>
              <a:t>that have been on the roadmap and not implemented will</a:t>
            </a:r>
            <a:br>
              <a:rPr lang="en-US" dirty="0" smtClean="0"/>
            </a:br>
            <a:r>
              <a:rPr lang="en-US" dirty="0" smtClean="0"/>
              <a:t>automatically roll off after 10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Any </a:t>
            </a:r>
            <a:r>
              <a:rPr lang="en-US" dirty="0" smtClean="0">
                <a:solidFill>
                  <a:srgbClr val="0070C0"/>
                </a:solidFill>
              </a:rPr>
              <a:t>project that wants to be considered again after 10 years must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reapply, either in a different form or with bottlenecks </a:t>
            </a:r>
            <a:r>
              <a:rPr lang="en-US" dirty="0" smtClean="0">
                <a:solidFill>
                  <a:srgbClr val="0070C0"/>
                </a:solidFill>
              </a:rPr>
              <a:t>resolved</a:t>
            </a:r>
          </a:p>
          <a:p>
            <a:r>
              <a:rPr lang="en-US" b="1" dirty="0" smtClean="0"/>
              <a:t>Room </a:t>
            </a:r>
            <a:r>
              <a:rPr lang="en-US" b="1" dirty="0" smtClean="0"/>
              <a:t>for 8-10 new projects </a:t>
            </a:r>
            <a:r>
              <a:rPr lang="en-US" dirty="0" smtClean="0"/>
              <a:t>on the 2016 </a:t>
            </a:r>
            <a:r>
              <a:rPr lang="en-US" dirty="0" smtClean="0"/>
              <a:t>roadmap</a:t>
            </a:r>
          </a:p>
          <a:p>
            <a:r>
              <a:rPr lang="en-US" dirty="0" smtClean="0"/>
              <a:t>Entry </a:t>
            </a:r>
            <a:r>
              <a:rPr lang="en-US" dirty="0" smtClean="0"/>
              <a:t>level projects will be at a more mature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conceptual </a:t>
            </a:r>
            <a:r>
              <a:rPr lang="en-US" dirty="0" smtClean="0"/>
              <a:t>design and feasibility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supported </a:t>
            </a:r>
            <a:r>
              <a:rPr lang="en-US" dirty="0" smtClean="0"/>
              <a:t>by at least three </a:t>
            </a:r>
            <a:r>
              <a:rPr lang="en-US" dirty="0" smtClean="0"/>
              <a:t>MS</a:t>
            </a:r>
          </a:p>
          <a:p>
            <a:r>
              <a:rPr lang="en-US" dirty="0" smtClean="0"/>
              <a:t>Every </a:t>
            </a:r>
            <a:r>
              <a:rPr lang="en-US" dirty="0" smtClean="0"/>
              <a:t>2-3 years audit of the project by ESFRI Implementation </a:t>
            </a:r>
            <a:r>
              <a:rPr lang="en-US" dirty="0" smtClean="0"/>
              <a:t>WG</a:t>
            </a:r>
          </a:p>
          <a:p>
            <a:r>
              <a:rPr lang="en-US" dirty="0" smtClean="0"/>
              <a:t>Opportunities </a:t>
            </a:r>
            <a:r>
              <a:rPr lang="en-US" dirty="0" smtClean="0"/>
              <a:t>to add more projects in 2018, 2020 as others roll </a:t>
            </a:r>
            <a:r>
              <a:rPr lang="en-US" dirty="0" smtClean="0"/>
              <a:t>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Workshop to Launch the</a:t>
            </a:r>
            <a:r>
              <a:rPr lang="en-US" dirty="0" smtClean="0"/>
              <a:t> </a:t>
            </a:r>
            <a:r>
              <a:rPr lang="en-US" b="1" dirty="0" smtClean="0"/>
              <a:t>ESFRI Roadmap 2016</a:t>
            </a:r>
            <a:r>
              <a:rPr lang="en-US" dirty="0" smtClean="0"/>
              <a:t> – </a:t>
            </a:r>
            <a:r>
              <a:rPr lang="en-US" b="1" dirty="0" smtClean="0"/>
              <a:t>Report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1800" i="1" dirty="0" smtClean="0"/>
              <a:t>Trieste, 25/9/2014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Landscape of Research Infrastructures on Social and Cultural Innovation and how the </a:t>
            </a:r>
            <a:r>
              <a:rPr lang="en-US" i="1" dirty="0" smtClean="0">
                <a:solidFill>
                  <a:srgbClr val="000000"/>
                </a:solidFill>
              </a:rPr>
              <a:t>ESFRI projects </a:t>
            </a:r>
            <a:r>
              <a:rPr lang="en-US" i="1" dirty="0" smtClean="0">
                <a:solidFill>
                  <a:srgbClr val="000000"/>
                </a:solidFill>
              </a:rPr>
              <a:t>have modified the landscape / Jacques </a:t>
            </a:r>
            <a:r>
              <a:rPr lang="en-US" i="1" dirty="0" err="1" smtClean="0">
                <a:solidFill>
                  <a:srgbClr val="000000"/>
                </a:solidFill>
              </a:rPr>
              <a:t>Dubucs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Social Sciences and Humanities Research Infrastructures (SSH-RIs) support the </a:t>
            </a:r>
            <a:r>
              <a:rPr lang="en-US" dirty="0" smtClean="0">
                <a:solidFill>
                  <a:srgbClr val="000000"/>
                </a:solidFill>
              </a:rPr>
              <a:t>contribution of </a:t>
            </a:r>
            <a:r>
              <a:rPr lang="en-US" dirty="0" smtClean="0">
                <a:solidFill>
                  <a:srgbClr val="000000"/>
                </a:solidFill>
              </a:rPr>
              <a:t>SSH to major societal challenges: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Migrations and ageing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Public health risks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Economic growth, innovation and global trade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Risk, security and freedom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Cultural and linguistic diversity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SSH-RIs contribute to the European Digital Agenda by providing a wide range of digital </a:t>
            </a:r>
            <a:r>
              <a:rPr lang="en-US" dirty="0" smtClean="0">
                <a:solidFill>
                  <a:srgbClr val="000000"/>
                </a:solidFill>
              </a:rPr>
              <a:t>data relevant </a:t>
            </a:r>
            <a:r>
              <a:rPr lang="en-US" dirty="0" smtClean="0">
                <a:solidFill>
                  <a:srgbClr val="000000"/>
                </a:solidFill>
              </a:rPr>
              <a:t>for SSH research and public decision-making: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Administrative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Dynamic data arising from longitudinal surveys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Data issued from digitization of Cultural Heritage (historical and linguistic archives,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etc.)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New born-digital social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SSH-RIs face specific challenges: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Multilingualism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Geographical coverage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SSH-RIs are distributed, not single-sited. They raise specific sustainability issues: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Training of suitable human resources (SSH data scientists)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Continuity of financial support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One of the challenges of the new ESFRI roadmap deals with the synergy and </a:t>
            </a:r>
            <a:r>
              <a:rPr lang="en-US" dirty="0" smtClean="0">
                <a:solidFill>
                  <a:srgbClr val="000000"/>
                </a:solidFill>
              </a:rPr>
              <a:t>connection between </a:t>
            </a:r>
            <a:r>
              <a:rPr lang="en-US" dirty="0" smtClean="0">
                <a:solidFill>
                  <a:srgbClr val="000000"/>
                </a:solidFill>
              </a:rPr>
              <a:t>SSH-RIs and RIs for biomedical or natural sciences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Scope, objectives of SCI </a:t>
            </a:r>
            <a:r>
              <a:rPr lang="en-US" dirty="0" err="1" smtClean="0"/>
              <a:t>Ris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i="1" dirty="0" smtClean="0"/>
              <a:t>Source: J. </a:t>
            </a:r>
            <a:r>
              <a:rPr lang="en-US" sz="1400" i="1" dirty="0" err="1" smtClean="0"/>
              <a:t>Dubucs</a:t>
            </a:r>
            <a:r>
              <a:rPr lang="en-US" sz="1400" i="1" dirty="0" smtClean="0"/>
              <a:t>, 2016 ESFRI Roadmap Launch</a:t>
            </a:r>
            <a:endParaRPr lang="en-US" sz="1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Social, behavioral and economic sciences</a:t>
            </a:r>
          </a:p>
          <a:p>
            <a:pPr lvl="1"/>
            <a:r>
              <a:rPr lang="en-US" dirty="0" smtClean="0"/>
              <a:t>Humanities</a:t>
            </a:r>
          </a:p>
          <a:p>
            <a:pPr lvl="1"/>
            <a:r>
              <a:rPr lang="en-US" dirty="0" smtClean="0"/>
              <a:t>Cultural Heritage studies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Scientific research challenges in Human and </a:t>
            </a:r>
            <a:r>
              <a:rPr lang="en-US" dirty="0" smtClean="0"/>
              <a:t>Social Sciences</a:t>
            </a:r>
            <a:endParaRPr lang="en-US" dirty="0" smtClean="0"/>
          </a:p>
          <a:p>
            <a:pPr lvl="1"/>
            <a:r>
              <a:rPr lang="en-US" dirty="0" smtClean="0"/>
              <a:t>Socio-economic impact</a:t>
            </a:r>
          </a:p>
          <a:p>
            <a:pPr lvl="1"/>
            <a:r>
              <a:rPr lang="en-US" dirty="0" smtClean="0"/>
              <a:t>Social innovation, e.g.</a:t>
            </a:r>
            <a:br>
              <a:rPr lang="en-US" dirty="0" smtClean="0"/>
            </a:br>
            <a:r>
              <a:rPr lang="en-US" dirty="0" smtClean="0"/>
              <a:t>- Improvement of social attitudes towards energy</a:t>
            </a:r>
            <a:br>
              <a:rPr lang="en-US" dirty="0" smtClean="0"/>
            </a:br>
            <a:r>
              <a:rPr lang="en-US" dirty="0" smtClean="0"/>
              <a:t>- Understanding of emerging behaviors </a:t>
            </a:r>
            <a:r>
              <a:rPr lang="en-US" dirty="0" err="1" smtClean="0"/>
              <a:t>w.r.t</a:t>
            </a:r>
            <a:r>
              <a:rPr lang="en-US" dirty="0" smtClean="0"/>
              <a:t>. aging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features of SCI </a:t>
            </a:r>
            <a:r>
              <a:rPr lang="en-US" dirty="0" err="1" smtClean="0"/>
              <a:t>Ris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i="1" dirty="0" smtClean="0"/>
              <a:t>Source: </a:t>
            </a:r>
            <a:r>
              <a:rPr lang="en-US" sz="1400" i="1" dirty="0" smtClean="0"/>
              <a:t>ibid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Distributed, not single-sited, infrastructures</a:t>
            </a:r>
          </a:p>
          <a:p>
            <a:r>
              <a:rPr lang="en-US" dirty="0" smtClean="0"/>
              <a:t>Data infrastructures</a:t>
            </a:r>
          </a:p>
          <a:p>
            <a:pPr lvl="1"/>
            <a:r>
              <a:rPr lang="en-US" dirty="0" smtClean="0"/>
              <a:t>Aging and retirement data (SHARE)</a:t>
            </a:r>
          </a:p>
          <a:p>
            <a:pPr lvl="1"/>
            <a:r>
              <a:rPr lang="en-US" dirty="0" smtClean="0"/>
              <a:t>Representational and ideological data (ESS )</a:t>
            </a:r>
          </a:p>
          <a:p>
            <a:pPr lvl="1"/>
            <a:r>
              <a:rPr lang="en-US" dirty="0" smtClean="0"/>
              <a:t>Administrative data (CESSDA)</a:t>
            </a:r>
          </a:p>
          <a:p>
            <a:pPr lvl="1"/>
            <a:r>
              <a:rPr lang="en-US" dirty="0" smtClean="0"/>
              <a:t>Linguistic corpora (CLARIN)</a:t>
            </a:r>
          </a:p>
          <a:p>
            <a:pPr lvl="1"/>
            <a:r>
              <a:rPr lang="en-US" dirty="0" smtClean="0"/>
              <a:t>Data arising from digitization of Cultural Heritage (DARIAH, ... )</a:t>
            </a:r>
          </a:p>
          <a:p>
            <a:r>
              <a:rPr lang="en-US" dirty="0" smtClean="0"/>
              <a:t>Importance of dynamic data (longitudinal surveys) for evidence-based  policy making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623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Ημερίδα για τον νέο Οδικό  Χάρτη των  Πανευρωπαϊκών Στρατηγικών Υποδομών Έρευνας  ESFRI ROADMAP   Κοινωνική και πολιτιστική στρατηγική καινοτομίας Social and Cultural Innovation Strategy  </vt:lpstr>
      <vt:lpstr>Social and Cultural Innovation SWG</vt:lpstr>
      <vt:lpstr>RIs currently on the Roadmap</vt:lpstr>
      <vt:lpstr>Prioritization of support for implementation  ESFRI Forum proposal 7/4/2014, Competitiveness Council of Ministers approval 16/5/2014</vt:lpstr>
      <vt:lpstr>Rules for new Roadmap</vt:lpstr>
      <vt:lpstr>Workshop to Launch the ESFRI Roadmap 2016 – Report  Trieste, 25/9/2014</vt:lpstr>
      <vt:lpstr>Slide 7</vt:lpstr>
      <vt:lpstr>Scope, objectives of SCI Ris Source: J. Dubucs, 2016 ESFRI Roadmap Launch</vt:lpstr>
      <vt:lpstr>Specific features of SCI Ris Source: ibid</vt:lpstr>
      <vt:lpstr>Specific challenges for SCI RIs  Source: ibid  </vt:lpstr>
      <vt:lpstr>Emerging dynamics  Source: ibid</vt:lpstr>
      <vt:lpstr>Emerging dynamics: extending/completing existing RIs  Source: ibid</vt:lpstr>
      <vt:lpstr>Emerging dynamics: connecting SCI RIs  Source: ibid</vt:lpstr>
      <vt:lpstr>Emerging dynamics: cross-domain connection of RIs  Source: ibid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Panos</dc:creator>
  <cp:lastModifiedBy>Panos</cp:lastModifiedBy>
  <cp:revision>16</cp:revision>
  <dcterms:created xsi:type="dcterms:W3CDTF">2006-08-16T00:00:00Z</dcterms:created>
  <dcterms:modified xsi:type="dcterms:W3CDTF">2014-12-09T15:48:45Z</dcterms:modified>
</cp:coreProperties>
</file>