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13"/>
  </p:notesMasterIdLst>
  <p:sldIdLst>
    <p:sldId id="270" r:id="rId2"/>
    <p:sldId id="268" r:id="rId3"/>
    <p:sldId id="258" r:id="rId4"/>
    <p:sldId id="267" r:id="rId5"/>
    <p:sldId id="259" r:id="rId6"/>
    <p:sldId id="260" r:id="rId7"/>
    <p:sldId id="263" r:id="rId8"/>
    <p:sldId id="269" r:id="rId9"/>
    <p:sldId id="264" r:id="rId10"/>
    <p:sldId id="265" r:id="rId11"/>
    <p:sldId id="27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29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C2825-7AD9-4311-AF3C-01C1BBCF49E3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06BD-56A4-4413-AFEA-AF4591C145C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κλπ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06BD-56A4-4413-AFEA-AF4591C145C3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06BD-56A4-4413-AFEA-AF4591C145C3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06BD-56A4-4413-AFEA-AF4591C145C3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A483-26D5-4B39-BEF2-978FEDF23848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10CD-BE47-48C7-BA2C-2CE30CA92D77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A7F9-79A3-48CB-90BA-AE234BF0E6D0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A1ED-1C29-4CEC-9B2B-35EEB8C815B7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1248-1934-4862-A017-9F67462785AA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11DE-F3BF-4C63-9A47-603B9374B17F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C93-3A18-47E8-A969-E91C681A54C5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F426-0015-4E6B-BE86-224945C202D3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E38E-FCA7-4576-8D6D-D613BFDE298B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5AB3-8C6A-4068-8D4D-FF9B438E5E5F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E15C-10DB-4995-B7A6-A5194246F939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E0D615-3363-41A0-9944-6B22571CBC34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7DD3D1-B555-4F08-A4BE-259F1B0D20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0">
                <a:schemeClr val="tx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212976"/>
          </a:xfrm>
          <a:prstGeom prst="rect">
            <a:avLst/>
          </a:prstGeom>
        </p:spPr>
      </p:pic>
      <p:sp>
        <p:nvSpPr>
          <p:cNvPr id="3" name="Ορθογώνιο 6"/>
          <p:cNvSpPr/>
          <p:nvPr/>
        </p:nvSpPr>
        <p:spPr>
          <a:xfrm>
            <a:off x="0" y="3140968"/>
            <a:ext cx="9144000" cy="132343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dirty="0" smtClean="0">
                <a:ln w="11430"/>
                <a:gradFill>
                  <a:gsLst>
                    <a:gs pos="0">
                      <a:srgbClr val="5E9EFF"/>
                    </a:gs>
                    <a:gs pos="70000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 ΠΛΑΙΣΙΟ ΤΗΣ ΑΞΙΟΛΟΓΗΣΗΣ </a:t>
            </a:r>
          </a:p>
          <a:p>
            <a:pPr algn="ctr"/>
            <a:r>
              <a:rPr lang="el-GR" sz="4000" b="1" dirty="0" smtClean="0">
                <a:ln w="11430"/>
                <a:gradFill>
                  <a:gsLst>
                    <a:gs pos="0">
                      <a:srgbClr val="5E9EFF"/>
                    </a:gs>
                    <a:gs pos="70000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ΣΤΗ ΓΓΕΤ</a:t>
            </a:r>
            <a:endParaRPr lang="el-GR" sz="4000" b="1" cap="none" spc="0" dirty="0">
              <a:ln w="11430"/>
              <a:gradFill>
                <a:gsLst>
                  <a:gs pos="0">
                    <a:srgbClr val="5E9EFF"/>
                  </a:gs>
                  <a:gs pos="70000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λογότυπο ΓΓΕ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38558"/>
            <a:ext cx="2736304" cy="1180812"/>
          </a:xfrm>
          <a:prstGeom prst="rect">
            <a:avLst/>
          </a:prstGeom>
          <a:noFill/>
        </p:spPr>
      </p:pic>
      <p:pic>
        <p:nvPicPr>
          <p:cNvPr id="1030" name="Picture 6" descr="Αντίστροφη μέτρηση για συγχωνεύσεις στις ιχθυοκαλλιέργειε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5301842"/>
            <a:ext cx="3478188" cy="1556158"/>
          </a:xfrm>
          <a:prstGeom prst="rect">
            <a:avLst/>
          </a:prstGeom>
          <a:noFill/>
        </p:spPr>
      </p:pic>
      <p:pic>
        <p:nvPicPr>
          <p:cNvPr id="1040" name="Picture 16" descr="http://www.b2green.gr/images_articles/99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5301842"/>
            <a:ext cx="2736304" cy="1556158"/>
          </a:xfrm>
          <a:prstGeom prst="rect">
            <a:avLst/>
          </a:prstGeom>
          <a:noFill/>
        </p:spPr>
      </p:pic>
      <p:pic>
        <p:nvPicPr>
          <p:cNvPr id="1042" name="Picture 18" descr="http://www.insurancedaily.gr/wp-content/uploads/2015/04/driving1.jpg"/>
          <p:cNvPicPr>
            <a:picLocks noChangeAspect="1" noChangeArrowheads="1"/>
          </p:cNvPicPr>
          <p:nvPr/>
        </p:nvPicPr>
        <p:blipFill>
          <a:blip r:embed="rId6" cstate="print"/>
          <a:srcRect r="18283"/>
          <a:stretch>
            <a:fillRect/>
          </a:stretch>
        </p:blipFill>
        <p:spPr bwMode="auto">
          <a:xfrm>
            <a:off x="6605083" y="5301842"/>
            <a:ext cx="2575429" cy="1556158"/>
          </a:xfrm>
          <a:prstGeom prst="rect">
            <a:avLst/>
          </a:prstGeom>
          <a:noFill/>
        </p:spPr>
      </p:pic>
      <p:pic>
        <p:nvPicPr>
          <p:cNvPr id="13" name="12 - Εικόνα" descr="Health.jpg"/>
          <p:cNvPicPr>
            <a:picLocks noChangeAspect="1"/>
          </p:cNvPicPr>
          <p:nvPr/>
        </p:nvPicPr>
        <p:blipFill>
          <a:blip r:embed="rId7" cstate="print"/>
          <a:srcRect r="19482"/>
          <a:stretch>
            <a:fillRect/>
          </a:stretch>
        </p:blipFill>
        <p:spPr>
          <a:xfrm>
            <a:off x="0" y="5301208"/>
            <a:ext cx="2347793" cy="1556792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0" y="4214817"/>
            <a:ext cx="910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rgbClr val="044AB0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l-GR" sz="1600" b="1" dirty="0" smtClean="0">
                <a:solidFill>
                  <a:srgbClr val="044AB0"/>
                </a:solidFill>
              </a:rPr>
              <a:t>ΑΘΗΝΑ </a:t>
            </a:r>
            <a:r>
              <a:rPr lang="en-US" sz="1600" b="1" dirty="0" smtClean="0">
                <a:solidFill>
                  <a:srgbClr val="044AB0"/>
                </a:solidFill>
              </a:rPr>
              <a:t>9 </a:t>
            </a:r>
            <a:r>
              <a:rPr lang="el-GR" sz="1600" b="1" dirty="0" smtClean="0">
                <a:solidFill>
                  <a:srgbClr val="044AB0"/>
                </a:solidFill>
              </a:rPr>
              <a:t>ΜΑΙΟ </a:t>
            </a:r>
            <a:r>
              <a:rPr lang="en-US" sz="1600" b="1" dirty="0" smtClean="0">
                <a:solidFill>
                  <a:srgbClr val="044AB0"/>
                </a:solidFill>
              </a:rPr>
              <a:t>201</a:t>
            </a:r>
            <a:r>
              <a:rPr lang="el-GR" sz="1600" b="1" dirty="0" smtClean="0">
                <a:solidFill>
                  <a:srgbClr val="044AB0"/>
                </a:solidFill>
              </a:rPr>
              <a:t>6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l-GR" sz="1600" b="1" dirty="0" smtClean="0">
                <a:solidFill>
                  <a:srgbClr val="044AB0"/>
                </a:solidFill>
              </a:rPr>
              <a:t>Δρ. Αστέρης  ΧΑΤΖΗΠΑΡΑΔΕΙΣΗΣ</a:t>
            </a:r>
            <a:endParaRPr lang="en-US" sz="1600" b="1" dirty="0" smtClean="0">
              <a:solidFill>
                <a:srgbClr val="044AB0"/>
              </a:solidFill>
            </a:endParaRPr>
          </a:p>
        </p:txBody>
      </p:sp>
      <p:pic>
        <p:nvPicPr>
          <p:cNvPr id="2050" name="Picture 2" descr="http://www.minedu.gov.gr/images/banners/main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16801" y="83943"/>
            <a:ext cx="4929188" cy="1357314"/>
          </a:xfrm>
          <a:prstGeom prst="rect">
            <a:avLst/>
          </a:prstGeom>
          <a:noFill/>
        </p:spPr>
      </p:pic>
      <p:sp>
        <p:nvSpPr>
          <p:cNvPr id="1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16DC-5686-422B-9D8E-11D7C0A1DB78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Διδάγματα - επόμενοι στόχοι για την αξιολόγηση</a:t>
            </a:r>
            <a:endParaRPr lang="el-GR" sz="36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1A0F-A9B5-4CB9-9129-891E6A48D3EA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/>
              <a:t>Διεύρυνση του πεδίου και σε άλλες κατηγορίες προγραμμάτων πχ η αποτίμηση των συμμετοχών μας στο </a:t>
            </a:r>
            <a:r>
              <a:rPr lang="en-US" sz="2200" b="1" dirty="0" smtClean="0"/>
              <a:t>HORIZON 2020</a:t>
            </a:r>
            <a:endParaRPr lang="el-GR" sz="2200" b="1" dirty="0" smtClean="0"/>
          </a:p>
          <a:p>
            <a:r>
              <a:rPr lang="el-GR" sz="2200" dirty="0" smtClean="0"/>
              <a:t>Δημιουργία </a:t>
            </a:r>
            <a:r>
              <a:rPr lang="el-GR" sz="2200" b="1" dirty="0" smtClean="0"/>
              <a:t>συστήματος</a:t>
            </a:r>
            <a:r>
              <a:rPr lang="el-GR" sz="2200" dirty="0" smtClean="0"/>
              <a:t> παραγωγής δεδομένων</a:t>
            </a:r>
          </a:p>
          <a:p>
            <a:r>
              <a:rPr lang="el-GR" sz="2200" dirty="0" smtClean="0"/>
              <a:t>Οι αξιολογήσεις θα γίνονται την κατάλληλη χρονική στιγμή : ο Αξιολογητής προτείνει </a:t>
            </a:r>
            <a:r>
              <a:rPr lang="el-GR" sz="2200" b="1" dirty="0" smtClean="0"/>
              <a:t>3 χρόνια </a:t>
            </a:r>
            <a:r>
              <a:rPr lang="el-GR" sz="2200" dirty="0" smtClean="0"/>
              <a:t>μετά τη λήξη του Προγράμματος</a:t>
            </a:r>
          </a:p>
          <a:p>
            <a:r>
              <a:rPr lang="el-GR" sz="2200" dirty="0" smtClean="0"/>
              <a:t>Όχι πολλές δράσεις αλλά </a:t>
            </a:r>
            <a:r>
              <a:rPr lang="el-GR" sz="2200" b="1" dirty="0" smtClean="0"/>
              <a:t>μία </a:t>
            </a:r>
            <a:r>
              <a:rPr lang="el-GR" sz="2200" b="1" dirty="0" smtClean="0"/>
              <a:t>δράση ή ομάδα συγγενών δράσεων</a:t>
            </a:r>
            <a:r>
              <a:rPr lang="el-GR" sz="2200" dirty="0" smtClean="0"/>
              <a:t> </a:t>
            </a:r>
            <a:r>
              <a:rPr lang="el-GR" sz="2200" dirty="0" smtClean="0"/>
              <a:t>κάθε φορά ώστε η παρακολούθηση να είναι ευχερής και η προσέγγιση αρκετά εξειδικευμένη</a:t>
            </a:r>
          </a:p>
          <a:p>
            <a:r>
              <a:rPr lang="el-GR" sz="2200" dirty="0" smtClean="0"/>
              <a:t>Οι Διευθύνσεις </a:t>
            </a:r>
            <a:r>
              <a:rPr lang="el-GR" sz="2200" b="1" dirty="0" smtClean="0"/>
              <a:t>υλοποίησης</a:t>
            </a:r>
            <a:r>
              <a:rPr lang="el-GR" sz="2200" dirty="0" smtClean="0"/>
              <a:t> θα συμμετέχουν από την αρχή της διαδικασίας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A1ED-1C29-4CEC-9B2B-35EEB8C815B7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D3D1-B555-4F08-A4BE-259F1B0D2065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sz="3200" dirty="0" smtClean="0"/>
              <a:t>Ευχαριστώ για την προσοχή σας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Η Αξιολόγηση</a:t>
            </a:r>
            <a:endParaRPr lang="el-GR" sz="36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3635-581C-4CBA-9FC9-775683BB1158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Είναι μία </a:t>
            </a:r>
            <a:r>
              <a:rPr lang="el-GR" b="1" dirty="0" smtClean="0"/>
              <a:t>συστηματική διαδικασία </a:t>
            </a:r>
            <a:r>
              <a:rPr lang="el-GR" dirty="0" smtClean="0"/>
              <a:t>η οποία αποτιμά την </a:t>
            </a:r>
            <a:r>
              <a:rPr lang="el-GR" b="1" dirty="0" smtClean="0"/>
              <a:t>συνάφεια</a:t>
            </a:r>
            <a:r>
              <a:rPr lang="el-GR" dirty="0" smtClean="0"/>
              <a:t>, την </a:t>
            </a:r>
            <a:r>
              <a:rPr lang="el-GR" b="1" dirty="0" smtClean="0"/>
              <a:t>αποδοτικότητα</a:t>
            </a:r>
            <a:r>
              <a:rPr lang="en-US" b="1" dirty="0" smtClean="0"/>
              <a:t>,</a:t>
            </a:r>
            <a:r>
              <a:rPr lang="el-GR" dirty="0" smtClean="0"/>
              <a:t> την </a:t>
            </a:r>
            <a:r>
              <a:rPr lang="el-GR" b="1" dirty="0" smtClean="0"/>
              <a:t>αποτελεσματικότητα</a:t>
            </a:r>
            <a:r>
              <a:rPr lang="el-GR" dirty="0" smtClean="0"/>
              <a:t> και τις </a:t>
            </a:r>
            <a:r>
              <a:rPr lang="el-GR" b="1" dirty="0" smtClean="0"/>
              <a:t>επιπτώσεις</a:t>
            </a:r>
            <a:r>
              <a:rPr lang="el-GR" dirty="0" smtClean="0"/>
              <a:t> των πολιτικών, δράσεων και έργων σε σχέση με τους στόχους που είχαν τεθεί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Τα αποτελέσματά της τροφοδοτούν τη διαδικασία χάραξης πολιτικής δημιουργώντας μία διαρκή </a:t>
            </a:r>
            <a:r>
              <a:rPr lang="el-GR" b="1" dirty="0" smtClean="0"/>
              <a:t>διαδικασία μάθησης</a:t>
            </a:r>
            <a:r>
              <a:rPr lang="en-US" b="1" dirty="0" smtClean="0"/>
              <a:t> </a:t>
            </a:r>
            <a:r>
              <a:rPr lang="el-GR" b="1" dirty="0" smtClean="0"/>
              <a:t>και βελτίωσης</a:t>
            </a:r>
            <a:endParaRPr lang="en-US" b="1" dirty="0" smtClean="0"/>
          </a:p>
          <a:p>
            <a:endParaRPr lang="el-GR" dirty="0" smtClean="0"/>
          </a:p>
          <a:p>
            <a:r>
              <a:rPr lang="el-GR" dirty="0" smtClean="0"/>
              <a:t>Η αξιολόγηση (πρέπει να) αποτελεί </a:t>
            </a:r>
            <a:r>
              <a:rPr lang="el-GR" b="1" dirty="0" smtClean="0"/>
              <a:t>αναπόσπαστο</a:t>
            </a:r>
            <a:r>
              <a:rPr lang="el-GR" dirty="0" smtClean="0"/>
              <a:t> τμήμα του προγραμματισμού και της υλοποίησης πολιτικών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Παρά την προφανή ωφελιμότητά της στην Ελλάδα εφαρμόζεται σε </a:t>
            </a:r>
            <a:r>
              <a:rPr lang="el-GR" b="1" dirty="0" smtClean="0"/>
              <a:t>σπάνιες</a:t>
            </a:r>
            <a:r>
              <a:rPr lang="el-GR" dirty="0" smtClean="0"/>
              <a:t> περιπτώσεις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/>
              <a:t>Είδη Αξιολόγησης</a:t>
            </a:r>
            <a:endParaRPr lang="el-GR" sz="36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4342-7FE9-47A6-AFF9-CF4FB06A6D90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	Ως προς το χρόνο που </a:t>
            </a:r>
            <a:r>
              <a:rPr lang="el-GR" dirty="0" smtClean="0"/>
              <a:t>εφαρμόζεται : </a:t>
            </a:r>
            <a:endParaRPr lang="el-GR" dirty="0" smtClean="0"/>
          </a:p>
          <a:p>
            <a:r>
              <a:rPr lang="el-GR" b="1" dirty="0" smtClean="0"/>
              <a:t>Εκ των προτέρων </a:t>
            </a:r>
            <a:r>
              <a:rPr lang="el-GR" dirty="0" smtClean="0"/>
              <a:t>(</a:t>
            </a:r>
            <a:r>
              <a:rPr lang="en-US" dirty="0" smtClean="0"/>
              <a:t>ex-ante)</a:t>
            </a:r>
            <a:r>
              <a:rPr lang="el-GR" dirty="0" smtClean="0"/>
              <a:t>, όταν ολοκληρώνεται η κατάρτιση ενός Προγράμματος</a:t>
            </a:r>
          </a:p>
          <a:p>
            <a:r>
              <a:rPr lang="el-GR" b="1" dirty="0" smtClean="0"/>
              <a:t>Ενδιάμεση</a:t>
            </a:r>
            <a:r>
              <a:rPr lang="el-GR" dirty="0" smtClean="0"/>
              <a:t>, όταν έχει διανυθεί κάποιο χρονικό διάστημα υλοποίησής του (συνήθως το ήμισυ)</a:t>
            </a:r>
          </a:p>
          <a:p>
            <a:r>
              <a:rPr lang="el-GR" b="1" dirty="0" smtClean="0"/>
              <a:t>Τελική</a:t>
            </a:r>
            <a:r>
              <a:rPr lang="el-GR" dirty="0" smtClean="0"/>
              <a:t>, όταν έχει ολοκληρωθεί το Πρόγραμμα</a:t>
            </a:r>
          </a:p>
          <a:p>
            <a:r>
              <a:rPr lang="el-GR" b="1" dirty="0" smtClean="0"/>
              <a:t>Εκ των υστέρων</a:t>
            </a:r>
            <a:r>
              <a:rPr lang="el-GR" dirty="0" smtClean="0"/>
              <a:t>, μετά από ικανό χρονικό διάστημα ώστε να είναι ορατά τα αποτελέσματα και οι επιπτώσεις</a:t>
            </a:r>
          </a:p>
          <a:p>
            <a:r>
              <a:rPr lang="el-GR" dirty="0" smtClean="0"/>
              <a:t>Σήμερα θα παρουσιαστούν τα αποτελέσματα μίας εκ των </a:t>
            </a:r>
            <a:r>
              <a:rPr lang="el-GR" b="1" dirty="0" smtClean="0"/>
              <a:t>υστέρων αξιολόγησης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Οι μέχρι σήμερα εκ των υστέρων </a:t>
            </a:r>
            <a:br>
              <a:rPr lang="el-GR" sz="3200" b="1" dirty="0" smtClean="0"/>
            </a:br>
            <a:r>
              <a:rPr lang="el-GR" sz="3200" b="1" dirty="0" smtClean="0"/>
              <a:t>αξιολογήσεις στη ΓΓΕΤ</a:t>
            </a:r>
            <a:endParaRPr lang="el-GR" sz="32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B660-C8D7-41F5-B1FC-FA274AFAED90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r>
              <a:rPr lang="el-GR" sz="2400" b="1" dirty="0" smtClean="0"/>
              <a:t>ΠΑΕΤ</a:t>
            </a:r>
            <a:r>
              <a:rPr lang="el-GR" sz="2400" dirty="0" smtClean="0"/>
              <a:t> 1992 (περίοδος εφαρμογής 1984 – 85) Αξιολόγηση από ομάδα στελεχών ΓΓΕΤ + </a:t>
            </a:r>
            <a:r>
              <a:rPr lang="el-GR" sz="2400" dirty="0" err="1" smtClean="0"/>
              <a:t>εξωτ</a:t>
            </a:r>
            <a:r>
              <a:rPr lang="el-GR" sz="2400" dirty="0" smtClean="0"/>
              <a:t>. εμπειρογνωμόνων</a:t>
            </a:r>
          </a:p>
          <a:p>
            <a:r>
              <a:rPr lang="el-GR" sz="2400" b="1" dirty="0" smtClean="0"/>
              <a:t>ΠΑΒΕ</a:t>
            </a:r>
            <a:r>
              <a:rPr lang="el-GR" sz="2400" dirty="0" smtClean="0"/>
              <a:t> 1994 (περίοδος 1986 – 1990) </a:t>
            </a:r>
            <a:r>
              <a:rPr lang="el-GR" sz="2400" dirty="0" err="1" smtClean="0"/>
              <a:t>Εξωτ</a:t>
            </a:r>
            <a:r>
              <a:rPr lang="el-GR" sz="2400" dirty="0" smtClean="0"/>
              <a:t>. Αξιολογητής </a:t>
            </a:r>
          </a:p>
          <a:p>
            <a:r>
              <a:rPr lang="el-GR" sz="2400" b="1" dirty="0" smtClean="0"/>
              <a:t>ΕΠΕΤ Ι</a:t>
            </a:r>
            <a:r>
              <a:rPr lang="el-GR" sz="2400" dirty="0" smtClean="0"/>
              <a:t> 1995 (περίοδος 1989 – 93) Αξιολόγηση από εσωτερική ομάδα της ΓΓΕΤ</a:t>
            </a:r>
          </a:p>
          <a:p>
            <a:r>
              <a:rPr lang="en-US" sz="2400" b="1" dirty="0" smtClean="0"/>
              <a:t>STRIDE</a:t>
            </a:r>
            <a:r>
              <a:rPr lang="en-US" sz="2400" dirty="0" smtClean="0"/>
              <a:t> </a:t>
            </a:r>
            <a:r>
              <a:rPr lang="el-GR" sz="2400" dirty="0" smtClean="0"/>
              <a:t>1995 (περίοδος 1991 – 1994) Αξιολόγηση από εσωτερική ομάδα της ΓΓΕΤ</a:t>
            </a:r>
          </a:p>
          <a:p>
            <a:r>
              <a:rPr lang="el-GR" sz="2400" b="1" dirty="0" smtClean="0"/>
              <a:t>ΠΕΝΕΔ-ΣΥΝ-ΠΑΒΕ</a:t>
            </a:r>
            <a:r>
              <a:rPr lang="el-GR" sz="2400" dirty="0" smtClean="0"/>
              <a:t> 1998 (προκηρύξεις της περιόδου 1989 – 1992)  Εξωτερικός Αξιολογητής</a:t>
            </a:r>
          </a:p>
          <a:p>
            <a:r>
              <a:rPr lang="el-GR" sz="2400" dirty="0" smtClean="0"/>
              <a:t>Αποτίμηση του προγράμματος </a:t>
            </a:r>
            <a:r>
              <a:rPr lang="el-GR" sz="2400" b="1" dirty="0" smtClean="0"/>
              <a:t>ΠΡΑΞΕ Φάση Α’</a:t>
            </a:r>
            <a:r>
              <a:rPr lang="el-GR" sz="2400" dirty="0" smtClean="0"/>
              <a:t> 2008 </a:t>
            </a:r>
          </a:p>
          <a:p>
            <a:r>
              <a:rPr lang="el-GR" sz="2400" dirty="0" smtClean="0"/>
              <a:t>Αξιολογήσεις </a:t>
            </a:r>
            <a:r>
              <a:rPr lang="el-GR" sz="2400" b="1" dirty="0" smtClean="0"/>
              <a:t>Ερευνητικών </a:t>
            </a:r>
            <a:r>
              <a:rPr lang="el-GR" sz="2400" b="1" dirty="0"/>
              <a:t>Κ</a:t>
            </a:r>
            <a:r>
              <a:rPr lang="el-GR" sz="2400" b="1" dirty="0" smtClean="0"/>
              <a:t>έντρων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Η </a:t>
            </a:r>
            <a:r>
              <a:rPr lang="el-GR" sz="2400" b="1" dirty="0" smtClean="0"/>
              <a:t>Παρούσα</a:t>
            </a:r>
            <a:r>
              <a:rPr lang="el-GR" sz="2400" dirty="0" smtClean="0"/>
              <a:t> </a:t>
            </a:r>
            <a:r>
              <a:rPr lang="el-GR" sz="2400" dirty="0" smtClean="0"/>
              <a:t>αξιολόγηση</a:t>
            </a:r>
            <a:endParaRPr lang="el-GR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Ορισμένες προϋποθέσεις για σωστή αξιολόγηση</a:t>
            </a:r>
            <a:endParaRPr lang="el-GR" sz="32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FAB4-6165-4ADA-B059-9CFFB3495B13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400" dirty="0" smtClean="0"/>
              <a:t>	Η </a:t>
            </a:r>
            <a:r>
              <a:rPr lang="el-GR" sz="2400" dirty="0"/>
              <a:t>αξιολόγηση είναι ένα </a:t>
            </a:r>
            <a:r>
              <a:rPr lang="el-GR" sz="2400" b="1" dirty="0" smtClean="0"/>
              <a:t>ευαίσθητο φυτό </a:t>
            </a:r>
            <a:r>
              <a:rPr lang="el-GR" sz="2400" dirty="0" smtClean="0"/>
              <a:t>που χρειάζεται ειδικές </a:t>
            </a:r>
            <a:r>
              <a:rPr lang="el-GR" sz="2400" dirty="0"/>
              <a:t>συνθήκες </a:t>
            </a:r>
            <a:r>
              <a:rPr lang="el-GR" sz="2400" dirty="0" smtClean="0"/>
              <a:t>για να δώσει χρήσιμους καρπούς.</a:t>
            </a:r>
          </a:p>
          <a:p>
            <a:pPr>
              <a:buNone/>
            </a:pPr>
            <a:r>
              <a:rPr lang="el-GR" sz="2400" dirty="0" smtClean="0"/>
              <a:t>	Απαιτούνται συζευκτικά και όχι διαζευκτικά  : </a:t>
            </a:r>
          </a:p>
          <a:p>
            <a:pPr lvl="0"/>
            <a:r>
              <a:rPr lang="el-GR" sz="2400" b="1" dirty="0" smtClean="0"/>
              <a:t>Ξεκάθαροι στόχοι </a:t>
            </a:r>
            <a:r>
              <a:rPr lang="el-GR" sz="2400" dirty="0" smtClean="0"/>
              <a:t>της αξιολόγησης, σαφές πλαίσιο</a:t>
            </a:r>
          </a:p>
          <a:p>
            <a:r>
              <a:rPr lang="el-GR" sz="2400" b="1" dirty="0" smtClean="0"/>
              <a:t>Ανεξαρτησία</a:t>
            </a:r>
            <a:r>
              <a:rPr lang="el-GR" sz="2400" dirty="0" smtClean="0"/>
              <a:t> του αναδόχου από τον αναθέτοντα</a:t>
            </a:r>
          </a:p>
          <a:p>
            <a:r>
              <a:rPr lang="el-GR" sz="2400" dirty="0" smtClean="0"/>
              <a:t>Αυστηρότητα στη </a:t>
            </a:r>
            <a:r>
              <a:rPr lang="el-GR" sz="2400" b="1" dirty="0" smtClean="0"/>
              <a:t>μεθοδολογία</a:t>
            </a:r>
          </a:p>
          <a:p>
            <a:r>
              <a:rPr lang="el-GR" sz="2400" b="1" dirty="0" smtClean="0"/>
              <a:t>Αμεροληψία</a:t>
            </a:r>
            <a:r>
              <a:rPr lang="el-GR" sz="2400" dirty="0" smtClean="0"/>
              <a:t> εκ μέρους του αναδόχου και αποφυγή συνθηκών </a:t>
            </a:r>
            <a:r>
              <a:rPr lang="el-GR" sz="2400" b="1" dirty="0" smtClean="0"/>
              <a:t>σύγκρουσης συμφερόντων</a:t>
            </a:r>
          </a:p>
          <a:p>
            <a:pPr lvl="0"/>
            <a:r>
              <a:rPr lang="el-GR" sz="2400" dirty="0" smtClean="0"/>
              <a:t>Εξασφάλιση του </a:t>
            </a:r>
            <a:r>
              <a:rPr lang="el-GR" sz="2400" b="1" dirty="0" smtClean="0"/>
              <a:t>απόρρητου</a:t>
            </a:r>
            <a:r>
              <a:rPr lang="el-GR" sz="2400" dirty="0" smtClean="0"/>
              <a:t> αλλά και της </a:t>
            </a:r>
            <a:r>
              <a:rPr lang="el-GR" sz="2400" b="1" dirty="0" smtClean="0"/>
              <a:t>διαφάνειας</a:t>
            </a:r>
            <a:r>
              <a:rPr lang="el-GR" sz="2400" dirty="0" smtClean="0"/>
              <a:t> όπου χρειάζεται</a:t>
            </a:r>
          </a:p>
          <a:p>
            <a:pPr lvl="0"/>
            <a:r>
              <a:rPr lang="el-GR" sz="2400" b="1" dirty="0" smtClean="0"/>
              <a:t>Διακριτοί ρόλοι </a:t>
            </a:r>
            <a:r>
              <a:rPr lang="el-GR" sz="2400" dirty="0" smtClean="0"/>
              <a:t>για αναθέτοντα και ανάδοχο, </a:t>
            </a:r>
            <a:r>
              <a:rPr lang="el-GR" sz="2400" b="1" dirty="0" smtClean="0"/>
              <a:t>υποστήριξη</a:t>
            </a:r>
            <a:r>
              <a:rPr lang="el-GR" sz="2400" dirty="0" smtClean="0"/>
              <a:t> του αναδόχου αλλά </a:t>
            </a:r>
            <a:r>
              <a:rPr lang="el-GR" sz="2400" b="1" dirty="0" smtClean="0"/>
              <a:t>όχι παρέμβαση </a:t>
            </a:r>
            <a:r>
              <a:rPr lang="el-GR" sz="2400" dirty="0" smtClean="0"/>
              <a:t>στο περιεχόμενο της αξιολόγησης</a:t>
            </a:r>
          </a:p>
          <a:p>
            <a:pPr lvl="0"/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Ορισμένες προϋποθέσεις για σωστή αξιολόγηση</a:t>
            </a:r>
            <a:endParaRPr lang="el-GR" sz="32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240A-2366-40D7-8668-35C5415C909E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dirty="0" smtClean="0"/>
              <a:t>Παροχή </a:t>
            </a:r>
            <a:r>
              <a:rPr lang="el-GR" sz="2400" dirty="0" smtClean="0"/>
              <a:t>από την πλευρά του αναθέτοντος όλων </a:t>
            </a:r>
            <a:r>
              <a:rPr lang="el-GR" sz="2400" dirty="0" smtClean="0"/>
              <a:t>των απαραίτητων </a:t>
            </a:r>
            <a:r>
              <a:rPr lang="el-GR" sz="2400" b="1" dirty="0" smtClean="0"/>
              <a:t>στοιχείων</a:t>
            </a:r>
            <a:r>
              <a:rPr lang="el-GR" sz="2400" dirty="0" smtClean="0"/>
              <a:t> </a:t>
            </a:r>
            <a:r>
              <a:rPr lang="el-GR" sz="2400" dirty="0" smtClean="0"/>
              <a:t>προς τον ανάδοχο</a:t>
            </a:r>
          </a:p>
          <a:p>
            <a:pPr lvl="0"/>
            <a:r>
              <a:rPr lang="el-GR" sz="2400" dirty="0" smtClean="0"/>
              <a:t>Παρακολούθηση της αξιολόγησης όχι μόνο από την Διεύθυνση Προγραμματισμού αλλά και από τις Διευθύνσεις </a:t>
            </a:r>
            <a:r>
              <a:rPr lang="el-GR" sz="2400" b="1" dirty="0" smtClean="0"/>
              <a:t>υλοποίησης</a:t>
            </a:r>
          </a:p>
          <a:p>
            <a:r>
              <a:rPr lang="el-GR" sz="2400" b="1" dirty="0" smtClean="0"/>
              <a:t>Αξιολόγηση των αξιολογητών </a:t>
            </a:r>
            <a:r>
              <a:rPr lang="el-GR" sz="2400" dirty="0"/>
              <a:t>μετά το πέρας μίας άσκησης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Η Παρούσα Αξιολόγηση</a:t>
            </a:r>
            <a:endParaRPr lang="el-GR" sz="32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F5FD-0BAB-46CB-9867-DAD89F85C238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25000" lnSpcReduction="20000"/>
          </a:bodyPr>
          <a:lstStyle/>
          <a:p>
            <a:r>
              <a:rPr lang="el-GR" sz="8000" dirty="0" smtClean="0"/>
              <a:t>Είναι η </a:t>
            </a:r>
            <a:r>
              <a:rPr lang="el-GR" sz="8000" b="1" dirty="0" smtClean="0"/>
              <a:t>μεγαλύτερη</a:t>
            </a:r>
            <a:r>
              <a:rPr lang="el-GR" sz="8000" dirty="0" smtClean="0"/>
              <a:t> και </a:t>
            </a:r>
            <a:r>
              <a:rPr lang="el-GR" sz="8000" b="1" dirty="0" smtClean="0"/>
              <a:t>πληρέστερη</a:t>
            </a:r>
            <a:r>
              <a:rPr lang="el-GR" sz="8000" dirty="0" smtClean="0"/>
              <a:t> που έχει γίνει μέχρι σήμερα</a:t>
            </a:r>
          </a:p>
          <a:p>
            <a:r>
              <a:rPr lang="el-GR" sz="8000" dirty="0" smtClean="0"/>
              <a:t>Καλύπτει </a:t>
            </a:r>
            <a:r>
              <a:rPr lang="el-GR" sz="8000" b="1" dirty="0" smtClean="0"/>
              <a:t>6 δράσεις </a:t>
            </a:r>
            <a:r>
              <a:rPr lang="el-GR" sz="8000" dirty="0" smtClean="0"/>
              <a:t>του Γ’ ΚΠΣ και του ΕΣΠΑ</a:t>
            </a:r>
          </a:p>
          <a:p>
            <a:pPr lvl="1"/>
            <a:r>
              <a:rPr lang="el-GR" sz="4800" dirty="0" smtClean="0"/>
              <a:t>Κοινοπραξίες </a:t>
            </a:r>
          </a:p>
          <a:p>
            <a:pPr lvl="1"/>
            <a:r>
              <a:rPr lang="el-GR" sz="4800" dirty="0" err="1" smtClean="0"/>
              <a:t>ΠΑΒΕΤ</a:t>
            </a:r>
            <a:endParaRPr lang="el-GR" sz="4800" dirty="0" smtClean="0"/>
          </a:p>
          <a:p>
            <a:pPr lvl="1"/>
            <a:r>
              <a:rPr lang="el-GR" sz="4800" dirty="0" err="1" smtClean="0"/>
              <a:t>Τεχνοβλαστοί</a:t>
            </a:r>
            <a:endParaRPr lang="el-GR" sz="4800" dirty="0" smtClean="0"/>
          </a:p>
          <a:p>
            <a:pPr lvl="1"/>
            <a:r>
              <a:rPr lang="el-GR" sz="4800" dirty="0" smtClean="0"/>
              <a:t>Θερμοκοιτίδες</a:t>
            </a:r>
          </a:p>
          <a:p>
            <a:pPr lvl="1"/>
            <a:r>
              <a:rPr lang="el-GR" sz="4800" dirty="0" smtClean="0"/>
              <a:t>Περιφερειακοί Πόλοι Καινοτομίας</a:t>
            </a:r>
          </a:p>
          <a:p>
            <a:pPr lvl="1"/>
            <a:r>
              <a:rPr lang="en-US" sz="4800" dirty="0" smtClean="0"/>
              <a:t>Cluster </a:t>
            </a:r>
            <a:r>
              <a:rPr lang="el-GR" sz="4800" dirty="0" smtClean="0"/>
              <a:t>μικροηλεκτρονικής</a:t>
            </a:r>
            <a:endParaRPr lang="en-US" sz="4800" dirty="0" smtClean="0"/>
          </a:p>
          <a:p>
            <a:r>
              <a:rPr lang="el-GR" sz="8000" dirty="0" smtClean="0"/>
              <a:t>Αλλά και άλλα θέματα όπως : </a:t>
            </a:r>
          </a:p>
          <a:p>
            <a:pPr lvl="1"/>
            <a:r>
              <a:rPr lang="el-GR" sz="4800" dirty="0" smtClean="0"/>
              <a:t>Αποτίμηση της διαχείρισης από τη ΓΓΕΤ</a:t>
            </a:r>
          </a:p>
          <a:p>
            <a:pPr lvl="1"/>
            <a:r>
              <a:rPr lang="el-GR" sz="4800" dirty="0" smtClean="0"/>
              <a:t>Συγκριτικές αναλύσεις μεταξύ των δράσεων</a:t>
            </a:r>
          </a:p>
          <a:p>
            <a:pPr lvl="1"/>
            <a:r>
              <a:rPr lang="el-GR" sz="4800" dirty="0" smtClean="0"/>
              <a:t>Διεθνείς πρακτικές</a:t>
            </a:r>
          </a:p>
          <a:p>
            <a:pPr lvl="1"/>
            <a:r>
              <a:rPr lang="el-GR" sz="4800" dirty="0" smtClean="0"/>
              <a:t>Μελέτες περιπτώσεων κλπ</a:t>
            </a:r>
          </a:p>
          <a:p>
            <a:r>
              <a:rPr lang="el-GR" sz="8000" dirty="0" smtClean="0"/>
              <a:t>Υλοποιήθηκε κατά κύριο λόγο το </a:t>
            </a:r>
            <a:r>
              <a:rPr lang="el-GR" sz="8000" b="1" dirty="0" smtClean="0"/>
              <a:t>2015</a:t>
            </a:r>
            <a:r>
              <a:rPr lang="el-GR" sz="8000" dirty="0" smtClean="0"/>
              <a:t>, σε μεγάλη χρονική απόσταση από το κλείσιμο των έργων</a:t>
            </a:r>
          </a:p>
          <a:p>
            <a:r>
              <a:rPr lang="el-GR" sz="8000" b="1" dirty="0" smtClean="0"/>
              <a:t>Μειονεκτήματα</a:t>
            </a:r>
            <a:r>
              <a:rPr lang="el-GR" sz="8000" dirty="0" smtClean="0"/>
              <a:t> : </a:t>
            </a:r>
          </a:p>
          <a:p>
            <a:pPr>
              <a:buNone/>
            </a:pPr>
            <a:r>
              <a:rPr lang="el-GR" sz="8000" dirty="0" smtClean="0"/>
              <a:t>	- δυσκολία ανεύρεσης στοιχείων στη ΓΓΕΤ και στους Δικαιούχους </a:t>
            </a:r>
          </a:p>
          <a:p>
            <a:pPr>
              <a:buNone/>
            </a:pPr>
            <a:r>
              <a:rPr lang="el-GR" sz="8000" dirty="0" smtClean="0"/>
              <a:t>	- δυσκολία παρακολούθησης από την πλευρά της ΓΓΕΤ λόγω του μεγέθους</a:t>
            </a:r>
          </a:p>
          <a:p>
            <a:r>
              <a:rPr lang="el-GR" sz="8000" b="1" dirty="0" smtClean="0"/>
              <a:t>Πλεονεκτήματα</a:t>
            </a:r>
            <a:r>
              <a:rPr lang="el-GR" sz="8000" dirty="0" smtClean="0"/>
              <a:t> : </a:t>
            </a:r>
            <a:endParaRPr lang="el-GR" sz="8000" dirty="0" smtClean="0"/>
          </a:p>
          <a:p>
            <a:pPr>
              <a:buNone/>
            </a:pPr>
            <a:r>
              <a:rPr lang="el-GR" sz="8000" dirty="0" smtClean="0"/>
              <a:t>	- </a:t>
            </a:r>
            <a:r>
              <a:rPr lang="el-GR" sz="8000" dirty="0" smtClean="0"/>
              <a:t>τα </a:t>
            </a:r>
            <a:r>
              <a:rPr lang="el-GR" sz="8000" dirty="0" smtClean="0"/>
              <a:t>αποτελέσματα είναι σχεδόν </a:t>
            </a:r>
            <a:r>
              <a:rPr lang="el-GR" sz="8000" dirty="0" smtClean="0"/>
              <a:t>οριστικά</a:t>
            </a:r>
          </a:p>
          <a:p>
            <a:pPr>
              <a:buNone/>
            </a:pPr>
            <a:r>
              <a:rPr lang="el-GR" sz="8000" dirty="0" smtClean="0"/>
              <a:t>	</a:t>
            </a:r>
            <a:r>
              <a:rPr lang="el-GR" sz="8000" dirty="0" smtClean="0"/>
              <a:t>- περιλαμβάνουν την περίοδο της κρίσης</a:t>
            </a:r>
            <a:endParaRPr lang="el-GR" sz="8000" dirty="0" smtClean="0"/>
          </a:p>
          <a:p>
            <a:pPr>
              <a:buNone/>
            </a:pPr>
            <a:endParaRPr lang="el-GR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Η Παρούσα Αξιολόγηση</a:t>
            </a:r>
            <a:endParaRPr lang="el-GR" sz="32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43B7-691A-4EFD-A261-4C216FA02C3B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Διατυπώθηκαν συγκεκριμένες </a:t>
            </a:r>
            <a:r>
              <a:rPr lang="el-GR" sz="2000" b="1" dirty="0" smtClean="0"/>
              <a:t>προτάσεις</a:t>
            </a:r>
            <a:r>
              <a:rPr lang="el-GR" sz="2000" dirty="0" smtClean="0"/>
              <a:t>, θα παρουσιαστούν από τον Αξιολογητή</a:t>
            </a:r>
          </a:p>
          <a:p>
            <a:r>
              <a:rPr lang="el-GR" sz="2000" dirty="0" smtClean="0"/>
              <a:t>Οι </a:t>
            </a:r>
            <a:r>
              <a:rPr lang="el-GR" sz="2000" b="1" dirty="0" smtClean="0"/>
              <a:t>επιπτώσεις</a:t>
            </a:r>
            <a:r>
              <a:rPr lang="el-GR" sz="2000" dirty="0" smtClean="0"/>
              <a:t> των δράσεων στην οικονομία, το ίδιο </a:t>
            </a:r>
          </a:p>
          <a:p>
            <a:r>
              <a:rPr lang="el-GR" sz="2000" dirty="0" smtClean="0"/>
              <a:t>Η </a:t>
            </a:r>
            <a:r>
              <a:rPr lang="el-GR" sz="2000" b="1" dirty="0" smtClean="0"/>
              <a:t>αξιοποίηση</a:t>
            </a:r>
            <a:r>
              <a:rPr lang="el-GR" sz="2000" dirty="0" smtClean="0"/>
              <a:t> των αποτελεσμάτων της εν όψει της νέας προγραμματικής περιόδου </a:t>
            </a:r>
            <a:r>
              <a:rPr lang="el-GR" sz="2000" dirty="0" smtClean="0"/>
              <a:t>συνεχίζεται (ποιες τροποποιήσεις πρέπει να γίνουν στις προκηρύξεις, ποια στοιχεία να συλλέγει η ΓΓΕΤ για αποτιμήσεις κλπ)</a:t>
            </a:r>
            <a:endParaRPr lang="el-GR" sz="2000" dirty="0" smtClean="0"/>
          </a:p>
          <a:p>
            <a:r>
              <a:rPr lang="el-GR" sz="2000" dirty="0" smtClean="0"/>
              <a:t>Θα βγει ένα συνοπτικό </a:t>
            </a:r>
            <a:r>
              <a:rPr lang="en-US" sz="2000" b="1" dirty="0" smtClean="0"/>
              <a:t>booklet</a:t>
            </a:r>
            <a:r>
              <a:rPr lang="en-US" sz="2000" dirty="0" smtClean="0"/>
              <a:t> </a:t>
            </a:r>
            <a:r>
              <a:rPr lang="el-GR" sz="2000" dirty="0" smtClean="0"/>
              <a:t>50 σελίδων περίπου στην ελληνική και την αγγλική</a:t>
            </a:r>
          </a:p>
          <a:p>
            <a:r>
              <a:rPr lang="el-GR" sz="2000" dirty="0" smtClean="0"/>
              <a:t>Οι αξιολογήσεις θα </a:t>
            </a:r>
            <a:r>
              <a:rPr lang="el-GR" sz="2000" dirty="0" smtClean="0"/>
              <a:t>αναρτηθούν στην ιστοσελίδα της ΓΓΕΤ </a:t>
            </a:r>
          </a:p>
          <a:p>
            <a:endParaRPr lang="el-GR" sz="2000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Διδάγματα - επόμενοι στόχοι για την αξιολόγηση</a:t>
            </a:r>
            <a:endParaRPr lang="el-GR" sz="3200" b="1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A205-C852-4FC0-B08D-F8309DF29B68}" type="datetime1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7DD3D1-B555-4F08-A4BE-259F1B0D2065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Παρά τις αντιστάσεις, δικαιολογημένες ή μη, αξιολογήσεις πρέπει να γίνονται συστηματικά. Επιδίωξη είναι να γίνουν </a:t>
            </a:r>
            <a:r>
              <a:rPr lang="el-GR" b="1" dirty="0" smtClean="0"/>
              <a:t>αναπόσπαστο τμήμα </a:t>
            </a:r>
            <a:r>
              <a:rPr lang="el-GR" dirty="0" smtClean="0"/>
              <a:t>του προγραμματισμού και της υλοποίησης</a:t>
            </a:r>
          </a:p>
          <a:p>
            <a:r>
              <a:rPr lang="el-GR" dirty="0" smtClean="0"/>
              <a:t>Βασικό είναι να δημιουργηθεί </a:t>
            </a:r>
            <a:r>
              <a:rPr lang="el-GR" b="1" dirty="0" smtClean="0"/>
              <a:t>κλίμα αποδοχής </a:t>
            </a:r>
            <a:r>
              <a:rPr lang="el-GR" dirty="0" smtClean="0"/>
              <a:t>των αξιολογήσεων. Ο πολλαπλασιασμός βοηθά στην εμπέδωση κλίματος</a:t>
            </a:r>
          </a:p>
          <a:p>
            <a:r>
              <a:rPr lang="el-GR" dirty="0" smtClean="0"/>
              <a:t>Θα βελτιωθεί η </a:t>
            </a:r>
            <a:r>
              <a:rPr lang="el-GR" b="1" dirty="0" smtClean="0"/>
              <a:t>ποιότητα</a:t>
            </a:r>
            <a:r>
              <a:rPr lang="el-GR" dirty="0" smtClean="0"/>
              <a:t> </a:t>
            </a:r>
            <a:r>
              <a:rPr lang="el-GR" dirty="0" smtClean="0"/>
              <a:t>των αξιολογήσεων αλλά </a:t>
            </a:r>
            <a:r>
              <a:rPr lang="el-GR" dirty="0" smtClean="0"/>
              <a:t>και η </a:t>
            </a:r>
            <a:r>
              <a:rPr lang="el-GR" b="1" dirty="0" smtClean="0"/>
              <a:t>αφομοίωση</a:t>
            </a:r>
            <a:r>
              <a:rPr lang="el-GR" dirty="0" smtClean="0"/>
              <a:t> και </a:t>
            </a:r>
            <a:r>
              <a:rPr lang="el-GR" b="1" dirty="0" smtClean="0"/>
              <a:t>χρήση</a:t>
            </a:r>
            <a:r>
              <a:rPr lang="el-GR" dirty="0" smtClean="0"/>
              <a:t> των αποτελεσμάτων από τη ΓΓΕΤ, όχι αξιολογήσεις για τα ράφια</a:t>
            </a:r>
          </a:p>
          <a:p>
            <a:r>
              <a:rPr lang="el-GR" dirty="0" smtClean="0"/>
              <a:t>Υπάρχει νέο </a:t>
            </a:r>
            <a:r>
              <a:rPr lang="el-GR" b="1" dirty="0" smtClean="0"/>
              <a:t>θεσμικό πλαίσιο </a:t>
            </a:r>
            <a:r>
              <a:rPr lang="el-GR" dirty="0" smtClean="0"/>
              <a:t>που ευνοεί τις αξιολογήσεις όπως :</a:t>
            </a:r>
          </a:p>
          <a:p>
            <a:pPr>
              <a:buNone/>
            </a:pPr>
            <a:r>
              <a:rPr lang="el-GR" dirty="0" smtClean="0"/>
              <a:t>	-  Η </a:t>
            </a:r>
            <a:r>
              <a:rPr lang="en-US" b="1" dirty="0" smtClean="0"/>
              <a:t>RIS3</a:t>
            </a:r>
            <a:r>
              <a:rPr lang="en-US" dirty="0" smtClean="0"/>
              <a:t> </a:t>
            </a:r>
            <a:r>
              <a:rPr lang="el-GR" dirty="0" smtClean="0"/>
              <a:t>μέσω του Μηχανισμού Παρακολούθησης (</a:t>
            </a:r>
            <a:r>
              <a:rPr lang="en-US" dirty="0" smtClean="0"/>
              <a:t>Monitoring Mechanism) </a:t>
            </a:r>
            <a:r>
              <a:rPr lang="el-GR" dirty="0" smtClean="0"/>
              <a:t>απαιτεί τακτικές αξιολογήσεις και πολλούς δείκτες</a:t>
            </a:r>
          </a:p>
          <a:p>
            <a:pPr>
              <a:buNone/>
            </a:pPr>
            <a:r>
              <a:rPr lang="el-GR" dirty="0" smtClean="0"/>
              <a:t>	-  Ο νόμος προβλέπει την αξιολόγηση των </a:t>
            </a:r>
            <a:r>
              <a:rPr lang="el-GR" b="1" dirty="0" smtClean="0"/>
              <a:t>ερευνητικών κέντρων </a:t>
            </a:r>
            <a:r>
              <a:rPr lang="el-GR" dirty="0" smtClean="0"/>
              <a:t>κάθε τετραετία</a:t>
            </a:r>
          </a:p>
          <a:p>
            <a:pPr>
              <a:buNone/>
            </a:pPr>
            <a:r>
              <a:rPr lang="el-GR" dirty="0" smtClean="0"/>
              <a:t>	-  </a:t>
            </a:r>
            <a:r>
              <a:rPr lang="el-GR" dirty="0" err="1" smtClean="0"/>
              <a:t>κ.λ.π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1908</TotalTime>
  <Words>565</Words>
  <Application>Microsoft Office PowerPoint</Application>
  <PresentationFormat>On-screen Show (4:3)</PresentationFormat>
  <Paragraphs>123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Δικαιοσύνη</vt:lpstr>
      <vt:lpstr>Slide 1</vt:lpstr>
      <vt:lpstr>Η Αξιολόγηση</vt:lpstr>
      <vt:lpstr>Είδη Αξιολόγησης</vt:lpstr>
      <vt:lpstr>Οι μέχρι σήμερα εκ των υστέρων  αξιολογήσεις στη ΓΓΕΤ</vt:lpstr>
      <vt:lpstr>Ορισμένες προϋποθέσεις για σωστή αξιολόγηση</vt:lpstr>
      <vt:lpstr>Ορισμένες προϋποθέσεις για σωστή αξιολόγηση</vt:lpstr>
      <vt:lpstr>Η Παρούσα Αξιολόγηση</vt:lpstr>
      <vt:lpstr>Η Παρούσα Αξιολόγηση</vt:lpstr>
      <vt:lpstr>Διδάγματα - επόμενοι στόχοι για την αξιολόγηση</vt:lpstr>
      <vt:lpstr>Διδάγματα - επόμενοι στόχοι για την αξιολόγηση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ΑΞΙΟΛΟΓΗΣΗ</dc:title>
  <dc:creator>Asterios</dc:creator>
  <cp:lastModifiedBy>Asterios</cp:lastModifiedBy>
  <cp:revision>52</cp:revision>
  <dcterms:created xsi:type="dcterms:W3CDTF">2016-05-04T17:20:39Z</dcterms:created>
  <dcterms:modified xsi:type="dcterms:W3CDTF">2016-05-08T20:48:45Z</dcterms:modified>
</cp:coreProperties>
</file>